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86" r:id="rId6"/>
    <p:sldId id="260" r:id="rId7"/>
    <p:sldId id="261" r:id="rId8"/>
    <p:sldId id="262" r:id="rId9"/>
    <p:sldId id="263" r:id="rId10"/>
    <p:sldId id="281" r:id="rId11"/>
    <p:sldId id="264" r:id="rId12"/>
    <p:sldId id="284" r:id="rId13"/>
    <p:sldId id="265" r:id="rId14"/>
    <p:sldId id="282" r:id="rId15"/>
    <p:sldId id="285" r:id="rId16"/>
    <p:sldId id="283" r:id="rId17"/>
    <p:sldId id="274" r:id="rId18"/>
    <p:sldId id="268" r:id="rId19"/>
    <p:sldId id="273" r:id="rId20"/>
    <p:sldId id="270" r:id="rId21"/>
    <p:sldId id="271" r:id="rId22"/>
    <p:sldId id="272" r:id="rId23"/>
    <p:sldId id="275" r:id="rId24"/>
    <p:sldId id="276" r:id="rId25"/>
    <p:sldId id="269" r:id="rId26"/>
    <p:sldId id="277" r:id="rId27"/>
    <p:sldId id="287" r:id="rId28"/>
    <p:sldId id="288" r:id="rId29"/>
    <p:sldId id="278" r:id="rId30"/>
    <p:sldId id="27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5CD0D-7CE0-45C4-AFD5-6DBD344948EF}" type="datetimeFigureOut">
              <a:rPr lang="en-US" smtClean="0"/>
              <a:t>3/26/2015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A20B6-A50E-4DFA-AB03-DCC8FA695F8A}" type="slidenum">
              <a:rPr lang="en-US" smtClean="0"/>
              <a:t>‹#›</a:t>
            </a:fld>
            <a:endParaRPr lang="en-US"/>
          </a:p>
        </p:txBody>
      </p:sp>
    </p:spTree>
    <p:extLst>
      <p:ext uri="{BB962C8B-B14F-4D97-AF65-F5344CB8AC3E}">
        <p14:creationId xmlns:p14="http://schemas.microsoft.com/office/powerpoint/2010/main" val="127705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Knowing how a substance behaves at two different energies can provide information about tissue composition beyond that obtainable with single-energy techniques (1–5). Early work in the 1970s and 1980s demonstrated that dual-energy technology improved tissue characterization; however, its utility was limited because of noise in the low-</a:t>
            </a:r>
            <a:r>
              <a:rPr lang="en-US" sz="1200" kern="1200" dirty="0" err="1" smtClean="0">
                <a:solidFill>
                  <a:schemeClr val="tx1"/>
                </a:solidFill>
                <a:effectLst/>
                <a:latin typeface="+mn-lt"/>
                <a:ea typeface="+mn-ea"/>
                <a:cs typeface="+mn-cs"/>
              </a:rPr>
              <a:t>kilovoltage</a:t>
            </a:r>
            <a:r>
              <a:rPr lang="en-US" sz="1200" kern="1200" dirty="0" smtClean="0">
                <a:solidFill>
                  <a:schemeClr val="tx1"/>
                </a:solidFill>
                <a:effectLst/>
                <a:latin typeface="+mn-lt"/>
                <a:ea typeface="+mn-ea"/>
                <a:cs typeface="+mn-cs"/>
              </a:rPr>
              <a:t> images and the amount of time required for data acquisition, which led to </a:t>
            </a:r>
            <a:r>
              <a:rPr lang="en-US" sz="1200" kern="1200" dirty="0" err="1" smtClean="0">
                <a:solidFill>
                  <a:schemeClr val="tx1"/>
                </a:solidFill>
                <a:effectLst/>
                <a:latin typeface="+mn-lt"/>
                <a:ea typeface="+mn-ea"/>
                <a:cs typeface="+mn-cs"/>
              </a:rPr>
              <a:t>misregistration</a:t>
            </a:r>
            <a:r>
              <a:rPr lang="en-US" sz="1200" kern="1200" dirty="0" smtClean="0">
                <a:solidFill>
                  <a:schemeClr val="tx1"/>
                </a:solidFill>
                <a:effectLst/>
                <a:latin typeface="+mn-lt"/>
                <a:ea typeface="+mn-ea"/>
                <a:cs typeface="+mn-cs"/>
              </a:rPr>
              <a:t> (3–7).</a:t>
            </a:r>
          </a:p>
          <a:p>
            <a:r>
              <a:rPr lang="en-US" sz="1200" kern="1200" dirty="0" smtClean="0">
                <a:solidFill>
                  <a:schemeClr val="tx1"/>
                </a:solidFill>
                <a:effectLst/>
                <a:latin typeface="+mn-lt"/>
                <a:ea typeface="+mn-ea"/>
                <a:cs typeface="+mn-cs"/>
              </a:rPr>
              <a:t>Newer CT technologies that allow for more rapid data acquisition have sparked renewed interest in dual-energy applications. Manufacturers continue to improve dual-energy CT scanners, and those that are currently available differ in terms of the number of x-ray tubes, the number and arrangement of detector arrays, the energy of fan beams, and the rotation of x-ray tubes and detector arrays. Relatively recent advances in CT technology allow for rapid and essentially simultaneous acquisition of datasets at two different energies, depending on the manufacturer. In addition, current dual-source CT scanners offer improved temporal resolution, which is helpful for cardiac CT angiography, and increased photon flux, which may be helpful when imaging large or obese patients (8–12). The ability of current dual-energy CT systems to simultaneously (or near-simultaneously) acquire images at two different energies is the focus of this article, which discusses how dual-energy CT works, the kinds of information it provides, and scenarios in which it may be helpful for abdominopelvic imaging, particularly in the liver, kidneys, adrenal glands, and pancreas.</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3</a:t>
            </a:fld>
            <a:endParaRPr lang="en-US"/>
          </a:p>
        </p:txBody>
      </p:sp>
    </p:spTree>
    <p:extLst>
      <p:ext uri="{BB962C8B-B14F-4D97-AF65-F5344CB8AC3E}">
        <p14:creationId xmlns:p14="http://schemas.microsoft.com/office/powerpoint/2010/main" val="37217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renal cyst.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Axial contrast-enhanced </a:t>
            </a:r>
            <a:r>
              <a:rPr lang="en-US" sz="1200" kern="1200" dirty="0" err="1" smtClean="0">
                <a:solidFill>
                  <a:schemeClr val="tx1"/>
                </a:solidFill>
                <a:effectLst/>
                <a:latin typeface="+mn-lt"/>
                <a:ea typeface="+mn-ea"/>
                <a:cs typeface="+mn-cs"/>
              </a:rPr>
              <a:t>nephrographic</a:t>
            </a:r>
            <a:r>
              <a:rPr lang="en-US" sz="1200" kern="1200" dirty="0" smtClean="0">
                <a:solidFill>
                  <a:schemeClr val="tx1"/>
                </a:solidFill>
                <a:effectLst/>
                <a:latin typeface="+mn-lt"/>
                <a:ea typeface="+mn-ea"/>
                <a:cs typeface="+mn-cs"/>
              </a:rPr>
              <a:t> phase CT image shows an </a:t>
            </a:r>
            <a:r>
              <a:rPr lang="en-US" sz="1200" kern="1200" dirty="0" err="1" smtClean="0">
                <a:solidFill>
                  <a:schemeClr val="tx1"/>
                </a:solidFill>
                <a:effectLst/>
                <a:latin typeface="+mn-lt"/>
                <a:ea typeface="+mn-ea"/>
                <a:cs typeface="+mn-cs"/>
              </a:rPr>
              <a:t>exophytic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renal mass with attenuation of +32 HU arising from the </a:t>
            </a:r>
            <a:r>
              <a:rPr lang="en-US" sz="1200" kern="1200" dirty="0" err="1" smtClean="0">
                <a:solidFill>
                  <a:schemeClr val="tx1"/>
                </a:solidFill>
                <a:effectLst/>
                <a:latin typeface="+mn-lt"/>
                <a:ea typeface="+mn-ea"/>
                <a:cs typeface="+mn-cs"/>
              </a:rPr>
              <a:t>interpolar</a:t>
            </a:r>
            <a:r>
              <a:rPr lang="en-US" sz="1200" kern="1200" dirty="0" smtClean="0">
                <a:solidFill>
                  <a:schemeClr val="tx1"/>
                </a:solidFill>
                <a:effectLst/>
                <a:latin typeface="+mn-lt"/>
                <a:ea typeface="+mn-ea"/>
                <a:cs typeface="+mn-cs"/>
              </a:rPr>
              <a:t> portion of the right kidney. The differential diagnosis includes a </a:t>
            </a: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cyst and renal cell carcinoma.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True unenhanced axial CT image shows the renal mass with attenuation of +28 HU, a finding indicative of a benign lesion, such as a hemorrhagic or </a:t>
            </a:r>
            <a:r>
              <a:rPr lang="en-US" sz="1200" kern="1200" dirty="0" err="1" smtClean="0">
                <a:solidFill>
                  <a:schemeClr val="tx1"/>
                </a:solidFill>
                <a:effectLst/>
                <a:latin typeface="+mn-lt"/>
                <a:ea typeface="+mn-ea"/>
                <a:cs typeface="+mn-cs"/>
              </a:rPr>
              <a:t>proteinaceous</a:t>
            </a:r>
            <a:r>
              <a:rPr lang="en-US" sz="1200" kern="1200" dirty="0" smtClean="0">
                <a:solidFill>
                  <a:schemeClr val="tx1"/>
                </a:solidFill>
                <a:effectLst/>
                <a:latin typeface="+mn-lt"/>
                <a:ea typeface="+mn-ea"/>
                <a:cs typeface="+mn-cs"/>
              </a:rPr>
              <a:t> cyst.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Virtual unenhanced axial CT image, which was generated with </a:t>
            </a:r>
            <a:r>
              <a:rPr lang="en-US" sz="1200" kern="1200" dirty="0" err="1" smtClean="0">
                <a:solidFill>
                  <a:schemeClr val="tx1"/>
                </a:solidFill>
                <a:effectLst/>
                <a:latin typeface="+mn-lt"/>
                <a:ea typeface="+mn-ea"/>
                <a:cs typeface="+mn-cs"/>
              </a:rPr>
              <a:t>postprocessing</a:t>
            </a:r>
            <a:r>
              <a:rPr lang="en-US" sz="1200" kern="1200" dirty="0" smtClean="0">
                <a:solidFill>
                  <a:schemeClr val="tx1"/>
                </a:solidFill>
                <a:effectLst/>
                <a:latin typeface="+mn-lt"/>
                <a:ea typeface="+mn-ea"/>
                <a:cs typeface="+mn-cs"/>
              </a:rPr>
              <a:t> techniques, shows the same renal mass with attenuation of +21 HU. Note the margins of the field of view (dotted white line, arrow), which was 26 cm, of one of the detectors.</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26</a:t>
            </a:fld>
            <a:endParaRPr lang="en-US"/>
          </a:p>
        </p:txBody>
      </p:sp>
    </p:spTree>
    <p:extLst>
      <p:ext uri="{BB962C8B-B14F-4D97-AF65-F5344CB8AC3E}">
        <p14:creationId xmlns:p14="http://schemas.microsoft.com/office/powerpoint/2010/main" val="216414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renal cyst.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Axial contrast-enhanced </a:t>
            </a:r>
            <a:r>
              <a:rPr lang="en-US" sz="1200" kern="1200" dirty="0" err="1" smtClean="0">
                <a:solidFill>
                  <a:schemeClr val="tx1"/>
                </a:solidFill>
                <a:effectLst/>
                <a:latin typeface="+mn-lt"/>
                <a:ea typeface="+mn-ea"/>
                <a:cs typeface="+mn-cs"/>
              </a:rPr>
              <a:t>nephrographic</a:t>
            </a:r>
            <a:r>
              <a:rPr lang="en-US" sz="1200" kern="1200" dirty="0" smtClean="0">
                <a:solidFill>
                  <a:schemeClr val="tx1"/>
                </a:solidFill>
                <a:effectLst/>
                <a:latin typeface="+mn-lt"/>
                <a:ea typeface="+mn-ea"/>
                <a:cs typeface="+mn-cs"/>
              </a:rPr>
              <a:t> phase CT image shows a </a:t>
            </a: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mass with attenuation of +58 HU in the </a:t>
            </a:r>
            <a:r>
              <a:rPr lang="en-US" sz="1200" kern="1200" dirty="0" err="1" smtClean="0">
                <a:solidFill>
                  <a:schemeClr val="tx1"/>
                </a:solidFill>
                <a:effectLst/>
                <a:latin typeface="+mn-lt"/>
                <a:ea typeface="+mn-ea"/>
                <a:cs typeface="+mn-cs"/>
              </a:rPr>
              <a:t>interpolar</a:t>
            </a:r>
            <a:r>
              <a:rPr lang="en-US" sz="1200" kern="1200" dirty="0" smtClean="0">
                <a:solidFill>
                  <a:schemeClr val="tx1"/>
                </a:solidFill>
                <a:effectLst/>
                <a:latin typeface="+mn-lt"/>
                <a:ea typeface="+mn-ea"/>
                <a:cs typeface="+mn-cs"/>
              </a:rPr>
              <a:t> portion of the atrophic left kidney.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True unenhanced axial CT image shows the mass with attenuation of +58 HU, a finding indicative of a hemorrhagic or </a:t>
            </a:r>
            <a:r>
              <a:rPr lang="en-US" sz="1200" kern="1200" dirty="0" err="1" smtClean="0">
                <a:solidFill>
                  <a:schemeClr val="tx1"/>
                </a:solidFill>
                <a:effectLst/>
                <a:latin typeface="+mn-lt"/>
                <a:ea typeface="+mn-ea"/>
                <a:cs typeface="+mn-cs"/>
              </a:rPr>
              <a:t>proteinaceous</a:t>
            </a:r>
            <a:r>
              <a:rPr lang="en-US" sz="1200" kern="1200" dirty="0" smtClean="0">
                <a:solidFill>
                  <a:schemeClr val="tx1"/>
                </a:solidFill>
                <a:effectLst/>
                <a:latin typeface="+mn-lt"/>
                <a:ea typeface="+mn-ea"/>
                <a:cs typeface="+mn-cs"/>
              </a:rPr>
              <a:t> cyst.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Virtual unenhanced axial CT image generated with </a:t>
            </a:r>
            <a:r>
              <a:rPr lang="en-US" sz="1200" kern="1200" dirty="0" err="1" smtClean="0">
                <a:solidFill>
                  <a:schemeClr val="tx1"/>
                </a:solidFill>
                <a:effectLst/>
                <a:latin typeface="+mn-lt"/>
                <a:ea typeface="+mn-ea"/>
                <a:cs typeface="+mn-cs"/>
              </a:rPr>
              <a:t>postprocessing</a:t>
            </a:r>
            <a:r>
              <a:rPr lang="en-US" sz="1200" kern="1200" dirty="0" smtClean="0">
                <a:solidFill>
                  <a:schemeClr val="tx1"/>
                </a:solidFill>
                <a:effectLst/>
                <a:latin typeface="+mn-lt"/>
                <a:ea typeface="+mn-ea"/>
                <a:cs typeface="+mn-cs"/>
              </a:rPr>
              <a:t> techniques shows the mass with attenuation of +61 HU, a finding indicative of a hemorrhagic or </a:t>
            </a:r>
            <a:r>
              <a:rPr lang="en-US" sz="1200" kern="1200" dirty="0" err="1" smtClean="0">
                <a:solidFill>
                  <a:schemeClr val="tx1"/>
                </a:solidFill>
                <a:effectLst/>
                <a:latin typeface="+mn-lt"/>
                <a:ea typeface="+mn-ea"/>
                <a:cs typeface="+mn-cs"/>
              </a:rPr>
              <a:t>proteinaceous</a:t>
            </a:r>
            <a:r>
              <a:rPr lang="en-US" sz="1200" kern="1200" dirty="0" smtClean="0">
                <a:solidFill>
                  <a:schemeClr val="tx1"/>
                </a:solidFill>
                <a:effectLst/>
                <a:latin typeface="+mn-lt"/>
                <a:ea typeface="+mn-ea"/>
                <a:cs typeface="+mn-cs"/>
              </a:rPr>
              <a:t> cyst. Note the margins of the field of view (dotted white line, arrow), which was 26 cm, of one of the detectors.</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27</a:t>
            </a:fld>
            <a:endParaRPr lang="en-US"/>
          </a:p>
        </p:txBody>
      </p:sp>
    </p:spTree>
    <p:extLst>
      <p:ext uri="{BB962C8B-B14F-4D97-AF65-F5344CB8AC3E}">
        <p14:creationId xmlns:p14="http://schemas.microsoft.com/office/powerpoint/2010/main" val="425645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Renal cell carcinoma.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Axial contrast-enhanced </a:t>
            </a:r>
            <a:r>
              <a:rPr lang="en-US" sz="1200" kern="1200" dirty="0" err="1" smtClean="0">
                <a:solidFill>
                  <a:schemeClr val="tx1"/>
                </a:solidFill>
                <a:effectLst/>
                <a:latin typeface="+mn-lt"/>
                <a:ea typeface="+mn-ea"/>
                <a:cs typeface="+mn-cs"/>
              </a:rPr>
              <a:t>nephrographic</a:t>
            </a:r>
            <a:r>
              <a:rPr lang="en-US" sz="1200" kern="1200" dirty="0" smtClean="0">
                <a:solidFill>
                  <a:schemeClr val="tx1"/>
                </a:solidFill>
                <a:effectLst/>
                <a:latin typeface="+mn-lt"/>
                <a:ea typeface="+mn-ea"/>
                <a:cs typeface="+mn-cs"/>
              </a:rPr>
              <a:t> phase CT image shows an </a:t>
            </a:r>
            <a:r>
              <a:rPr lang="en-US" sz="1200" kern="1200" dirty="0" err="1" smtClean="0">
                <a:solidFill>
                  <a:schemeClr val="tx1"/>
                </a:solidFill>
                <a:effectLst/>
                <a:latin typeface="+mn-lt"/>
                <a:ea typeface="+mn-ea"/>
                <a:cs typeface="+mn-cs"/>
              </a:rPr>
              <a:t>exophytic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mass with attenuation of +73 HU arising from the </a:t>
            </a:r>
            <a:r>
              <a:rPr lang="en-US" sz="1200" kern="1200" dirty="0" err="1" smtClean="0">
                <a:solidFill>
                  <a:schemeClr val="tx1"/>
                </a:solidFill>
                <a:effectLst/>
                <a:latin typeface="+mn-lt"/>
                <a:ea typeface="+mn-ea"/>
                <a:cs typeface="+mn-cs"/>
              </a:rPr>
              <a:t>interpolar</a:t>
            </a:r>
            <a:r>
              <a:rPr lang="en-US" sz="1200" kern="1200" dirty="0" smtClean="0">
                <a:solidFill>
                  <a:schemeClr val="tx1"/>
                </a:solidFill>
                <a:effectLst/>
                <a:latin typeface="+mn-lt"/>
                <a:ea typeface="+mn-ea"/>
                <a:cs typeface="+mn-cs"/>
              </a:rPr>
              <a:t> portion of the right kidney. The differential diagnosis includes a </a:t>
            </a:r>
            <a:r>
              <a:rPr lang="en-US" sz="1200" kern="1200" dirty="0" err="1" smtClean="0">
                <a:solidFill>
                  <a:schemeClr val="tx1"/>
                </a:solidFill>
                <a:effectLst/>
                <a:latin typeface="+mn-lt"/>
                <a:ea typeface="+mn-ea"/>
                <a:cs typeface="+mn-cs"/>
              </a:rPr>
              <a:t>hyperattenuating</a:t>
            </a:r>
            <a:r>
              <a:rPr lang="en-US" sz="1200" kern="1200" dirty="0" smtClean="0">
                <a:solidFill>
                  <a:schemeClr val="tx1"/>
                </a:solidFill>
                <a:effectLst/>
                <a:latin typeface="+mn-lt"/>
                <a:ea typeface="+mn-ea"/>
                <a:cs typeface="+mn-cs"/>
              </a:rPr>
              <a:t> cyst and a solid neoplasm, particularly renal cell carcinoma.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True unenhanced axial CT image shows the mass with attenuation of +21 HU.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Virtual unenhanced image generated with </a:t>
            </a:r>
            <a:r>
              <a:rPr lang="en-US" sz="1200" kern="1200" dirty="0" err="1" smtClean="0">
                <a:solidFill>
                  <a:schemeClr val="tx1"/>
                </a:solidFill>
                <a:effectLst/>
                <a:latin typeface="+mn-lt"/>
                <a:ea typeface="+mn-ea"/>
                <a:cs typeface="+mn-cs"/>
              </a:rPr>
              <a:t>postprocessing</a:t>
            </a:r>
            <a:r>
              <a:rPr lang="en-US" sz="1200" kern="1200" dirty="0" smtClean="0">
                <a:solidFill>
                  <a:schemeClr val="tx1"/>
                </a:solidFill>
                <a:effectLst/>
                <a:latin typeface="+mn-lt"/>
                <a:ea typeface="+mn-ea"/>
                <a:cs typeface="+mn-cs"/>
              </a:rPr>
              <a:t> techniques shows the mass with attenuation of –2 HU, a finding indicative of renal cell carcinoma. Note the margins of the field of view (dotted white line), which was 26 cm, of one of the detectors.</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28</a:t>
            </a:fld>
            <a:endParaRPr lang="en-US"/>
          </a:p>
        </p:txBody>
      </p:sp>
    </p:spTree>
    <p:extLst>
      <p:ext uri="{BB962C8B-B14F-4D97-AF65-F5344CB8AC3E}">
        <p14:creationId xmlns:p14="http://schemas.microsoft.com/office/powerpoint/2010/main" val="297840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Adrenal metastasis in a 63-year-old woman with non–small cell lung carcinoma.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Axial unenhanced CT image obtained at 80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(675 mA) shows an adrenal lesion (arrow) with attenuation of +38 HU.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Axial unenhanced CT image obtained at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(385 mA) shows the adrenal lesion (arrow) with attenuation of +30 HU. Findings are not diagnostic of an adenoma, and the lesion was later determined to be an adrenal metastasis. Note that the attenuation of the mass is higher at 80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than at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Increased attenuation of pancreatic parenchyma and surrounding blood vessels on lower-energy images.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Axial contrast-enhanced late arterial phase CT image obtained at 80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(540 </a:t>
            </a:r>
            <a:r>
              <a:rPr lang="en-US" sz="1200" kern="1200" dirty="0" err="1" smtClean="0">
                <a:solidFill>
                  <a:schemeClr val="tx1"/>
                </a:solidFill>
                <a:effectLst/>
                <a:latin typeface="+mn-lt"/>
                <a:ea typeface="+mn-ea"/>
                <a:cs typeface="+mn-cs"/>
              </a:rPr>
              <a:t>mAs</a:t>
            </a:r>
            <a:r>
              <a:rPr lang="en-US" sz="1200" kern="1200" dirty="0" smtClean="0">
                <a:solidFill>
                  <a:schemeClr val="tx1"/>
                </a:solidFill>
                <a:effectLst/>
                <a:latin typeface="+mn-lt"/>
                <a:ea typeface="+mn-ea"/>
                <a:cs typeface="+mn-cs"/>
              </a:rPr>
              <a:t>) shows the aorta (*), arterial branches around the pancreatic head (black arrows), and the superior mesenteric vein (white arrow).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Axial contrast-enhanced late arterial phase CT image obtained at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(308 </a:t>
            </a:r>
            <a:r>
              <a:rPr lang="en-US" sz="1200" kern="1200" dirty="0" err="1" smtClean="0">
                <a:solidFill>
                  <a:schemeClr val="tx1"/>
                </a:solidFill>
                <a:effectLst/>
                <a:latin typeface="+mn-lt"/>
                <a:ea typeface="+mn-ea"/>
                <a:cs typeface="+mn-cs"/>
              </a:rPr>
              <a:t>mAs</a:t>
            </a:r>
            <a:r>
              <a:rPr lang="en-US" sz="1200" kern="1200" dirty="0" smtClean="0">
                <a:solidFill>
                  <a:schemeClr val="tx1"/>
                </a:solidFill>
                <a:effectLst/>
                <a:latin typeface="+mn-lt"/>
                <a:ea typeface="+mn-ea"/>
                <a:cs typeface="+mn-cs"/>
              </a:rPr>
              <a:t>) shows the superior mesenteric vein (white arrow), small arterial branches around the head of the pancreas (black arrows), and pancreatic parenchyma, all of which have higher attenuation at 80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than at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 = aorta.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Dual-energy CT may improve vascular imaging by increasing the attenuation of vessels at lower energies, providing improved characterization of heavily calcified vessels with the use of subtraction techniques, and by decreasing the radiation dose by eliminating the need for true unenhanced images. After administration of contrast material, vessels have higher attenuation at lower energies than at higher energies because lower energies are closer to 33.2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the K edge of iodine (53–55). </a:t>
            </a:r>
            <a:r>
              <a:rPr lang="en-US" sz="1200" kern="1200" dirty="0" err="1" smtClean="0">
                <a:solidFill>
                  <a:schemeClr val="tx1"/>
                </a:solidFill>
                <a:effectLst/>
                <a:latin typeface="+mn-lt"/>
                <a:ea typeface="+mn-ea"/>
                <a:cs typeface="+mn-cs"/>
              </a:rPr>
              <a:t>Postprocessing</a:t>
            </a:r>
            <a:r>
              <a:rPr lang="en-US" sz="1200" kern="1200" dirty="0" smtClean="0">
                <a:solidFill>
                  <a:schemeClr val="tx1"/>
                </a:solidFill>
                <a:effectLst/>
                <a:latin typeface="+mn-lt"/>
                <a:ea typeface="+mn-ea"/>
                <a:cs typeface="+mn-cs"/>
              </a:rPr>
              <a:t> calcium subtraction techniques may be used to evaluate calcified vessels, and bone and plaque subtraction techniques may further improve characterization of luminal diameters (56,57). Further optimization of these </a:t>
            </a:r>
            <a:r>
              <a:rPr lang="en-US" sz="1200" kern="1200" dirty="0" err="1" smtClean="0">
                <a:solidFill>
                  <a:schemeClr val="tx1"/>
                </a:solidFill>
                <a:effectLst/>
                <a:latin typeface="+mn-lt"/>
                <a:ea typeface="+mn-ea"/>
                <a:cs typeface="+mn-cs"/>
              </a:rPr>
              <a:t>postprocessing</a:t>
            </a:r>
            <a:r>
              <a:rPr lang="en-US" sz="1200" kern="1200" dirty="0" smtClean="0">
                <a:solidFill>
                  <a:schemeClr val="tx1"/>
                </a:solidFill>
                <a:effectLst/>
                <a:latin typeface="+mn-lt"/>
                <a:ea typeface="+mn-ea"/>
                <a:cs typeface="+mn-cs"/>
              </a:rPr>
              <a:t> techniques is an area of active investigation.</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29</a:t>
            </a:fld>
            <a:endParaRPr lang="en-US"/>
          </a:p>
        </p:txBody>
      </p:sp>
    </p:spTree>
    <p:extLst>
      <p:ext uri="{BB962C8B-B14F-4D97-AF65-F5344CB8AC3E}">
        <p14:creationId xmlns:p14="http://schemas.microsoft.com/office/powerpoint/2010/main" val="131632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photoelectric effect and Compton scatter are the primary ways in which x-ray photons interact with matter at the energy levels used in diagnostic imaging. The term </a:t>
            </a:r>
            <a:r>
              <a:rPr lang="en-US" sz="1200" i="1" kern="1200" dirty="0" smtClean="0">
                <a:solidFill>
                  <a:schemeClr val="tx1"/>
                </a:solidFill>
                <a:effectLst/>
                <a:latin typeface="+mn-lt"/>
                <a:ea typeface="+mn-ea"/>
                <a:cs typeface="+mn-cs"/>
              </a:rPr>
              <a:t>photoelectric effect</a:t>
            </a:r>
            <a:r>
              <a:rPr lang="en-US" sz="1200" kern="1200" dirty="0" smtClean="0">
                <a:solidFill>
                  <a:schemeClr val="tx1"/>
                </a:solidFill>
                <a:effectLst/>
                <a:latin typeface="+mn-lt"/>
                <a:ea typeface="+mn-ea"/>
                <a:cs typeface="+mn-cs"/>
              </a:rPr>
              <a:t> refers to the ejection of an electron from the K shell (the innermost shell) of an atom by an incident photon. An electron from an adjacent shell fills the void, and energy is released in the form of a photoelectron (13). The photoelectric effect occurs when an incident photon has sufficient energy to overcome the K-shell binding energy of an electron (13). Organic substances with a low atomic number are affected by Compton scatter, whereas those with a higher atomic number are affected by the photoelectric effect.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photoelectric effect is energy dependent, and its likelihood increases as the energy of the incident photon approximates the K-shell binding energy of an electron (13). The K-shell binding energy varies for each element, and it increases as the atomic number increases. The term </a:t>
            </a:r>
            <a:r>
              <a:rPr lang="en-US" sz="1200" i="1" kern="1200" dirty="0" smtClean="0">
                <a:solidFill>
                  <a:schemeClr val="tx1"/>
                </a:solidFill>
                <a:effectLst/>
                <a:latin typeface="+mn-lt"/>
                <a:ea typeface="+mn-ea"/>
                <a:cs typeface="+mn-cs"/>
              </a:rPr>
              <a:t>K edge</a:t>
            </a:r>
            <a:r>
              <a:rPr lang="en-US" sz="1200" kern="1200" dirty="0" smtClean="0">
                <a:solidFill>
                  <a:schemeClr val="tx1"/>
                </a:solidFill>
                <a:effectLst/>
                <a:latin typeface="+mn-lt"/>
                <a:ea typeface="+mn-ea"/>
                <a:cs typeface="+mn-cs"/>
              </a:rPr>
              <a:t> refers to the spike in attenuation that occurs at energy levels just greater than that of the K-shell binding because of the increased photoelectric absorption at these energy levels. K-edge values vary for each element, and they increase as the atomic number increases (Table).</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4</a:t>
            </a:fld>
            <a:endParaRPr lang="en-US"/>
          </a:p>
        </p:txBody>
      </p:sp>
    </p:spTree>
    <p:extLst>
      <p:ext uri="{BB962C8B-B14F-4D97-AF65-F5344CB8AC3E}">
        <p14:creationId xmlns:p14="http://schemas.microsoft.com/office/powerpoint/2010/main" val="421813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understand the principles underlying dual-energy techniques, imagine hypothetical elements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with K edges of 90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and 190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respectively (Fig 1). Next, imagine four unknown substances, each of which contains unknown quantities of hypothetical elements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To determine the relative amounts of elements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in each unknown substance, the substances are imaged at two different energies: 100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and 200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The results are illustrated in Figure 1. A simplified schematic is assumed, in which there is minimal spread of energies around the stated kilovolt peak.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a:t>
            </a:r>
            <a:r>
              <a:rPr lang="en-US" sz="1200" kern="1200" dirty="0" smtClean="0">
                <a:solidFill>
                  <a:schemeClr val="tx1"/>
                </a:solidFill>
                <a:effectLst/>
                <a:latin typeface="+mn-lt"/>
                <a:ea typeface="+mn-ea"/>
                <a:cs typeface="+mn-cs"/>
              </a:rPr>
              <a:t>. Illustration of dual-energy technique shows hypothetical elements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which have K edges of 90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and 190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respectively. The percentage of x-ray photon absorption is plotted as a function of x-ray energy (in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If four unknown substances with varying amounts of elements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are imaged at 100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and 200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the relative amounts of element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element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in each substance can be determined on the basis of the attenuation of the substances at each energy.</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7</a:t>
            </a:fld>
            <a:endParaRPr lang="en-US"/>
          </a:p>
        </p:txBody>
      </p:sp>
    </p:spTree>
    <p:extLst>
      <p:ext uri="{BB962C8B-B14F-4D97-AF65-F5344CB8AC3E}">
        <p14:creationId xmlns:p14="http://schemas.microsoft.com/office/powerpoint/2010/main" val="135629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Graph of mass-attenuation coefficients for iodine (blue), calcium (green), and water (red) on CT images obtained at two different energies (vertical dashed lines) shows that these materials can be characterized by comparing their attenuation at the lower energy with that at the higher energy. When dual-energy images reconstructed for 50 and 80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are compared, iodine demonstrates a greater decrease in attenuation than calcium does at the higher energy, whereas the attenuation of water remains more or less constant.</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10</a:t>
            </a:fld>
            <a:endParaRPr lang="en-US"/>
          </a:p>
        </p:txBody>
      </p:sp>
    </p:spTree>
    <p:extLst>
      <p:ext uri="{BB962C8B-B14F-4D97-AF65-F5344CB8AC3E}">
        <p14:creationId xmlns:p14="http://schemas.microsoft.com/office/powerpoint/2010/main" val="418714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types of dual-energy CT scanners are available that differ in the technique used to acquire high- and low-energy CT datasets: a dual-source dual-energy scanner, a single-source dual-energy scanner with fast </a:t>
            </a:r>
            <a:r>
              <a:rPr lang="en-US" sz="1200" kern="1200" dirty="0" err="1" smtClean="0">
                <a:solidFill>
                  <a:schemeClr val="tx1"/>
                </a:solidFill>
                <a:effectLst/>
                <a:latin typeface="+mn-lt"/>
                <a:ea typeface="+mn-ea"/>
                <a:cs typeface="+mn-cs"/>
              </a:rPr>
              <a:t>kilovoltage</a:t>
            </a:r>
            <a:r>
              <a:rPr lang="en-US" sz="1200" kern="1200" dirty="0" smtClean="0">
                <a:solidFill>
                  <a:schemeClr val="tx1"/>
                </a:solidFill>
                <a:effectLst/>
                <a:latin typeface="+mn-lt"/>
                <a:ea typeface="+mn-ea"/>
                <a:cs typeface="+mn-cs"/>
              </a:rPr>
              <a:t> switching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rapid alternation between high and low </a:t>
            </a:r>
            <a:r>
              <a:rPr lang="en-US" sz="1200" kern="1200" dirty="0" err="1" smtClean="0">
                <a:solidFill>
                  <a:schemeClr val="tx1"/>
                </a:solidFill>
                <a:effectLst/>
                <a:latin typeface="+mn-lt"/>
                <a:ea typeface="+mn-ea"/>
                <a:cs typeface="+mn-cs"/>
              </a:rPr>
              <a:t>kilovoltage</a:t>
            </a:r>
            <a:r>
              <a:rPr lang="en-US" sz="1200" kern="1200" dirty="0" smtClean="0">
                <a:solidFill>
                  <a:schemeClr val="tx1"/>
                </a:solidFill>
                <a:effectLst/>
                <a:latin typeface="+mn-lt"/>
                <a:ea typeface="+mn-ea"/>
                <a:cs typeface="+mn-cs"/>
              </a:rPr>
              <a:t> settings), and a single-source dual-energy scanner with dual detector layers.</a:t>
            </a:r>
          </a:p>
          <a:p>
            <a:r>
              <a:rPr lang="en-US" sz="1200" b="1" kern="1200" dirty="0" smtClean="0">
                <a:solidFill>
                  <a:schemeClr val="tx1"/>
                </a:solidFill>
                <a:effectLst/>
                <a:latin typeface="+mn-lt"/>
                <a:ea typeface="+mn-ea"/>
                <a:cs typeface="+mn-cs"/>
              </a:rPr>
              <a:t>Dual-Source Scanner with Dual Detector Arrays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dual-source scanner (</a:t>
            </a:r>
            <a:r>
              <a:rPr lang="en-US" sz="1200" kern="1200" dirty="0" err="1" smtClean="0">
                <a:solidFill>
                  <a:schemeClr val="tx1"/>
                </a:solidFill>
                <a:effectLst/>
                <a:latin typeface="+mn-lt"/>
                <a:ea typeface="+mn-ea"/>
                <a:cs typeface="+mn-cs"/>
              </a:rPr>
              <a:t>Somatom</a:t>
            </a:r>
            <a:r>
              <a:rPr lang="en-US" sz="1200" kern="1200" dirty="0" smtClean="0">
                <a:solidFill>
                  <a:schemeClr val="tx1"/>
                </a:solidFill>
                <a:effectLst/>
                <a:latin typeface="+mn-lt"/>
                <a:ea typeface="+mn-ea"/>
                <a:cs typeface="+mn-cs"/>
              </a:rPr>
              <a:t> Definition; Siemens, </a:t>
            </a:r>
            <a:r>
              <a:rPr lang="en-US" sz="1200" kern="1200" dirty="0" err="1" smtClean="0">
                <a:solidFill>
                  <a:schemeClr val="tx1"/>
                </a:solidFill>
                <a:effectLst/>
                <a:latin typeface="+mn-lt"/>
                <a:ea typeface="+mn-ea"/>
                <a:cs typeface="+mn-cs"/>
              </a:rPr>
              <a:t>Forchheim</a:t>
            </a:r>
            <a:r>
              <a:rPr lang="en-US" sz="1200" kern="1200" dirty="0" smtClean="0">
                <a:solidFill>
                  <a:schemeClr val="tx1"/>
                </a:solidFill>
                <a:effectLst/>
                <a:latin typeface="+mn-lt"/>
                <a:ea typeface="+mn-ea"/>
                <a:cs typeface="+mn-cs"/>
              </a:rPr>
              <a:t>, Germany), two separate detector arrays acquire two different image datasets from two separate x-ray tubes operating at two different tube potentials (11). High-energy scans are obtained at 120 or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and low-energy scans are obtained simultaneously at 80 or 100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(5,11). The use of two separate x-ray sources allows beam filtration and adjustment of the current in each tube in order to optimize image quality. Dual-source dual-energy CT images are somewhat limited in temporal registration because the high- and low-energy datasets are obtained at slightly different times. Furthermore, the limited (33-cm) field of view available for use in image analysis could impede evaluation of the entirety of some abdominal organs in patients with a large body habitus.</a:t>
            </a:r>
          </a:p>
          <a:p>
            <a:r>
              <a:rPr lang="en-US" sz="1200" b="1" kern="1200" dirty="0" smtClean="0">
                <a:solidFill>
                  <a:schemeClr val="tx1"/>
                </a:solidFill>
                <a:effectLst/>
                <a:latin typeface="+mn-lt"/>
                <a:ea typeface="+mn-ea"/>
                <a:cs typeface="+mn-cs"/>
              </a:rPr>
              <a:t>Single-Source Scanner with Fast </a:t>
            </a:r>
            <a:r>
              <a:rPr lang="en-US" sz="1200" b="1" kern="1200" dirty="0" err="1" smtClean="0">
                <a:solidFill>
                  <a:schemeClr val="tx1"/>
                </a:solidFill>
                <a:effectLst/>
                <a:latin typeface="+mn-lt"/>
                <a:ea typeface="+mn-ea"/>
                <a:cs typeface="+mn-cs"/>
              </a:rPr>
              <a:t>Kilovoltage</a:t>
            </a:r>
            <a:r>
              <a:rPr lang="en-US" sz="1200" b="1" kern="1200" dirty="0" smtClean="0">
                <a:solidFill>
                  <a:schemeClr val="tx1"/>
                </a:solidFill>
                <a:effectLst/>
                <a:latin typeface="+mn-lt"/>
                <a:ea typeface="+mn-ea"/>
                <a:cs typeface="+mn-cs"/>
              </a:rPr>
              <a:t> Switching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single-source CT scanner with a single detector layer (Discovery CT 750HD; GE Healthcare, Milwaukee, </a:t>
            </a:r>
            <a:r>
              <a:rPr lang="en-US" sz="1200" kern="1200" dirty="0" err="1" smtClean="0">
                <a:solidFill>
                  <a:schemeClr val="tx1"/>
                </a:solidFill>
                <a:effectLst/>
                <a:latin typeface="+mn-lt"/>
                <a:ea typeface="+mn-ea"/>
                <a:cs typeface="+mn-cs"/>
              </a:rPr>
              <a:t>Wis</a:t>
            </a:r>
            <a:r>
              <a:rPr lang="en-US" sz="1200" kern="1200" dirty="0" smtClean="0">
                <a:solidFill>
                  <a:schemeClr val="tx1"/>
                </a:solidFill>
                <a:effectLst/>
                <a:latin typeface="+mn-lt"/>
                <a:ea typeface="+mn-ea"/>
                <a:cs typeface="+mn-cs"/>
              </a:rPr>
              <a:t>) relies on a single x-ray source with fast switching between two </a:t>
            </a:r>
            <a:r>
              <a:rPr lang="en-US" sz="1200" kern="1200" dirty="0" err="1" smtClean="0">
                <a:solidFill>
                  <a:schemeClr val="tx1"/>
                </a:solidFill>
                <a:effectLst/>
                <a:latin typeface="+mn-lt"/>
                <a:ea typeface="+mn-ea"/>
                <a:cs typeface="+mn-cs"/>
              </a:rPr>
              <a:t>kilovoltage</a:t>
            </a:r>
            <a:r>
              <a:rPr lang="en-US" sz="1200" kern="1200" dirty="0" smtClean="0">
                <a:solidFill>
                  <a:schemeClr val="tx1"/>
                </a:solidFill>
                <a:effectLst/>
                <a:latin typeface="+mn-lt"/>
                <a:ea typeface="+mn-ea"/>
                <a:cs typeface="+mn-cs"/>
              </a:rPr>
              <a:t> settings (80 and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at intervals of 0.5 </a:t>
            </a:r>
            <a:r>
              <a:rPr lang="en-US" sz="1200" kern="1200" dirty="0" err="1" smtClean="0">
                <a:solidFill>
                  <a:schemeClr val="tx1"/>
                </a:solidFill>
                <a:effectLst/>
                <a:latin typeface="+mn-lt"/>
                <a:ea typeface="+mn-ea"/>
                <a:cs typeface="+mn-cs"/>
              </a:rPr>
              <a:t>msec</a:t>
            </a:r>
            <a:r>
              <a:rPr lang="en-US" sz="1200" kern="1200" dirty="0" smtClean="0">
                <a:solidFill>
                  <a:schemeClr val="tx1"/>
                </a:solidFill>
                <a:effectLst/>
                <a:latin typeface="+mn-lt"/>
                <a:ea typeface="+mn-ea"/>
                <a:cs typeface="+mn-cs"/>
              </a:rPr>
              <a:t> during a single gantry rotation to generate high- and low-energy x-ray spectra (12). The tube current cannot be altered simultaneously; it remains constant during both high- and low-energy acquisitions. To account for the higher tube output at 140 </a:t>
            </a:r>
            <a:r>
              <a:rPr lang="en-US" sz="1200" kern="1200" dirty="0" err="1" smtClean="0">
                <a:solidFill>
                  <a:schemeClr val="tx1"/>
                </a:solidFill>
                <a:effectLst/>
                <a:latin typeface="+mn-lt"/>
                <a:ea typeface="+mn-ea"/>
                <a:cs typeface="+mn-cs"/>
              </a:rPr>
              <a:t>kVp</a:t>
            </a:r>
            <a:r>
              <a:rPr lang="en-US" sz="1200" kern="1200" dirty="0" smtClean="0">
                <a:solidFill>
                  <a:schemeClr val="tx1"/>
                </a:solidFill>
                <a:effectLst/>
                <a:latin typeface="+mn-lt"/>
                <a:ea typeface="+mn-ea"/>
                <a:cs typeface="+mn-cs"/>
              </a:rPr>
              <a:t>, the exposure time ratio is varied between the 80-kVp and the 140-kVp acquisitions to maximize the contrast-to-noise ratio: typically, 65% of the exposure time is used for the 80-kVp acquisition, and 35%, for the 140-kVp acquisition (13). A detector with a fast response and a data acquisition system with a fast sampling capability are used to capture the alternating high- and low-energy data (12). The advantages of dual-energy CT with fast </a:t>
            </a:r>
            <a:r>
              <a:rPr lang="en-US" sz="1200" kern="1200" dirty="0" err="1" smtClean="0">
                <a:solidFill>
                  <a:schemeClr val="tx1"/>
                </a:solidFill>
                <a:effectLst/>
                <a:latin typeface="+mn-lt"/>
                <a:ea typeface="+mn-ea"/>
                <a:cs typeface="+mn-cs"/>
              </a:rPr>
              <a:t>kilovoltage</a:t>
            </a:r>
            <a:r>
              <a:rPr lang="en-US" sz="1200" kern="1200" dirty="0" smtClean="0">
                <a:solidFill>
                  <a:schemeClr val="tx1"/>
                </a:solidFill>
                <a:effectLst/>
                <a:latin typeface="+mn-lt"/>
                <a:ea typeface="+mn-ea"/>
                <a:cs typeface="+mn-cs"/>
              </a:rPr>
              <a:t> switching are good temporal registration between high- and low-energy datasets, which are obtained nearly simultaneously, and the availability of the full 50-cm field of view for use in image analysis. However, because a single x-ray source is used, individual modification of the high- and low-energy x-ray beams is difficult (not yet possible on commercially available scanners), and spectral overlap is increased.</a:t>
            </a:r>
          </a:p>
          <a:p>
            <a:r>
              <a:rPr lang="en-US" sz="1200" b="1" kern="1200" dirty="0" smtClean="0">
                <a:solidFill>
                  <a:schemeClr val="tx1"/>
                </a:solidFill>
                <a:effectLst/>
                <a:latin typeface="+mn-lt"/>
                <a:ea typeface="+mn-ea"/>
                <a:cs typeface="+mn-cs"/>
              </a:rPr>
              <a:t>Single-Source Scanner with Dual Detector Layers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prototype for another single-source dual-energy CT scanner (Brilliance CT; Philips Healthcare, Andover, Mass) has a modified detector array with two scintillation layers arranged one atop the other to receive separate high- and low-energy image data streams from a single x-ray source (14). The bottom detector layer captures high-energy data, and the top layer captures low-energy data; from these two datasets, two separate image series are reconstructed (14,15). This dual-energy CT scanner is not yet available for routine clinical use.</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14</a:t>
            </a:fld>
            <a:endParaRPr lang="en-US"/>
          </a:p>
        </p:txBody>
      </p:sp>
    </p:spTree>
    <p:extLst>
      <p:ext uri="{BB962C8B-B14F-4D97-AF65-F5344CB8AC3E}">
        <p14:creationId xmlns:p14="http://schemas.microsoft.com/office/powerpoint/2010/main" val="257385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Detection of </a:t>
            </a:r>
            <a:r>
              <a:rPr lang="en-US" dirty="0" err="1" smtClean="0"/>
              <a:t>hyperenhancing</a:t>
            </a:r>
            <a:r>
              <a:rPr lang="en-US" dirty="0" smtClean="0"/>
              <a:t> hepatic lesions at CT is important when staging </a:t>
            </a:r>
            <a:r>
              <a:rPr lang="en-US" dirty="0" err="1" smtClean="0"/>
              <a:t>hypervascular</a:t>
            </a:r>
            <a:r>
              <a:rPr lang="en-US" dirty="0" smtClean="0"/>
              <a:t> malignancies (</a:t>
            </a:r>
            <a:r>
              <a:rPr lang="en-US" dirty="0" err="1" smtClean="0"/>
              <a:t>eg</a:t>
            </a:r>
            <a:r>
              <a:rPr lang="en-US" dirty="0" smtClean="0"/>
              <a:t>, renal cell carcinoma, melanoma, neuroendocrine tumors, thyroid cancer, and some breast cancers) or when staging or screening for hepatocellular carcinoma. </a:t>
            </a:r>
          </a:p>
          <a:p>
            <a:r>
              <a:rPr lang="en-US" dirty="0" err="1" smtClean="0"/>
              <a:t>Hypervascular</a:t>
            </a:r>
            <a:r>
              <a:rPr lang="en-US" dirty="0" smtClean="0"/>
              <a:t> hepatic lesions are more conspicuous on low-energy images (</a:t>
            </a:r>
            <a:r>
              <a:rPr lang="en-US" dirty="0" err="1" smtClean="0"/>
              <a:t>eg</a:t>
            </a:r>
            <a:r>
              <a:rPr lang="en-US" dirty="0" smtClean="0"/>
              <a:t>, 80 </a:t>
            </a:r>
            <a:r>
              <a:rPr lang="en-US" dirty="0" err="1" smtClean="0"/>
              <a:t>kVp</a:t>
            </a:r>
            <a:r>
              <a:rPr lang="en-US" dirty="0" smtClean="0"/>
              <a:t>) than they are on high-energy images (</a:t>
            </a:r>
            <a:r>
              <a:rPr lang="en-US" dirty="0" err="1" smtClean="0"/>
              <a:t>e.g</a:t>
            </a:r>
            <a:r>
              <a:rPr lang="en-US" dirty="0" smtClean="0"/>
              <a:t>, 140 </a:t>
            </a:r>
            <a:r>
              <a:rPr lang="en-US" dirty="0" err="1" smtClean="0"/>
              <a:t>kVp</a:t>
            </a:r>
            <a:r>
              <a:rPr lang="en-US" dirty="0" smtClean="0"/>
              <a:t>) when acquisition occurs in the late arterial phase of enhancement. </a:t>
            </a:r>
          </a:p>
          <a:p>
            <a:r>
              <a:rPr lang="en-US" dirty="0" smtClean="0"/>
              <a:t>Because iodine is more attenuating at lower energies than at higher energies, </a:t>
            </a:r>
            <a:r>
              <a:rPr lang="en-US" dirty="0" err="1" smtClean="0"/>
              <a:t>hyperenhancing</a:t>
            </a:r>
            <a:r>
              <a:rPr lang="en-US" dirty="0" smtClean="0"/>
              <a:t> hepatic lesions also are more conspicuous at lower energies (</a:t>
            </a:r>
            <a:r>
              <a:rPr lang="en-US" u="sng" dirty="0" smtClean="0"/>
              <a:t>Figs 5</a:t>
            </a:r>
            <a:r>
              <a:rPr lang="en-US" dirty="0" smtClean="0"/>
              <a:t>– </a:t>
            </a:r>
            <a:r>
              <a:rPr lang="en-US" u="sng" dirty="0" smtClean="0"/>
              <a:t>7</a:t>
            </a:r>
            <a:r>
              <a:rPr lang="en-US" dirty="0" smtClean="0"/>
              <a:t>). </a:t>
            </a:r>
          </a:p>
          <a:p>
            <a:r>
              <a:rPr lang="en-US" dirty="0" smtClean="0"/>
              <a:t>The use of a low kilovolt, high </a:t>
            </a:r>
            <a:r>
              <a:rPr lang="en-US" dirty="0" err="1" smtClean="0"/>
              <a:t>milliampere</a:t>
            </a:r>
            <a:r>
              <a:rPr lang="en-US" dirty="0" smtClean="0"/>
              <a:t> technique (rather than a dual-energy technique) results in increased conspicuity of </a:t>
            </a:r>
            <a:r>
              <a:rPr lang="en-US" dirty="0" err="1" smtClean="0"/>
              <a:t>hypervascular</a:t>
            </a:r>
            <a:r>
              <a:rPr lang="en-US" dirty="0" smtClean="0"/>
              <a:t> hepatic lesions.</a:t>
            </a:r>
          </a:p>
          <a:p>
            <a:r>
              <a:rPr lang="en-US" dirty="0" err="1" smtClean="0"/>
              <a:t>Hypervascular</a:t>
            </a:r>
            <a:r>
              <a:rPr lang="en-US" dirty="0" smtClean="0"/>
              <a:t> hepatic lesion in a 56-year-old man with hepatitis C who underwent a screening examination. </a:t>
            </a:r>
            <a:r>
              <a:rPr lang="en-US" b="1" dirty="0" smtClean="0"/>
              <a:t>(a)</a:t>
            </a:r>
            <a:r>
              <a:rPr lang="en-US" dirty="0" smtClean="0"/>
              <a:t> Axial contrast-enhanced CT image obtained at 80 </a:t>
            </a:r>
            <a:r>
              <a:rPr lang="en-US" dirty="0" err="1" smtClean="0"/>
              <a:t>kVp</a:t>
            </a:r>
            <a:r>
              <a:rPr lang="en-US" dirty="0" smtClean="0"/>
              <a:t> (675 mA) shows a </a:t>
            </a:r>
            <a:r>
              <a:rPr lang="en-US" dirty="0" err="1" smtClean="0"/>
              <a:t>hypervascular</a:t>
            </a:r>
            <a:r>
              <a:rPr lang="en-US" dirty="0" smtClean="0"/>
              <a:t> hepatic lesion (arrow). </a:t>
            </a:r>
            <a:r>
              <a:rPr lang="en-US" b="1" dirty="0" smtClean="0"/>
              <a:t>(b)</a:t>
            </a:r>
            <a:r>
              <a:rPr lang="en-US" dirty="0" smtClean="0"/>
              <a:t> Axial contrast-enhanced CT image obtained at 140 </a:t>
            </a:r>
            <a:r>
              <a:rPr lang="en-US" dirty="0" err="1" smtClean="0"/>
              <a:t>kVp</a:t>
            </a:r>
            <a:r>
              <a:rPr lang="en-US" dirty="0" smtClean="0"/>
              <a:t> (385 mA) shows the hepatic lesion (arrow), but it is less conspicuous than it is at 80 </a:t>
            </a:r>
            <a:r>
              <a:rPr lang="en-US" dirty="0" err="1" smtClean="0"/>
              <a:t>kVp</a:t>
            </a:r>
            <a:r>
              <a:rPr lang="en-US" dirty="0" smtClean="0"/>
              <a:t> because the K edge of iodine (33.2 </a:t>
            </a:r>
            <a:r>
              <a:rPr lang="en-US" dirty="0" err="1" smtClean="0"/>
              <a:t>keV</a:t>
            </a:r>
            <a:r>
              <a:rPr lang="en-US" dirty="0" smtClean="0"/>
              <a:t>) is closer to 80 </a:t>
            </a:r>
            <a:r>
              <a:rPr lang="en-US" dirty="0" err="1" smtClean="0"/>
              <a:t>kVp</a:t>
            </a:r>
            <a:r>
              <a:rPr lang="en-US" dirty="0" smtClean="0"/>
              <a:t> than it is to 140 </a:t>
            </a:r>
            <a:r>
              <a:rPr lang="en-US" dirty="0" err="1" smtClean="0"/>
              <a:t>kVp</a:t>
            </a:r>
            <a:r>
              <a:rPr lang="en-US" dirty="0" smtClean="0"/>
              <a:t>. Note that the higher-energy image </a:t>
            </a:r>
            <a:r>
              <a:rPr lang="en-US" b="1" dirty="0" smtClean="0"/>
              <a:t>(b)</a:t>
            </a:r>
            <a:r>
              <a:rPr lang="en-US" dirty="0" smtClean="0"/>
              <a:t> is less noisy than the lower-energy image </a:t>
            </a:r>
            <a:r>
              <a:rPr lang="en-US" b="1" dirty="0" smtClean="0"/>
              <a:t>(a)</a:t>
            </a:r>
            <a:r>
              <a:rPr lang="en-US" dirty="0" smtClean="0"/>
              <a:t>.</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21</a:t>
            </a:fld>
            <a:endParaRPr lang="en-US"/>
          </a:p>
        </p:txBody>
      </p:sp>
    </p:spTree>
    <p:extLst>
      <p:ext uri="{BB962C8B-B14F-4D97-AF65-F5344CB8AC3E}">
        <p14:creationId xmlns:p14="http://schemas.microsoft.com/office/powerpoint/2010/main" val="221620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cap="none" dirty="0" err="1" smtClean="0"/>
              <a:t>Hypervascular</a:t>
            </a:r>
            <a:r>
              <a:rPr lang="en-US" cap="none" dirty="0" smtClean="0"/>
              <a:t> hepatic lesion in a 56-year-old man with hepatitis C who underwent a screening examination. </a:t>
            </a:r>
            <a:r>
              <a:rPr lang="en-US" b="1" cap="none" dirty="0" smtClean="0"/>
              <a:t>(A)</a:t>
            </a:r>
            <a:r>
              <a:rPr lang="en-US" cap="none" dirty="0" smtClean="0"/>
              <a:t> axial contrast-enhanced CT image obtained at 80 </a:t>
            </a:r>
            <a:r>
              <a:rPr lang="en-US" cap="none" dirty="0" err="1" smtClean="0"/>
              <a:t>kvp</a:t>
            </a:r>
            <a:r>
              <a:rPr lang="en-US" cap="none" dirty="0" smtClean="0"/>
              <a:t> (675 ma) shows a </a:t>
            </a:r>
            <a:r>
              <a:rPr lang="en-US" cap="none" dirty="0" err="1" smtClean="0"/>
              <a:t>hypervascular</a:t>
            </a:r>
            <a:r>
              <a:rPr lang="en-US" cap="none" dirty="0" smtClean="0"/>
              <a:t> hepatic lesion (arrow). </a:t>
            </a:r>
            <a:r>
              <a:rPr lang="en-US" b="1" cap="none" dirty="0" smtClean="0"/>
              <a:t>(B)</a:t>
            </a:r>
            <a:r>
              <a:rPr lang="en-US" cap="none" dirty="0" smtClean="0"/>
              <a:t> axial contrast-enhanced CT image obtained at 140 </a:t>
            </a:r>
            <a:r>
              <a:rPr lang="en-US" cap="none" dirty="0" err="1" smtClean="0"/>
              <a:t>kvp</a:t>
            </a:r>
            <a:r>
              <a:rPr lang="en-US" cap="none" dirty="0" smtClean="0"/>
              <a:t> (385 ma) shows the hepatic lesion (arrow), but it is less conspicuous than it is at 80 </a:t>
            </a:r>
            <a:r>
              <a:rPr lang="en-US" cap="none" dirty="0" err="1" smtClean="0"/>
              <a:t>kvp</a:t>
            </a:r>
            <a:r>
              <a:rPr lang="en-US" cap="none" dirty="0" smtClean="0"/>
              <a:t> because the K edge of iodine (33.2 </a:t>
            </a:r>
            <a:r>
              <a:rPr lang="en-US" cap="none" dirty="0" err="1" smtClean="0"/>
              <a:t>kev</a:t>
            </a:r>
            <a:r>
              <a:rPr lang="en-US" cap="none" dirty="0" smtClean="0"/>
              <a:t>) is closer to 80 </a:t>
            </a:r>
            <a:r>
              <a:rPr lang="en-US" cap="none" dirty="0" err="1" smtClean="0"/>
              <a:t>kvp</a:t>
            </a:r>
            <a:r>
              <a:rPr lang="en-US" cap="none" dirty="0" smtClean="0"/>
              <a:t> than it is to 140 </a:t>
            </a:r>
            <a:r>
              <a:rPr lang="en-US" cap="none" dirty="0" err="1" smtClean="0"/>
              <a:t>kvp</a:t>
            </a:r>
            <a:r>
              <a:rPr lang="en-US" cap="none" dirty="0" smtClean="0"/>
              <a:t>. Note that the higher-energy image </a:t>
            </a:r>
            <a:r>
              <a:rPr lang="en-US" b="1" cap="none" dirty="0" smtClean="0"/>
              <a:t>(b)</a:t>
            </a:r>
            <a:r>
              <a:rPr lang="en-US" cap="none" dirty="0" smtClean="0"/>
              <a:t> is less noisy than the lower-energy image</a:t>
            </a:r>
            <a:r>
              <a:rPr lang="en-US" dirty="0" smtClean="0"/>
              <a:t> </a:t>
            </a:r>
            <a:r>
              <a:rPr lang="en-US" b="1" dirty="0" smtClean="0"/>
              <a:t>(a)</a:t>
            </a:r>
            <a:r>
              <a:rPr lang="en-US" dirty="0" smtClean="0"/>
              <a:t>.</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22</a:t>
            </a:fld>
            <a:endParaRPr lang="en-US"/>
          </a:p>
        </p:txBody>
      </p:sp>
    </p:spTree>
    <p:extLst>
      <p:ext uri="{BB962C8B-B14F-4D97-AF65-F5344CB8AC3E}">
        <p14:creationId xmlns:p14="http://schemas.microsoft.com/office/powerpoint/2010/main" val="159973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a:t>
            </a:r>
            <a:r>
              <a:rPr lang="en-US" dirty="0" smtClean="0"/>
              <a:t> Axial contrast-enhanced CT image obtained at 80 </a:t>
            </a:r>
            <a:r>
              <a:rPr lang="en-US" dirty="0" err="1" smtClean="0"/>
              <a:t>kVp</a:t>
            </a:r>
            <a:r>
              <a:rPr lang="en-US" dirty="0" smtClean="0"/>
              <a:t> (675 mA) shows multiple hepatic lesions, some of which are more conspicuous on the lower-energy image than on the higher-energy image (arrowheads) and some of which are visible only on the lower-energy image (arrows). </a:t>
            </a:r>
            <a:r>
              <a:rPr lang="en-US" b="1" dirty="0" smtClean="0"/>
              <a:t>(b)</a:t>
            </a:r>
            <a:r>
              <a:rPr lang="en-US" dirty="0" smtClean="0"/>
              <a:t> Axial contrast-enhanced CT image obtained at 140 </a:t>
            </a:r>
            <a:r>
              <a:rPr lang="en-US" dirty="0" err="1" smtClean="0"/>
              <a:t>kVp</a:t>
            </a:r>
            <a:r>
              <a:rPr lang="en-US" dirty="0" smtClean="0"/>
              <a:t> (385 mA) shows only some of the </a:t>
            </a:r>
            <a:r>
              <a:rPr lang="en-US" dirty="0" err="1" smtClean="0"/>
              <a:t>hyperenhancing</a:t>
            </a:r>
            <a:r>
              <a:rPr lang="en-US" dirty="0" smtClean="0"/>
              <a:t> lesions (arrowheads), which are less conspicuous than they are on the lower-energy image.</a:t>
            </a:r>
          </a:p>
          <a:p>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23</a:t>
            </a:fld>
            <a:endParaRPr lang="en-US"/>
          </a:p>
        </p:txBody>
      </p:sp>
    </p:spTree>
    <p:extLst>
      <p:ext uri="{BB962C8B-B14F-4D97-AF65-F5344CB8AC3E}">
        <p14:creationId xmlns:p14="http://schemas.microsoft.com/office/powerpoint/2010/main" val="394330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Hyperenhancing</a:t>
            </a:r>
            <a:r>
              <a:rPr lang="en-US" sz="1200" dirty="0" smtClean="0"/>
              <a:t> hepatic lesion visible only on lower-energy images. </a:t>
            </a:r>
            <a:r>
              <a:rPr lang="en-US" sz="1200" b="1" dirty="0" smtClean="0"/>
              <a:t>(a)</a:t>
            </a:r>
            <a:r>
              <a:rPr lang="en-US" sz="1200" dirty="0" smtClean="0"/>
              <a:t> Axial contrast-enhanced CT image obtained at 80 </a:t>
            </a:r>
            <a:r>
              <a:rPr lang="en-US" sz="1200" dirty="0" err="1" smtClean="0"/>
              <a:t>kVp</a:t>
            </a:r>
            <a:r>
              <a:rPr lang="en-US" sz="1200" dirty="0" smtClean="0"/>
              <a:t> (675 mA) shows a hepatic lesion (arrow). </a:t>
            </a:r>
            <a:r>
              <a:rPr lang="en-US" sz="1200" b="1" dirty="0" smtClean="0"/>
              <a:t>(b)</a:t>
            </a:r>
            <a:r>
              <a:rPr lang="en-US" sz="1200" dirty="0" smtClean="0"/>
              <a:t> On an axial contrast-enhanced CT image obtained at 140 </a:t>
            </a:r>
            <a:r>
              <a:rPr lang="en-US" sz="1200" dirty="0" err="1" smtClean="0"/>
              <a:t>kVp</a:t>
            </a:r>
            <a:r>
              <a:rPr lang="en-US" sz="1200" dirty="0" smtClean="0"/>
              <a:t> (385 mA), no lesion is visible.</a:t>
            </a:r>
            <a:br>
              <a:rPr lang="en-US" sz="1200" dirty="0" smtClean="0"/>
            </a:br>
            <a:endParaRPr lang="en-US" dirty="0"/>
          </a:p>
        </p:txBody>
      </p:sp>
      <p:sp>
        <p:nvSpPr>
          <p:cNvPr id="4" name="Slide Number Placeholder 3"/>
          <p:cNvSpPr>
            <a:spLocks noGrp="1"/>
          </p:cNvSpPr>
          <p:nvPr>
            <p:ph type="sldNum" sz="quarter" idx="10"/>
          </p:nvPr>
        </p:nvSpPr>
        <p:spPr/>
        <p:txBody>
          <a:bodyPr/>
          <a:lstStyle/>
          <a:p>
            <a:fld id="{980A20B6-A50E-4DFA-AB03-DCC8FA695F8A}" type="slidenum">
              <a:rPr lang="en-US" smtClean="0"/>
              <a:t>24</a:t>
            </a:fld>
            <a:endParaRPr lang="en-US"/>
          </a:p>
        </p:txBody>
      </p:sp>
    </p:spTree>
    <p:extLst>
      <p:ext uri="{BB962C8B-B14F-4D97-AF65-F5344CB8AC3E}">
        <p14:creationId xmlns:p14="http://schemas.microsoft.com/office/powerpoint/2010/main" val="321844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371225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ABBAF-D8EA-423F-9247-8806637BC38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336857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213717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767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20423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821861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349265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369914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1365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13172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291770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ABBAF-D8EA-423F-9247-8806637BC38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190550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7ABBAF-D8EA-423F-9247-8806637BC380}"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367517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25441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70106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07ABBAF-D8EA-423F-9247-8806637BC380}" type="datetimeFigureOut">
              <a:rPr lang="en-US" smtClean="0"/>
              <a:t>3/26/2015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157059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ABBAF-D8EA-423F-9247-8806637BC38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6A1E8-36F6-4BA8-A047-77549C75A120}" type="slidenum">
              <a:rPr lang="en-US" smtClean="0"/>
              <a:t>‹#›</a:t>
            </a:fld>
            <a:endParaRPr lang="en-US"/>
          </a:p>
        </p:txBody>
      </p:sp>
    </p:spTree>
    <p:extLst>
      <p:ext uri="{BB962C8B-B14F-4D97-AF65-F5344CB8AC3E}">
        <p14:creationId xmlns:p14="http://schemas.microsoft.com/office/powerpoint/2010/main" val="413615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7ABBAF-D8EA-423F-9247-8806637BC380}" type="datetimeFigureOut">
              <a:rPr lang="en-US" smtClean="0"/>
              <a:t>3/26/2015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F6A1E8-36F6-4BA8-A047-77549C75A120}" type="slidenum">
              <a:rPr lang="en-US" smtClean="0"/>
              <a:t>‹#›</a:t>
            </a:fld>
            <a:endParaRPr lang="en-US"/>
          </a:p>
        </p:txBody>
      </p:sp>
    </p:spTree>
    <p:extLst>
      <p:ext uri="{BB962C8B-B14F-4D97-AF65-F5344CB8AC3E}">
        <p14:creationId xmlns:p14="http://schemas.microsoft.com/office/powerpoint/2010/main" val="5907741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gif"/><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28.xml.rels><?xml version="1.0" encoding="UTF-8" standalone="yes"?>
<Relationships xmlns="http://schemas.openxmlformats.org/package/2006/relationships"><Relationship Id="rId3" Type="http://schemas.openxmlformats.org/officeDocument/2006/relationships/hyperlink" Target="javascript:void(0);"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9.xml.rels><?xml version="1.0" encoding="UTF-8" standalone="yes"?>
<Relationships xmlns="http://schemas.openxmlformats.org/package/2006/relationships"><Relationship Id="rId3" Type="http://schemas.openxmlformats.org/officeDocument/2006/relationships/hyperlink" Target="javascript:void(0);" TargetMode="External"/><Relationship Id="rId7"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pubs.rsna.org/na101/home/literatum/publisher/rsna/journals/content/radiographics/2010/radiographics.2010.30.issue-4/rg.304095175/20141103/images/large/095175unt01.jpeg"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502434"/>
          </a:xfrm>
        </p:spPr>
        <p:txBody>
          <a:bodyPr/>
          <a:lstStyle/>
          <a:p>
            <a:r>
              <a:rPr lang="en-US" sz="4400" dirty="0"/>
              <a:t>Dual-Energy </a:t>
            </a:r>
            <a:r>
              <a:rPr lang="en-US" sz="4400" dirty="0" err="1"/>
              <a:t>Multidetector</a:t>
            </a:r>
            <a:r>
              <a:rPr lang="en-US" sz="4400" dirty="0"/>
              <a:t> CT</a:t>
            </a:r>
            <a:r>
              <a:rPr lang="en-US" sz="4400" dirty="0" smtClean="0"/>
              <a:t>:</a:t>
            </a:r>
            <a:endParaRPr lang="en-US" sz="4400" dirty="0"/>
          </a:p>
        </p:txBody>
      </p:sp>
      <p:sp>
        <p:nvSpPr>
          <p:cNvPr id="3" name="Subtitle 2"/>
          <p:cNvSpPr>
            <a:spLocks noGrp="1"/>
          </p:cNvSpPr>
          <p:nvPr>
            <p:ph type="subTitle" idx="1"/>
          </p:nvPr>
        </p:nvSpPr>
        <p:spPr>
          <a:xfrm>
            <a:off x="1154955" y="3209026"/>
            <a:ext cx="8825658" cy="2429774"/>
          </a:xfrm>
        </p:spPr>
        <p:txBody>
          <a:bodyPr/>
          <a:lstStyle/>
          <a:p>
            <a:pPr marL="342900" indent="-342900">
              <a:buFont typeface="Arial" panose="020B0604020202020204" pitchFamily="34" charset="0"/>
              <a:buChar char="•"/>
            </a:pPr>
            <a:r>
              <a:rPr lang="en-US" dirty="0"/>
              <a:t>How Does It </a:t>
            </a:r>
            <a:r>
              <a:rPr lang="en-US" dirty="0" smtClean="0"/>
              <a:t>Work ?</a:t>
            </a:r>
          </a:p>
          <a:p>
            <a:pPr marL="342900" indent="-342900">
              <a:buFont typeface="Arial" panose="020B0604020202020204" pitchFamily="34" charset="0"/>
              <a:buChar char="•"/>
            </a:pPr>
            <a:r>
              <a:rPr lang="en-US" dirty="0" smtClean="0"/>
              <a:t>What </a:t>
            </a:r>
            <a:r>
              <a:rPr lang="en-US" dirty="0"/>
              <a:t>Can It Tell </a:t>
            </a:r>
            <a:r>
              <a:rPr lang="en-US" dirty="0" smtClean="0"/>
              <a:t>Us ?</a:t>
            </a:r>
          </a:p>
          <a:p>
            <a:pPr marL="342900" indent="-342900">
              <a:buFont typeface="Arial" panose="020B0604020202020204" pitchFamily="34" charset="0"/>
              <a:buChar char="•"/>
            </a:pPr>
            <a:r>
              <a:rPr lang="en-US" dirty="0" smtClean="0"/>
              <a:t>When </a:t>
            </a:r>
            <a:r>
              <a:rPr lang="en-US" dirty="0"/>
              <a:t>Can We Use It in Abdominopelvic Imaging?</a:t>
            </a:r>
          </a:p>
          <a:p>
            <a:endParaRPr lang="en-US" dirty="0"/>
          </a:p>
        </p:txBody>
      </p:sp>
      <p:sp>
        <p:nvSpPr>
          <p:cNvPr id="4" name="TextBox 3"/>
          <p:cNvSpPr txBox="1"/>
          <p:nvPr/>
        </p:nvSpPr>
        <p:spPr>
          <a:xfrm>
            <a:off x="7381301" y="5233012"/>
            <a:ext cx="3988106" cy="923330"/>
          </a:xfrm>
          <a:prstGeom prst="rect">
            <a:avLst/>
          </a:prstGeom>
          <a:noFill/>
        </p:spPr>
        <p:txBody>
          <a:bodyPr wrap="square" rtlCol="0">
            <a:spAutoFit/>
          </a:bodyPr>
          <a:lstStyle/>
          <a:p>
            <a:r>
              <a:rPr lang="en-US" dirty="0" err="1" smtClean="0"/>
              <a:t>V.G.Wimalasena</a:t>
            </a:r>
            <a:endParaRPr lang="en-US" dirty="0" smtClean="0"/>
          </a:p>
          <a:p>
            <a:r>
              <a:rPr lang="en-US" dirty="0" smtClean="0"/>
              <a:t>Principal</a:t>
            </a:r>
          </a:p>
          <a:p>
            <a:r>
              <a:rPr lang="en-US" dirty="0" smtClean="0"/>
              <a:t>Sri Lanka School of Radiography</a:t>
            </a:r>
            <a:endParaRPr lang="en-US" dirty="0"/>
          </a:p>
        </p:txBody>
      </p:sp>
    </p:spTree>
    <p:extLst>
      <p:ext uri="{BB962C8B-B14F-4D97-AF65-F5344CB8AC3E}">
        <p14:creationId xmlns:p14="http://schemas.microsoft.com/office/powerpoint/2010/main" val="1896602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Attenuation coefficient and Energy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5348" y="2019587"/>
            <a:ext cx="4388872" cy="4195762"/>
          </a:xfrm>
        </p:spPr>
      </p:pic>
      <p:sp>
        <p:nvSpPr>
          <p:cNvPr id="6" name="TextBox 5"/>
          <p:cNvSpPr txBox="1"/>
          <p:nvPr/>
        </p:nvSpPr>
        <p:spPr>
          <a:xfrm>
            <a:off x="6037243" y="1685580"/>
            <a:ext cx="5519451"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a:t>
            </a:r>
            <a:r>
              <a:rPr lang="en-US" dirty="0"/>
              <a:t>Graph of mass-attenuation coefficients for iodine (blue), calcium (green), and water (red) on CT images obtained at two different energies (vertical dashed lines) shows that these materials can be characterized by comparing their attenuation at the lower energy with that at the higher energy.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When </a:t>
            </a:r>
            <a:r>
              <a:rPr lang="en-US" dirty="0"/>
              <a:t>dual-energy images reconstructed for 50 and 80 </a:t>
            </a:r>
            <a:r>
              <a:rPr lang="en-US" dirty="0" err="1"/>
              <a:t>keV</a:t>
            </a:r>
            <a:r>
              <a:rPr lang="en-US" dirty="0"/>
              <a:t> are compared, iodine demonstrates a greater decrease in attenuation than calcium does at the higher energy, whereas the attenuation of water remains more or less constant.</a:t>
            </a:r>
          </a:p>
          <a:p>
            <a:endParaRPr lang="en-US" dirty="0"/>
          </a:p>
        </p:txBody>
      </p:sp>
    </p:spTree>
    <p:extLst>
      <p:ext uri="{BB962C8B-B14F-4D97-AF65-F5344CB8AC3E}">
        <p14:creationId xmlns:p14="http://schemas.microsoft.com/office/powerpoint/2010/main" val="263383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1103312" y="1597446"/>
            <a:ext cx="8946541" cy="4650953"/>
          </a:xfrm>
        </p:spPr>
        <p:txBody>
          <a:bodyPr>
            <a:normAutofit/>
          </a:bodyPr>
          <a:lstStyle/>
          <a:p>
            <a:r>
              <a:rPr lang="en-US" dirty="0"/>
              <a:t>Dual-energy CT techniques may be used to distinguish substances such as iodine, calcium, and uric acid crystals from soft tissues. </a:t>
            </a:r>
            <a:endParaRPr lang="en-US" dirty="0" smtClean="0"/>
          </a:p>
          <a:p>
            <a:r>
              <a:rPr lang="en-US" dirty="0" smtClean="0"/>
              <a:t>The </a:t>
            </a:r>
            <a:r>
              <a:rPr lang="en-US" dirty="0"/>
              <a:t>closer the energy level is to the K edge of a substance such as iodine, the more the substance attenuates.</a:t>
            </a:r>
          </a:p>
          <a:p>
            <a:r>
              <a:rPr lang="en-US" dirty="0" smtClean="0"/>
              <a:t>With </a:t>
            </a:r>
            <a:r>
              <a:rPr lang="en-US" dirty="0"/>
              <a:t>current dual-energy CT technology, the two energies most frequently employed are 80 </a:t>
            </a:r>
            <a:r>
              <a:rPr lang="en-US" dirty="0" err="1"/>
              <a:t>kVp</a:t>
            </a:r>
            <a:r>
              <a:rPr lang="en-US" dirty="0"/>
              <a:t> and 140 </a:t>
            </a:r>
            <a:r>
              <a:rPr lang="en-US" dirty="0" err="1"/>
              <a:t>kVp</a:t>
            </a:r>
            <a:r>
              <a:rPr lang="en-US" dirty="0"/>
              <a:t>.</a:t>
            </a:r>
          </a:p>
          <a:p>
            <a:r>
              <a:rPr lang="en-US" dirty="0"/>
              <a:t>Because the K edge of iodine (33.2 </a:t>
            </a:r>
            <a:r>
              <a:rPr lang="en-US" dirty="0" err="1"/>
              <a:t>keV</a:t>
            </a:r>
            <a:r>
              <a:rPr lang="en-US" dirty="0"/>
              <a:t>) is closer to 80 </a:t>
            </a:r>
            <a:r>
              <a:rPr lang="en-US" dirty="0" err="1"/>
              <a:t>kVp</a:t>
            </a:r>
            <a:r>
              <a:rPr lang="en-US" dirty="0"/>
              <a:t> than it is to 140 </a:t>
            </a:r>
            <a:r>
              <a:rPr lang="en-US" dirty="0" err="1"/>
              <a:t>kVp</a:t>
            </a:r>
            <a:r>
              <a:rPr lang="en-US" dirty="0"/>
              <a:t>, the attenuation of iodine-containing substances is substantially higher at 80 </a:t>
            </a:r>
            <a:r>
              <a:rPr lang="en-US" dirty="0" err="1"/>
              <a:t>kVp</a:t>
            </a:r>
            <a:r>
              <a:rPr lang="en-US" dirty="0"/>
              <a:t>. </a:t>
            </a:r>
            <a:endParaRPr lang="en-US" dirty="0" smtClean="0"/>
          </a:p>
          <a:p>
            <a:r>
              <a:rPr lang="en-US" dirty="0" smtClean="0"/>
              <a:t>For </a:t>
            </a:r>
            <a:r>
              <a:rPr lang="en-US" dirty="0"/>
              <a:t>example, </a:t>
            </a:r>
            <a:r>
              <a:rPr lang="en-US" dirty="0" smtClean="0"/>
              <a:t>in contrast CT the </a:t>
            </a:r>
            <a:r>
              <a:rPr lang="en-US" dirty="0"/>
              <a:t>main portal vein, aorta, and kidneys have higher attenuation at 80 </a:t>
            </a:r>
            <a:r>
              <a:rPr lang="en-US" dirty="0" err="1"/>
              <a:t>kVp</a:t>
            </a:r>
            <a:r>
              <a:rPr lang="en-US" dirty="0"/>
              <a:t> than at 140 </a:t>
            </a:r>
            <a:r>
              <a:rPr lang="en-US" dirty="0" err="1"/>
              <a:t>kVp</a:t>
            </a:r>
            <a:r>
              <a:rPr lang="en-US" dirty="0"/>
              <a:t>, and in this case, the attenuation values of these structures are approximately 95%, 93%, and 101% greater at 80 </a:t>
            </a:r>
            <a:r>
              <a:rPr lang="en-US" dirty="0" err="1"/>
              <a:t>kVp</a:t>
            </a:r>
            <a:r>
              <a:rPr lang="en-US" dirty="0"/>
              <a:t> than at 140 </a:t>
            </a:r>
            <a:r>
              <a:rPr lang="en-US" dirty="0" err="1"/>
              <a:t>kVp</a:t>
            </a:r>
            <a:r>
              <a:rPr lang="en-US" dirty="0"/>
              <a:t>, </a:t>
            </a:r>
            <a:r>
              <a:rPr lang="en-US" dirty="0" smtClean="0"/>
              <a:t>respectively.</a:t>
            </a:r>
            <a:endParaRPr lang="en-US" dirty="0"/>
          </a:p>
          <a:p>
            <a:endParaRPr lang="en-US" dirty="0"/>
          </a:p>
        </p:txBody>
      </p:sp>
    </p:spTree>
    <p:extLst>
      <p:ext uri="{BB962C8B-B14F-4D97-AF65-F5344CB8AC3E}">
        <p14:creationId xmlns:p14="http://schemas.microsoft.com/office/powerpoint/2010/main" val="385032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Spectra at 80 and 140 </a:t>
            </a:r>
            <a:r>
              <a:rPr lang="en-US" dirty="0" err="1" smtClean="0"/>
              <a:t>kVp</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5532866" y="1853248"/>
            <a:ext cx="5046989" cy="4195762"/>
          </a:xfrm>
          <a:prstGeom prst="rect">
            <a:avLst/>
          </a:prstGeom>
        </p:spPr>
      </p:pic>
      <p:sp>
        <p:nvSpPr>
          <p:cNvPr id="3" name="Rectangle 2"/>
          <p:cNvSpPr/>
          <p:nvPr/>
        </p:nvSpPr>
        <p:spPr>
          <a:xfrm>
            <a:off x="1175132" y="1683828"/>
            <a:ext cx="3870593" cy="3416320"/>
          </a:xfrm>
          <a:prstGeom prst="rect">
            <a:avLst/>
          </a:prstGeom>
        </p:spPr>
        <p:txBody>
          <a:bodyPr wrap="square">
            <a:spAutoFit/>
          </a:bodyPr>
          <a:lstStyle/>
          <a:p>
            <a:pPr marL="342900" indent="-342900">
              <a:buFont typeface="Arial" panose="020B0604020202020204" pitchFamily="34" charset="0"/>
              <a:buChar char="•"/>
            </a:pPr>
            <a:r>
              <a:rPr lang="en-US" sz="2400" dirty="0" smtClean="0"/>
              <a:t>There </a:t>
            </a:r>
            <a:r>
              <a:rPr lang="en-US" sz="2400" dirty="0"/>
              <a:t>is a bell curve of energies for a set of photons at a certain kilovolt peak. </a:t>
            </a:r>
            <a:endParaRPr lang="en-US" sz="2400" dirty="0" smtClean="0"/>
          </a:p>
          <a:p>
            <a:pPr marL="342900" indent="-342900">
              <a:buFont typeface="Arial" panose="020B0604020202020204" pitchFamily="34" charset="0"/>
              <a:buChar char="•"/>
            </a:pPr>
            <a:r>
              <a:rPr lang="en-US" sz="2400" dirty="0" smtClean="0"/>
              <a:t>Therefore</a:t>
            </a:r>
            <a:r>
              <a:rPr lang="en-US" sz="2400" dirty="0"/>
              <a:t>, at 80 </a:t>
            </a:r>
            <a:r>
              <a:rPr lang="en-US" sz="2400" dirty="0" err="1"/>
              <a:t>kVp</a:t>
            </a:r>
            <a:r>
              <a:rPr lang="en-US" sz="2400" dirty="0"/>
              <a:t>, some photons have an energy that is close to 33.2 </a:t>
            </a:r>
            <a:r>
              <a:rPr lang="en-US" sz="2400" dirty="0" err="1"/>
              <a:t>keV</a:t>
            </a:r>
            <a:r>
              <a:rPr lang="en-US" sz="2400" dirty="0"/>
              <a:t>, the K edge of </a:t>
            </a:r>
            <a:r>
              <a:rPr lang="en-US" sz="2400" dirty="0" smtClean="0"/>
              <a:t>iodine. </a:t>
            </a:r>
            <a:endParaRPr lang="en-US" sz="2400" dirty="0"/>
          </a:p>
        </p:txBody>
      </p:sp>
    </p:spTree>
    <p:extLst>
      <p:ext uri="{BB962C8B-B14F-4D97-AF65-F5344CB8AC3E}">
        <p14:creationId xmlns:p14="http://schemas.microsoft.com/office/powerpoint/2010/main" val="1263487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Increased attenuation of iodine-containing structures on lower-energy images. </a:t>
            </a:r>
            <a:br>
              <a:rPr lang="en-US" sz="3200" dirty="0"/>
            </a:br>
            <a:endParaRPr lang="en-US" sz="3200" dirty="0"/>
          </a:p>
        </p:txBody>
      </p:sp>
      <p:sp>
        <p:nvSpPr>
          <p:cNvPr id="3" name="Content Placeholder 2"/>
          <p:cNvSpPr>
            <a:spLocks noGrp="1"/>
          </p:cNvSpPr>
          <p:nvPr>
            <p:ph idx="1"/>
          </p:nvPr>
        </p:nvSpPr>
        <p:spPr>
          <a:xfrm>
            <a:off x="1103312" y="1599014"/>
            <a:ext cx="3986481" cy="4649386"/>
          </a:xfrm>
        </p:spPr>
        <p:txBody>
          <a:bodyPr>
            <a:normAutofit fontScale="92500" lnSpcReduction="20000"/>
          </a:bodyPr>
          <a:lstStyle/>
          <a:p>
            <a:r>
              <a:rPr lang="en-US" b="1" dirty="0" smtClean="0"/>
              <a:t>(A)</a:t>
            </a:r>
            <a:r>
              <a:rPr lang="en-US" dirty="0"/>
              <a:t> Axial contrast-enhanced portal venous phase CT image obtained at 80 </a:t>
            </a:r>
            <a:r>
              <a:rPr lang="en-US" dirty="0" err="1"/>
              <a:t>kVp</a:t>
            </a:r>
            <a:r>
              <a:rPr lang="en-US" dirty="0"/>
              <a:t> with a 26-cm field of view shows that iodine-containing structures, such as the main portal vein and kidneys, have high attenuation at 80 </a:t>
            </a:r>
            <a:r>
              <a:rPr lang="en-US" dirty="0" err="1"/>
              <a:t>kVp</a:t>
            </a:r>
            <a:r>
              <a:rPr lang="en-US" dirty="0"/>
              <a:t>, which is close to 33.2 </a:t>
            </a:r>
            <a:r>
              <a:rPr lang="en-US" dirty="0" err="1"/>
              <a:t>keV</a:t>
            </a:r>
            <a:r>
              <a:rPr lang="en-US" dirty="0"/>
              <a:t>, the K edge of iodine. </a:t>
            </a:r>
            <a:endParaRPr lang="en-US" dirty="0" smtClean="0"/>
          </a:p>
          <a:p>
            <a:r>
              <a:rPr lang="en-US" b="1" dirty="0" smtClean="0"/>
              <a:t>(B)</a:t>
            </a:r>
            <a:r>
              <a:rPr lang="en-US" dirty="0"/>
              <a:t> Axial contrast-enhanced portal venous </a:t>
            </a:r>
            <a:r>
              <a:rPr lang="en-US" dirty="0" smtClean="0"/>
              <a:t>phase CT </a:t>
            </a:r>
            <a:r>
              <a:rPr lang="en-US" dirty="0"/>
              <a:t>image obtained at 140 </a:t>
            </a:r>
            <a:r>
              <a:rPr lang="en-US" dirty="0" err="1"/>
              <a:t>kVp</a:t>
            </a:r>
            <a:r>
              <a:rPr lang="en-US" dirty="0"/>
              <a:t> shows that iodine-containing structures have lower attenuation as the beam energy moves farther away from the K edge of iodine.</a:t>
            </a:r>
          </a:p>
          <a:p>
            <a:endParaRPr lang="en-US" dirty="0"/>
          </a:p>
        </p:txBody>
      </p:sp>
      <p:pic>
        <p:nvPicPr>
          <p:cNvPr id="4" name="Picture 3"/>
          <p:cNvPicPr>
            <a:picLocks noChangeAspect="1"/>
          </p:cNvPicPr>
          <p:nvPr/>
        </p:nvPicPr>
        <p:blipFill>
          <a:blip r:embed="rId2"/>
          <a:stretch>
            <a:fillRect/>
          </a:stretch>
        </p:blipFill>
        <p:spPr>
          <a:xfrm>
            <a:off x="6708993" y="1599013"/>
            <a:ext cx="3341842" cy="2413842"/>
          </a:xfrm>
          <a:prstGeom prst="rect">
            <a:avLst/>
          </a:prstGeom>
        </p:spPr>
      </p:pic>
      <p:pic>
        <p:nvPicPr>
          <p:cNvPr id="5" name="Picture 4"/>
          <p:cNvPicPr>
            <a:picLocks noChangeAspect="1"/>
          </p:cNvPicPr>
          <p:nvPr/>
        </p:nvPicPr>
        <p:blipFill>
          <a:blip r:embed="rId3"/>
          <a:stretch>
            <a:fillRect/>
          </a:stretch>
        </p:blipFill>
        <p:spPr>
          <a:xfrm>
            <a:off x="6647681" y="4150658"/>
            <a:ext cx="3464465" cy="2507818"/>
          </a:xfrm>
          <a:prstGeom prst="rect">
            <a:avLst/>
          </a:prstGeom>
        </p:spPr>
      </p:pic>
      <p:sp>
        <p:nvSpPr>
          <p:cNvPr id="6" name="TextBox 5"/>
          <p:cNvSpPr txBox="1"/>
          <p:nvPr/>
        </p:nvSpPr>
        <p:spPr>
          <a:xfrm>
            <a:off x="6037243" y="2368627"/>
            <a:ext cx="407624" cy="369332"/>
          </a:xfrm>
          <a:prstGeom prst="rect">
            <a:avLst/>
          </a:prstGeom>
          <a:noFill/>
        </p:spPr>
        <p:txBody>
          <a:bodyPr wrap="square" rtlCol="0">
            <a:spAutoFit/>
          </a:bodyPr>
          <a:lstStyle/>
          <a:p>
            <a:r>
              <a:rPr lang="en-US" b="1" dirty="0" smtClean="0"/>
              <a:t>A</a:t>
            </a:r>
            <a:endParaRPr lang="en-US" b="1" dirty="0"/>
          </a:p>
        </p:txBody>
      </p:sp>
      <p:sp>
        <p:nvSpPr>
          <p:cNvPr id="7" name="TextBox 6"/>
          <p:cNvSpPr txBox="1"/>
          <p:nvPr/>
        </p:nvSpPr>
        <p:spPr>
          <a:xfrm>
            <a:off x="5916058" y="4781320"/>
            <a:ext cx="528809" cy="369332"/>
          </a:xfrm>
          <a:prstGeom prst="rect">
            <a:avLst/>
          </a:prstGeom>
          <a:noFill/>
        </p:spPr>
        <p:txBody>
          <a:bodyPr wrap="square" rtlCol="0">
            <a:spAutoFit/>
          </a:bodyPr>
          <a:lstStyle/>
          <a:p>
            <a:r>
              <a:rPr lang="en-US" b="1" dirty="0" smtClean="0"/>
              <a:t>B</a:t>
            </a:r>
            <a:endParaRPr lang="en-US" b="1" dirty="0"/>
          </a:p>
        </p:txBody>
      </p:sp>
    </p:spTree>
    <p:extLst>
      <p:ext uri="{BB962C8B-B14F-4D97-AF65-F5344CB8AC3E}">
        <p14:creationId xmlns:p14="http://schemas.microsoft.com/office/powerpoint/2010/main" val="178460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dual energy scanners</a:t>
            </a:r>
            <a:endParaRPr lang="en-US" dirty="0"/>
          </a:p>
        </p:txBody>
      </p:sp>
      <p:sp>
        <p:nvSpPr>
          <p:cNvPr id="3" name="Content Placeholder 2"/>
          <p:cNvSpPr>
            <a:spLocks noGrp="1"/>
          </p:cNvSpPr>
          <p:nvPr>
            <p:ph idx="1"/>
          </p:nvPr>
        </p:nvSpPr>
        <p:spPr>
          <a:xfrm>
            <a:off x="1103312" y="1586430"/>
            <a:ext cx="8946541" cy="4661970"/>
          </a:xfrm>
        </p:spPr>
        <p:txBody>
          <a:bodyPr>
            <a:normAutofit lnSpcReduction="10000"/>
          </a:bodyPr>
          <a:lstStyle/>
          <a:p>
            <a:r>
              <a:rPr lang="en-US" dirty="0"/>
              <a:t>Three types of dual-energy CT scanners are available that differ in the technique used to acquire high- and low-energy CT datasets: </a:t>
            </a:r>
            <a:endParaRPr lang="en-US" dirty="0" smtClean="0"/>
          </a:p>
          <a:p>
            <a:r>
              <a:rPr lang="en-US" b="1" dirty="0" smtClean="0"/>
              <a:t>Dual-Source </a:t>
            </a:r>
            <a:r>
              <a:rPr lang="en-US" b="1" dirty="0"/>
              <a:t>Scanner with Dual Detector Arrays</a:t>
            </a:r>
            <a:endParaRPr lang="en-US" dirty="0"/>
          </a:p>
          <a:p>
            <a:r>
              <a:rPr lang="en-US" b="1" dirty="0" smtClean="0"/>
              <a:t>Single-Source </a:t>
            </a:r>
            <a:r>
              <a:rPr lang="en-US" b="1" dirty="0"/>
              <a:t>Scanner with Fast </a:t>
            </a:r>
            <a:r>
              <a:rPr lang="en-US" b="1" dirty="0" err="1"/>
              <a:t>Kilovoltage</a:t>
            </a:r>
            <a:r>
              <a:rPr lang="en-US" b="1" dirty="0"/>
              <a:t> Switching</a:t>
            </a:r>
            <a:endParaRPr lang="en-US" dirty="0"/>
          </a:p>
          <a:p>
            <a:r>
              <a:rPr lang="en-US" b="1" dirty="0" smtClean="0"/>
              <a:t>Single-Source </a:t>
            </a:r>
            <a:r>
              <a:rPr lang="en-US" b="1" dirty="0"/>
              <a:t>Scanner with Dual Detector Layers</a:t>
            </a:r>
            <a:endParaRPr lang="en-US" dirty="0"/>
          </a:p>
          <a:p>
            <a:r>
              <a:rPr lang="en-US" dirty="0"/>
              <a:t>The prototype for another single-source dual-energy CT scanner (Brilliance CT; Philips Healthcare, Andover, Mass) has a modified detector array with two scintillation layers arranged one atop the other to receive separate high- and low-energy image data streams from a single x-ray </a:t>
            </a:r>
            <a:r>
              <a:rPr lang="en-US" dirty="0" smtClean="0"/>
              <a:t>source. </a:t>
            </a:r>
            <a:r>
              <a:rPr lang="en-US" dirty="0"/>
              <a:t>The bottom detector layer captures high-energy data, and the top layer captures low-energy data; from these two datasets, two separate image series are reconstructed </a:t>
            </a:r>
            <a:r>
              <a:rPr lang="en-US" dirty="0" smtClean="0"/>
              <a:t>. </a:t>
            </a:r>
            <a:r>
              <a:rPr lang="en-US" dirty="0"/>
              <a:t>This dual-energy CT scanner is not yet available for routine clinical use.</a:t>
            </a:r>
          </a:p>
          <a:p>
            <a:endParaRPr lang="en-US" dirty="0"/>
          </a:p>
        </p:txBody>
      </p:sp>
    </p:spTree>
    <p:extLst>
      <p:ext uri="{BB962C8B-B14F-4D97-AF65-F5344CB8AC3E}">
        <p14:creationId xmlns:p14="http://schemas.microsoft.com/office/powerpoint/2010/main" val="286096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3238" y="275423"/>
            <a:ext cx="8731267" cy="6548450"/>
          </a:xfrm>
        </p:spPr>
      </p:pic>
    </p:spTree>
    <p:extLst>
      <p:ext uri="{BB962C8B-B14F-4D97-AF65-F5344CB8AC3E}">
        <p14:creationId xmlns:p14="http://schemas.microsoft.com/office/powerpoint/2010/main" val="2716368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source                    Dual layer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52" y="2247441"/>
            <a:ext cx="4912501" cy="36796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00" y="2016771"/>
            <a:ext cx="5818371" cy="4380626"/>
          </a:xfrm>
          <a:prstGeom prst="rect">
            <a:avLst/>
          </a:prstGeom>
        </p:spPr>
      </p:pic>
    </p:spTree>
    <p:extLst>
      <p:ext uri="{BB962C8B-B14F-4D97-AF65-F5344CB8AC3E}">
        <p14:creationId xmlns:p14="http://schemas.microsoft.com/office/powerpoint/2010/main" val="4137355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Variation of </a:t>
            </a:r>
            <a:r>
              <a:rPr lang="en-US" sz="3600" dirty="0"/>
              <a:t>attenuation values of </a:t>
            </a:r>
            <a:r>
              <a:rPr lang="en-US" sz="3600" dirty="0" smtClean="0"/>
              <a:t>tissues (with contrast)at </a:t>
            </a:r>
            <a:r>
              <a:rPr lang="en-US" sz="3600" dirty="0"/>
              <a:t>80 </a:t>
            </a:r>
            <a:r>
              <a:rPr lang="en-US" sz="3600" dirty="0" err="1"/>
              <a:t>kVp</a:t>
            </a:r>
            <a:r>
              <a:rPr lang="en-US" sz="3600" dirty="0"/>
              <a:t> and 140 </a:t>
            </a:r>
            <a:r>
              <a:rPr lang="en-US" sz="3600" dirty="0" err="1"/>
              <a:t>kVp</a:t>
            </a:r>
            <a:endParaRPr lang="en-US" sz="3600" dirty="0"/>
          </a:p>
        </p:txBody>
      </p:sp>
      <p:sp>
        <p:nvSpPr>
          <p:cNvPr id="3" name="Content Placeholder 2"/>
          <p:cNvSpPr>
            <a:spLocks noGrp="1"/>
          </p:cNvSpPr>
          <p:nvPr>
            <p:ph idx="1"/>
          </p:nvPr>
        </p:nvSpPr>
        <p:spPr>
          <a:xfrm>
            <a:off x="1103313" y="2052918"/>
            <a:ext cx="3744110" cy="4195481"/>
          </a:xfrm>
        </p:spPr>
        <p:txBody>
          <a:bodyPr>
            <a:normAutofit fontScale="92500" lnSpcReduction="20000"/>
          </a:bodyPr>
          <a:lstStyle/>
          <a:p>
            <a:r>
              <a:rPr lang="en-US" dirty="0"/>
              <a:t>The attenuation of all tissues is greater at 80 </a:t>
            </a:r>
            <a:r>
              <a:rPr lang="en-US" dirty="0" err="1"/>
              <a:t>kVp</a:t>
            </a:r>
            <a:r>
              <a:rPr lang="en-US" dirty="0"/>
              <a:t> than at 140 </a:t>
            </a:r>
            <a:r>
              <a:rPr lang="en-US" dirty="0" err="1"/>
              <a:t>kVp</a:t>
            </a:r>
            <a:r>
              <a:rPr lang="en-US" dirty="0"/>
              <a:t>.</a:t>
            </a:r>
            <a:br>
              <a:rPr lang="en-US" dirty="0"/>
            </a:br>
            <a:endParaRPr lang="en-US" dirty="0" smtClean="0"/>
          </a:p>
          <a:p>
            <a:r>
              <a:rPr lang="en-US" dirty="0" smtClean="0"/>
              <a:t>Vascular </a:t>
            </a:r>
            <a:r>
              <a:rPr lang="en-US" dirty="0"/>
              <a:t>organs such as the kidneys have larger differences in attenuation than do less vascular structures, such as muscle. </a:t>
            </a:r>
            <a:br>
              <a:rPr lang="en-US" dirty="0"/>
            </a:br>
            <a:endParaRPr lang="en-US" dirty="0" smtClean="0"/>
          </a:p>
          <a:p>
            <a:r>
              <a:rPr lang="en-US" dirty="0" smtClean="0"/>
              <a:t>A </a:t>
            </a:r>
            <a:r>
              <a:rPr lang="en-US" dirty="0"/>
              <a:t>point directly on the diagonal line would indicate a substance with equal attenuation at 80 </a:t>
            </a:r>
            <a:r>
              <a:rPr lang="en-US" dirty="0" err="1"/>
              <a:t>kVp</a:t>
            </a:r>
            <a:r>
              <a:rPr lang="en-US" dirty="0"/>
              <a:t> and 140 </a:t>
            </a:r>
            <a:r>
              <a:rPr lang="en-US" dirty="0" err="1"/>
              <a:t>kVp</a:t>
            </a:r>
            <a:r>
              <a:rPr lang="en-US" dirty="0"/>
              <a:t>.</a:t>
            </a:r>
          </a:p>
        </p:txBody>
      </p:sp>
      <p:pic>
        <p:nvPicPr>
          <p:cNvPr id="4" name="Picture 3"/>
          <p:cNvPicPr>
            <a:picLocks noChangeAspect="1"/>
          </p:cNvPicPr>
          <p:nvPr/>
        </p:nvPicPr>
        <p:blipFill>
          <a:blip r:embed="rId2"/>
          <a:stretch>
            <a:fillRect/>
          </a:stretch>
        </p:blipFill>
        <p:spPr>
          <a:xfrm>
            <a:off x="5289445" y="2327796"/>
            <a:ext cx="4761389" cy="3645724"/>
          </a:xfrm>
          <a:prstGeom prst="rect">
            <a:avLst/>
          </a:prstGeom>
        </p:spPr>
      </p:pic>
    </p:spTree>
    <p:extLst>
      <p:ext uri="{BB962C8B-B14F-4D97-AF65-F5344CB8AC3E}">
        <p14:creationId xmlns:p14="http://schemas.microsoft.com/office/powerpoint/2010/main" val="275695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Chest radiography</a:t>
            </a:r>
            <a:endParaRPr lang="en-US" dirty="0"/>
          </a:p>
        </p:txBody>
      </p:sp>
      <p:sp>
        <p:nvSpPr>
          <p:cNvPr id="3" name="Content Placeholder 2"/>
          <p:cNvSpPr>
            <a:spLocks noGrp="1"/>
          </p:cNvSpPr>
          <p:nvPr>
            <p:ph idx="1"/>
          </p:nvPr>
        </p:nvSpPr>
        <p:spPr>
          <a:xfrm>
            <a:off x="1103312" y="1685582"/>
            <a:ext cx="8946541" cy="4562818"/>
          </a:xfrm>
        </p:spPr>
        <p:txBody>
          <a:bodyPr>
            <a:normAutofit/>
          </a:bodyPr>
          <a:lstStyle/>
          <a:p>
            <a:r>
              <a:rPr lang="en-US" dirty="0"/>
              <a:t>The K edge of calcium (4.0 </a:t>
            </a:r>
            <a:r>
              <a:rPr lang="en-US" dirty="0" err="1"/>
              <a:t>keV</a:t>
            </a:r>
            <a:r>
              <a:rPr lang="en-US" dirty="0"/>
              <a:t>) is different enough from those of soft tissues (0.53 </a:t>
            </a:r>
            <a:r>
              <a:rPr lang="en-US" dirty="0" err="1"/>
              <a:t>keV</a:t>
            </a:r>
            <a:r>
              <a:rPr lang="en-US" dirty="0"/>
              <a:t> or less) that calcium may be distinguished from soft tissues at dual-energy CT. </a:t>
            </a:r>
            <a:endParaRPr lang="en-US" dirty="0" smtClean="0"/>
          </a:p>
          <a:p>
            <a:r>
              <a:rPr lang="en-US" dirty="0" smtClean="0"/>
              <a:t>Dual-energy </a:t>
            </a:r>
            <a:r>
              <a:rPr lang="en-US" dirty="0"/>
              <a:t>technology has been used in chest radiography and chest CT since the 1980s to detect calcification in pulmonary </a:t>
            </a:r>
            <a:r>
              <a:rPr lang="en-US" dirty="0" smtClean="0"/>
              <a:t>nodules. </a:t>
            </a:r>
          </a:p>
          <a:p>
            <a:r>
              <a:rPr lang="en-US" dirty="0" smtClean="0"/>
              <a:t>With </a:t>
            </a:r>
            <a:r>
              <a:rPr lang="en-US" dirty="0"/>
              <a:t>current dual-energy chest radiographic techniques, images acquired with low- (60 kV) and high-energy (120 kV) exposures are used to obtain subtracted bone and subtracted soft-tissue </a:t>
            </a:r>
            <a:r>
              <a:rPr lang="en-US" dirty="0" smtClean="0"/>
              <a:t>images.</a:t>
            </a:r>
            <a:endParaRPr lang="en-US" dirty="0"/>
          </a:p>
          <a:p>
            <a:endParaRPr lang="en-US" dirty="0"/>
          </a:p>
        </p:txBody>
      </p:sp>
    </p:spTree>
    <p:extLst>
      <p:ext uri="{BB962C8B-B14F-4D97-AF65-F5344CB8AC3E}">
        <p14:creationId xmlns:p14="http://schemas.microsoft.com/office/powerpoint/2010/main" val="1319764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Differentiation of calcium from soft tissues at dual-energy chest </a:t>
            </a:r>
            <a:r>
              <a:rPr lang="en-US" sz="3600" dirty="0" smtClean="0"/>
              <a:t>radiography</a:t>
            </a:r>
            <a:endParaRPr lang="en-US" sz="3600" dirty="0"/>
          </a:p>
        </p:txBody>
      </p:sp>
      <p:sp>
        <p:nvSpPr>
          <p:cNvPr id="3" name="Content Placeholder 2"/>
          <p:cNvSpPr>
            <a:spLocks noGrp="1"/>
          </p:cNvSpPr>
          <p:nvPr>
            <p:ph type="body" idx="1"/>
          </p:nvPr>
        </p:nvSpPr>
        <p:spPr/>
        <p:txBody>
          <a:bodyPr/>
          <a:lstStyle/>
          <a:p>
            <a:r>
              <a:rPr lang="en-US" dirty="0" smtClean="0"/>
              <a:t> Standard</a:t>
            </a:r>
            <a:r>
              <a:rPr lang="en-US" dirty="0"/>
              <a:t> </a:t>
            </a:r>
            <a:r>
              <a:rPr lang="en-US" b="1" dirty="0"/>
              <a:t>(a)</a:t>
            </a:r>
            <a:endParaRPr lang="en-US" dirty="0"/>
          </a:p>
        </p:txBody>
      </p:sp>
      <p:sp>
        <p:nvSpPr>
          <p:cNvPr id="10" name="Text Placeholder 9"/>
          <p:cNvSpPr>
            <a:spLocks noGrp="1"/>
          </p:cNvSpPr>
          <p:nvPr>
            <p:ph type="body" sz="half" idx="15"/>
          </p:nvPr>
        </p:nvSpPr>
        <p:spPr/>
        <p:txBody>
          <a:bodyPr/>
          <a:lstStyle/>
          <a:p>
            <a:r>
              <a:rPr lang="en-US" dirty="0"/>
              <a:t>low- (60–80 kV) </a:t>
            </a:r>
          </a:p>
        </p:txBody>
      </p:sp>
      <p:sp>
        <p:nvSpPr>
          <p:cNvPr id="8" name="Text Placeholder 7"/>
          <p:cNvSpPr>
            <a:spLocks noGrp="1"/>
          </p:cNvSpPr>
          <p:nvPr>
            <p:ph type="body" sz="quarter" idx="3"/>
          </p:nvPr>
        </p:nvSpPr>
        <p:spPr/>
        <p:txBody>
          <a:bodyPr/>
          <a:lstStyle/>
          <a:p>
            <a:r>
              <a:rPr lang="en-US" dirty="0"/>
              <a:t>soft-tissue </a:t>
            </a:r>
            <a:r>
              <a:rPr lang="en-US" b="1" dirty="0"/>
              <a:t>(b</a:t>
            </a:r>
            <a:r>
              <a:rPr lang="en-US" b="1" dirty="0" smtClean="0"/>
              <a:t>)</a:t>
            </a:r>
            <a:endParaRPr lang="en-US" dirty="0"/>
          </a:p>
        </p:txBody>
      </p:sp>
      <p:sp>
        <p:nvSpPr>
          <p:cNvPr id="11" name="Text Placeholder 10"/>
          <p:cNvSpPr>
            <a:spLocks noGrp="1"/>
          </p:cNvSpPr>
          <p:nvPr>
            <p:ph type="body" sz="half" idx="16"/>
          </p:nvPr>
        </p:nvSpPr>
        <p:spPr/>
        <p:txBody>
          <a:bodyPr/>
          <a:lstStyle/>
          <a:p>
            <a:r>
              <a:rPr lang="en-US" dirty="0"/>
              <a:t>high-energy (110–120 kV) </a:t>
            </a:r>
          </a:p>
        </p:txBody>
      </p:sp>
      <p:sp>
        <p:nvSpPr>
          <p:cNvPr id="9" name="Text Placeholder 8"/>
          <p:cNvSpPr>
            <a:spLocks noGrp="1"/>
          </p:cNvSpPr>
          <p:nvPr>
            <p:ph type="body" sz="quarter" idx="13"/>
          </p:nvPr>
        </p:nvSpPr>
        <p:spPr/>
        <p:txBody>
          <a:bodyPr/>
          <a:lstStyle/>
          <a:p>
            <a:r>
              <a:rPr lang="en-US" dirty="0"/>
              <a:t>bone </a:t>
            </a:r>
            <a:r>
              <a:rPr lang="en-US" b="1" dirty="0"/>
              <a:t>(c)</a:t>
            </a:r>
            <a:endParaRPr lang="en-US" dirty="0"/>
          </a:p>
        </p:txBody>
      </p:sp>
      <p:sp>
        <p:nvSpPr>
          <p:cNvPr id="12" name="Text Placeholder 11"/>
          <p:cNvSpPr>
            <a:spLocks noGrp="1"/>
          </p:cNvSpPr>
          <p:nvPr>
            <p:ph type="body" sz="half" idx="17"/>
          </p:nvPr>
        </p:nvSpPr>
        <p:spPr/>
        <p:txBody>
          <a:bodyPr/>
          <a:lstStyle/>
          <a:p>
            <a:r>
              <a:rPr lang="en-US" dirty="0" smtClean="0"/>
              <a:t>Subtraction</a:t>
            </a:r>
            <a:endParaRPr lang="en-US" dirty="0"/>
          </a:p>
        </p:txBody>
      </p:sp>
      <p:pic>
        <p:nvPicPr>
          <p:cNvPr id="4" name="Picture 3"/>
          <p:cNvPicPr>
            <a:picLocks noChangeAspect="1"/>
          </p:cNvPicPr>
          <p:nvPr/>
        </p:nvPicPr>
        <p:blipFill>
          <a:blip r:embed="rId2"/>
          <a:stretch>
            <a:fillRect/>
          </a:stretch>
        </p:blipFill>
        <p:spPr>
          <a:xfrm>
            <a:off x="812675" y="3246191"/>
            <a:ext cx="2755631" cy="2591025"/>
          </a:xfrm>
          <a:prstGeom prst="rect">
            <a:avLst/>
          </a:prstGeom>
        </p:spPr>
      </p:pic>
      <p:pic>
        <p:nvPicPr>
          <p:cNvPr id="5" name="Picture 4"/>
          <p:cNvPicPr>
            <a:picLocks noChangeAspect="1"/>
          </p:cNvPicPr>
          <p:nvPr/>
        </p:nvPicPr>
        <p:blipFill>
          <a:blip r:embed="rId3"/>
          <a:stretch>
            <a:fillRect/>
          </a:stretch>
        </p:blipFill>
        <p:spPr>
          <a:xfrm>
            <a:off x="3856987" y="3203516"/>
            <a:ext cx="2962913" cy="2633700"/>
          </a:xfrm>
          <a:prstGeom prst="rect">
            <a:avLst/>
          </a:prstGeom>
        </p:spPr>
      </p:pic>
      <p:pic>
        <p:nvPicPr>
          <p:cNvPr id="6" name="Picture 5"/>
          <p:cNvPicPr>
            <a:picLocks noChangeAspect="1"/>
          </p:cNvPicPr>
          <p:nvPr/>
        </p:nvPicPr>
        <p:blipFill>
          <a:blip r:embed="rId4"/>
          <a:stretch>
            <a:fillRect/>
          </a:stretch>
        </p:blipFill>
        <p:spPr>
          <a:xfrm>
            <a:off x="7124700" y="3148646"/>
            <a:ext cx="3017782" cy="2786113"/>
          </a:xfrm>
          <a:prstGeom prst="rect">
            <a:avLst/>
          </a:prstGeom>
        </p:spPr>
      </p:pic>
    </p:spTree>
    <p:extLst>
      <p:ext uri="{BB962C8B-B14F-4D97-AF65-F5344CB8AC3E}">
        <p14:creationId xmlns:p14="http://schemas.microsoft.com/office/powerpoint/2010/main" val="10606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smtClean="0"/>
              <a:t>Describe the principle of Dual energy CT</a:t>
            </a:r>
          </a:p>
          <a:p>
            <a:r>
              <a:rPr lang="en-US" dirty="0" smtClean="0"/>
              <a:t>Describe </a:t>
            </a:r>
            <a:r>
              <a:rPr lang="en-US" dirty="0"/>
              <a:t>the photoelectric effect and why it is energy </a:t>
            </a:r>
            <a:r>
              <a:rPr lang="en-US" dirty="0" smtClean="0"/>
              <a:t>dependent</a:t>
            </a:r>
          </a:p>
          <a:p>
            <a:r>
              <a:rPr lang="en-US" dirty="0"/>
              <a:t>Discuss why iodine-containing structures are more attenuating at lower energies than at higher energies</a:t>
            </a:r>
            <a:r>
              <a:rPr lang="en-US" dirty="0" smtClean="0"/>
              <a:t>.</a:t>
            </a:r>
          </a:p>
          <a:p>
            <a:r>
              <a:rPr lang="en-US" dirty="0"/>
              <a:t>Summarize how dual-energy techniques affect radiation dose.</a:t>
            </a:r>
          </a:p>
        </p:txBody>
      </p:sp>
    </p:spTree>
    <p:extLst>
      <p:ext uri="{BB962C8B-B14F-4D97-AF65-F5344CB8AC3E}">
        <p14:creationId xmlns:p14="http://schemas.microsoft.com/office/powerpoint/2010/main" val="1006941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When Can We Use Dual-Energy CT Techniques in Abdominopelvic Imaging?</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Current applications of dual-energy CT in the abdomen and pelvis provide information about </a:t>
            </a:r>
            <a:endParaRPr lang="en-US" dirty="0" smtClean="0"/>
          </a:p>
          <a:p>
            <a:pPr lvl="1"/>
            <a:r>
              <a:rPr lang="en-US" dirty="0" smtClean="0"/>
              <a:t>tissue composition</a:t>
            </a:r>
          </a:p>
          <a:p>
            <a:pPr lvl="1"/>
            <a:r>
              <a:rPr lang="en-US" dirty="0" smtClean="0"/>
              <a:t>how tissues behave at different energies, </a:t>
            </a:r>
          </a:p>
          <a:p>
            <a:pPr lvl="1"/>
            <a:r>
              <a:rPr lang="en-US" dirty="0" smtClean="0"/>
              <a:t>the </a:t>
            </a:r>
            <a:r>
              <a:rPr lang="en-US" dirty="0"/>
              <a:t>ability to generate virtual unenhanced datasets, </a:t>
            </a:r>
            <a:endParaRPr lang="en-US" dirty="0" smtClean="0"/>
          </a:p>
          <a:p>
            <a:pPr lvl="1"/>
            <a:r>
              <a:rPr lang="en-US" dirty="0" smtClean="0"/>
              <a:t>improved </a:t>
            </a:r>
            <a:r>
              <a:rPr lang="en-US" dirty="0"/>
              <a:t>detection of iodine-containing substances on low-energy images.</a:t>
            </a:r>
          </a:p>
          <a:p>
            <a:r>
              <a:rPr lang="en-US" dirty="0"/>
              <a:t>Dual-energy CT may be used in the </a:t>
            </a:r>
            <a:endParaRPr lang="en-US" dirty="0" smtClean="0"/>
          </a:p>
          <a:p>
            <a:pPr lvl="1"/>
            <a:r>
              <a:rPr lang="en-US" dirty="0" smtClean="0"/>
              <a:t>liver</a:t>
            </a:r>
            <a:r>
              <a:rPr lang="en-US" dirty="0"/>
              <a:t>, </a:t>
            </a:r>
            <a:endParaRPr lang="en-US" dirty="0" smtClean="0"/>
          </a:p>
          <a:p>
            <a:pPr lvl="1"/>
            <a:r>
              <a:rPr lang="en-US" dirty="0" smtClean="0"/>
              <a:t>kidneys</a:t>
            </a:r>
            <a:r>
              <a:rPr lang="en-US" dirty="0"/>
              <a:t>, </a:t>
            </a:r>
            <a:endParaRPr lang="en-US" dirty="0" smtClean="0"/>
          </a:p>
          <a:p>
            <a:pPr lvl="1"/>
            <a:r>
              <a:rPr lang="en-US" dirty="0" smtClean="0"/>
              <a:t>adrenal </a:t>
            </a:r>
            <a:r>
              <a:rPr lang="en-US" dirty="0"/>
              <a:t>glands, </a:t>
            </a:r>
            <a:endParaRPr lang="en-US" dirty="0" smtClean="0"/>
          </a:p>
          <a:p>
            <a:pPr lvl="1"/>
            <a:r>
              <a:rPr lang="en-US" dirty="0" smtClean="0"/>
              <a:t>pancreas</a:t>
            </a:r>
            <a:r>
              <a:rPr lang="en-US" dirty="0"/>
              <a:t>, and </a:t>
            </a:r>
            <a:endParaRPr lang="en-US" dirty="0" smtClean="0"/>
          </a:p>
          <a:p>
            <a:pPr lvl="1"/>
            <a:r>
              <a:rPr lang="en-US" dirty="0" smtClean="0"/>
              <a:t>vascular </a:t>
            </a:r>
            <a:r>
              <a:rPr lang="en-US" dirty="0"/>
              <a:t>system</a:t>
            </a:r>
          </a:p>
        </p:txBody>
      </p:sp>
    </p:spTree>
    <p:extLst>
      <p:ext uri="{BB962C8B-B14F-4D97-AF65-F5344CB8AC3E}">
        <p14:creationId xmlns:p14="http://schemas.microsoft.com/office/powerpoint/2010/main" val="4113527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Hepatic Applications</a:t>
            </a:r>
            <a:endParaRPr lang="en-US" dirty="0"/>
          </a:p>
        </p:txBody>
      </p:sp>
      <p:sp>
        <p:nvSpPr>
          <p:cNvPr id="3" name="Content Placeholder 2"/>
          <p:cNvSpPr>
            <a:spLocks noGrp="1"/>
          </p:cNvSpPr>
          <p:nvPr>
            <p:ph idx="1"/>
          </p:nvPr>
        </p:nvSpPr>
        <p:spPr>
          <a:xfrm>
            <a:off x="1103312" y="1630496"/>
            <a:ext cx="8946541" cy="4617903"/>
          </a:xfrm>
        </p:spPr>
        <p:txBody>
          <a:bodyPr>
            <a:normAutofit lnSpcReduction="10000"/>
          </a:bodyPr>
          <a:lstStyle/>
          <a:p>
            <a:r>
              <a:rPr lang="en-US" dirty="0"/>
              <a:t>Detection of </a:t>
            </a:r>
            <a:r>
              <a:rPr lang="en-US" dirty="0" err="1"/>
              <a:t>hyperenhancing</a:t>
            </a:r>
            <a:r>
              <a:rPr lang="en-US" dirty="0"/>
              <a:t> hepatic lesions at CT is important when staging </a:t>
            </a:r>
            <a:r>
              <a:rPr lang="en-US" dirty="0" err="1"/>
              <a:t>hypervascular</a:t>
            </a:r>
            <a:r>
              <a:rPr lang="en-US" dirty="0"/>
              <a:t> malignancies (</a:t>
            </a:r>
            <a:r>
              <a:rPr lang="en-US" sz="1800" i="1" dirty="0" err="1" smtClean="0"/>
              <a:t>e.g</a:t>
            </a:r>
            <a:r>
              <a:rPr lang="en-US" sz="1800" i="1" dirty="0"/>
              <a:t>, renal cell carcinoma, melanoma, neuroendocrine tumors, thyroid cancer, and some breast cancers</a:t>
            </a:r>
            <a:r>
              <a:rPr lang="en-US" dirty="0"/>
              <a:t>) or when staging or screening for hepatocellular carcinoma. </a:t>
            </a:r>
            <a:endParaRPr lang="en-US" dirty="0" smtClean="0"/>
          </a:p>
          <a:p>
            <a:r>
              <a:rPr lang="en-US" dirty="0" err="1" smtClean="0"/>
              <a:t>Hypervascular</a:t>
            </a:r>
            <a:r>
              <a:rPr lang="en-US" dirty="0" smtClean="0"/>
              <a:t> </a:t>
            </a:r>
            <a:r>
              <a:rPr lang="en-US" dirty="0"/>
              <a:t>hepatic lesions are more </a:t>
            </a:r>
            <a:r>
              <a:rPr lang="en-US" b="1" i="1" dirty="0"/>
              <a:t>conspicuous</a:t>
            </a:r>
            <a:r>
              <a:rPr lang="en-US" dirty="0"/>
              <a:t> </a:t>
            </a:r>
            <a:r>
              <a:rPr lang="en-US" dirty="0" smtClean="0"/>
              <a:t>(visible)on </a:t>
            </a:r>
            <a:r>
              <a:rPr lang="en-US" dirty="0"/>
              <a:t>low-energy images (</a:t>
            </a:r>
            <a:r>
              <a:rPr lang="en-US" dirty="0" err="1"/>
              <a:t>eg</a:t>
            </a:r>
            <a:r>
              <a:rPr lang="en-US" dirty="0"/>
              <a:t>, 80 </a:t>
            </a:r>
            <a:r>
              <a:rPr lang="en-US" dirty="0" err="1"/>
              <a:t>kVp</a:t>
            </a:r>
            <a:r>
              <a:rPr lang="en-US" dirty="0"/>
              <a:t>) than they are on high-energy images (</a:t>
            </a:r>
            <a:r>
              <a:rPr lang="en-US" dirty="0" err="1" smtClean="0"/>
              <a:t>e.g</a:t>
            </a:r>
            <a:r>
              <a:rPr lang="en-US" dirty="0"/>
              <a:t>, 140 </a:t>
            </a:r>
            <a:r>
              <a:rPr lang="en-US" dirty="0" err="1"/>
              <a:t>kVp</a:t>
            </a:r>
            <a:r>
              <a:rPr lang="en-US" dirty="0"/>
              <a:t>) when acquisition occurs in the late arterial phase of </a:t>
            </a:r>
            <a:r>
              <a:rPr lang="en-US" dirty="0" smtClean="0"/>
              <a:t>enhancement. </a:t>
            </a:r>
          </a:p>
          <a:p>
            <a:r>
              <a:rPr lang="en-US" dirty="0" smtClean="0"/>
              <a:t>Because </a:t>
            </a:r>
            <a:r>
              <a:rPr lang="en-US" dirty="0"/>
              <a:t>iodine is more attenuating at lower energies than at higher energies, </a:t>
            </a:r>
            <a:r>
              <a:rPr lang="en-US" dirty="0" err="1"/>
              <a:t>hyperenhancing</a:t>
            </a:r>
            <a:r>
              <a:rPr lang="en-US" dirty="0"/>
              <a:t> hepatic lesions also are more conspicuous at lower </a:t>
            </a:r>
            <a:r>
              <a:rPr lang="en-US" dirty="0" smtClean="0"/>
              <a:t>energies. </a:t>
            </a:r>
          </a:p>
          <a:p>
            <a:r>
              <a:rPr lang="en-US" dirty="0" smtClean="0"/>
              <a:t>The </a:t>
            </a:r>
            <a:r>
              <a:rPr lang="en-US" dirty="0"/>
              <a:t>use of a low kilovolt, high </a:t>
            </a:r>
            <a:r>
              <a:rPr lang="en-US" dirty="0" err="1"/>
              <a:t>milliampere</a:t>
            </a:r>
            <a:r>
              <a:rPr lang="en-US" dirty="0"/>
              <a:t> technique (rather than a dual-energy technique) results in increased conspicuity of </a:t>
            </a:r>
            <a:r>
              <a:rPr lang="en-US" dirty="0" err="1"/>
              <a:t>hypervascular</a:t>
            </a:r>
            <a:r>
              <a:rPr lang="en-US" dirty="0"/>
              <a:t> hepatic lesions.</a:t>
            </a:r>
          </a:p>
          <a:p>
            <a:endParaRPr lang="en-US" dirty="0"/>
          </a:p>
        </p:txBody>
      </p:sp>
    </p:spTree>
    <p:extLst>
      <p:ext uri="{BB962C8B-B14F-4D97-AF65-F5344CB8AC3E}">
        <p14:creationId xmlns:p14="http://schemas.microsoft.com/office/powerpoint/2010/main" val="3028922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a:hlinkClick r:id="rId3" tooltip="&quot;Open Figure Viewer&quot;"/>
          </p:cNvPr>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bwMode="auto">
          <a:xfrm>
            <a:off x="1017697" y="1376671"/>
            <a:ext cx="3967888" cy="3087525"/>
          </a:xfrm>
          <a:prstGeom prst="rect">
            <a:avLst/>
          </a:prstGeom>
          <a:noFill/>
          <a:ln>
            <a:noFill/>
          </a:ln>
        </p:spPr>
      </p:pic>
      <p:pic>
        <p:nvPicPr>
          <p:cNvPr id="5" name="Picture 4"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28773" y="1338112"/>
            <a:ext cx="3833646" cy="3164644"/>
          </a:xfrm>
          <a:prstGeom prst="rect">
            <a:avLst/>
          </a:prstGeom>
          <a:noFill/>
          <a:ln>
            <a:noFill/>
          </a:ln>
        </p:spPr>
      </p:pic>
      <p:sp>
        <p:nvSpPr>
          <p:cNvPr id="11" name="TextBox 10"/>
          <p:cNvSpPr txBox="1"/>
          <p:nvPr/>
        </p:nvSpPr>
        <p:spPr>
          <a:xfrm>
            <a:off x="1178349" y="327921"/>
            <a:ext cx="7614472" cy="461665"/>
          </a:xfrm>
          <a:prstGeom prst="rect">
            <a:avLst/>
          </a:prstGeom>
          <a:noFill/>
        </p:spPr>
        <p:txBody>
          <a:bodyPr wrap="square" rtlCol="0">
            <a:spAutoFit/>
          </a:bodyPr>
          <a:lstStyle/>
          <a:p>
            <a:r>
              <a:rPr lang="en-US" sz="2400" dirty="0" err="1"/>
              <a:t>Hypervascular</a:t>
            </a:r>
            <a:r>
              <a:rPr lang="en-US" sz="2400" dirty="0"/>
              <a:t> hepatic lesion </a:t>
            </a:r>
          </a:p>
        </p:txBody>
      </p:sp>
      <p:sp>
        <p:nvSpPr>
          <p:cNvPr id="12" name="TextBox 11"/>
          <p:cNvSpPr txBox="1"/>
          <p:nvPr/>
        </p:nvSpPr>
        <p:spPr>
          <a:xfrm>
            <a:off x="880439" y="4822584"/>
            <a:ext cx="4242404" cy="1200329"/>
          </a:xfrm>
          <a:prstGeom prst="rect">
            <a:avLst/>
          </a:prstGeom>
          <a:noFill/>
        </p:spPr>
        <p:txBody>
          <a:bodyPr wrap="square" rtlCol="0">
            <a:spAutoFit/>
          </a:bodyPr>
          <a:lstStyle/>
          <a:p>
            <a:r>
              <a:rPr lang="en-US" b="1" dirty="0"/>
              <a:t>(A)</a:t>
            </a:r>
            <a:r>
              <a:rPr lang="en-US" dirty="0"/>
              <a:t> axial contrast-enhanced CT image obtained at 80 </a:t>
            </a:r>
            <a:r>
              <a:rPr lang="en-US" dirty="0" err="1"/>
              <a:t>kvp</a:t>
            </a:r>
            <a:r>
              <a:rPr lang="en-US" dirty="0"/>
              <a:t> (675 </a:t>
            </a:r>
            <a:r>
              <a:rPr lang="en-US" dirty="0" smtClean="0"/>
              <a:t>mA) </a:t>
            </a:r>
            <a:r>
              <a:rPr lang="en-US" dirty="0"/>
              <a:t>shows a </a:t>
            </a:r>
            <a:r>
              <a:rPr lang="en-US" dirty="0" err="1"/>
              <a:t>hypervascular</a:t>
            </a:r>
            <a:r>
              <a:rPr lang="en-US" dirty="0"/>
              <a:t> hepatic lesion </a:t>
            </a:r>
            <a:r>
              <a:rPr lang="en-US" dirty="0" smtClean="0"/>
              <a:t>with high attenuation(arrow</a:t>
            </a:r>
            <a:r>
              <a:rPr lang="en-US" dirty="0"/>
              <a:t>).</a:t>
            </a:r>
          </a:p>
        </p:txBody>
      </p:sp>
      <p:sp>
        <p:nvSpPr>
          <p:cNvPr id="13" name="TextBox 12"/>
          <p:cNvSpPr txBox="1"/>
          <p:nvPr/>
        </p:nvSpPr>
        <p:spPr>
          <a:xfrm>
            <a:off x="5513035" y="4899703"/>
            <a:ext cx="4721636" cy="1200329"/>
          </a:xfrm>
          <a:prstGeom prst="rect">
            <a:avLst/>
          </a:prstGeom>
          <a:noFill/>
        </p:spPr>
        <p:txBody>
          <a:bodyPr wrap="square" rtlCol="0">
            <a:spAutoFit/>
          </a:bodyPr>
          <a:lstStyle/>
          <a:p>
            <a:r>
              <a:rPr lang="en-US" b="1" dirty="0"/>
              <a:t>(B)</a:t>
            </a:r>
            <a:r>
              <a:rPr lang="en-US" dirty="0"/>
              <a:t> axial contrast-enhanced CT image obtained at 140 </a:t>
            </a:r>
            <a:r>
              <a:rPr lang="en-US" dirty="0" err="1"/>
              <a:t>kvp</a:t>
            </a:r>
            <a:r>
              <a:rPr lang="en-US" dirty="0"/>
              <a:t> (385 </a:t>
            </a:r>
            <a:r>
              <a:rPr lang="en-US" dirty="0" smtClean="0"/>
              <a:t>mA) </a:t>
            </a:r>
            <a:r>
              <a:rPr lang="en-US" dirty="0"/>
              <a:t>shows the hepatic lesion </a:t>
            </a:r>
            <a:r>
              <a:rPr lang="en-US" dirty="0" smtClean="0"/>
              <a:t>with less attenuation (arrow)</a:t>
            </a:r>
            <a:endParaRPr lang="en-US" dirty="0"/>
          </a:p>
        </p:txBody>
      </p:sp>
    </p:spTree>
    <p:extLst>
      <p:ext uri="{BB962C8B-B14F-4D97-AF65-F5344CB8AC3E}">
        <p14:creationId xmlns:p14="http://schemas.microsoft.com/office/powerpoint/2010/main" val="1654738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81271"/>
          </a:xfrm>
        </p:spPr>
        <p:txBody>
          <a:bodyPr/>
          <a:lstStyle/>
          <a:p>
            <a:r>
              <a:rPr lang="en-US" sz="3200" dirty="0"/>
              <a:t>Increased </a:t>
            </a:r>
            <a:r>
              <a:rPr lang="en-US" sz="3200" dirty="0" smtClean="0"/>
              <a:t>conspicuity(visibility) </a:t>
            </a:r>
            <a:r>
              <a:rPr lang="en-US" sz="3200" dirty="0"/>
              <a:t>of </a:t>
            </a:r>
            <a:r>
              <a:rPr lang="en-US" sz="3200" dirty="0" err="1"/>
              <a:t>hyperenhancing</a:t>
            </a:r>
            <a:r>
              <a:rPr lang="en-US" sz="3200" dirty="0"/>
              <a:t> hepatic lesions on lower-energy images</a:t>
            </a:r>
          </a:p>
        </p:txBody>
      </p:sp>
      <p:sp>
        <p:nvSpPr>
          <p:cNvPr id="4" name="TextBox 3"/>
          <p:cNvSpPr txBox="1"/>
          <p:nvPr/>
        </p:nvSpPr>
        <p:spPr>
          <a:xfrm>
            <a:off x="308472" y="1693618"/>
            <a:ext cx="5431315" cy="2031325"/>
          </a:xfrm>
          <a:prstGeom prst="rect">
            <a:avLst/>
          </a:prstGeom>
          <a:noFill/>
        </p:spPr>
        <p:txBody>
          <a:bodyPr wrap="square" rtlCol="0">
            <a:spAutoFit/>
          </a:bodyPr>
          <a:lstStyle/>
          <a:p>
            <a:r>
              <a:rPr lang="en-US" b="1" dirty="0"/>
              <a:t>(a)</a:t>
            </a:r>
            <a:r>
              <a:rPr lang="en-US" dirty="0"/>
              <a:t> Axial contrast-enhanced CT image obtained at 80 </a:t>
            </a:r>
            <a:r>
              <a:rPr lang="en-US" dirty="0" err="1"/>
              <a:t>kVp</a:t>
            </a:r>
            <a:r>
              <a:rPr lang="en-US" dirty="0"/>
              <a:t> (675 mA) shows multiple hepatic lesions, some of which are more conspicuous on the lower-energy image than on the higher-energy image (arrowheads) and some of which are visible only on the lower-energy image (arrows). </a:t>
            </a:r>
          </a:p>
        </p:txBody>
      </p:sp>
      <p:sp>
        <p:nvSpPr>
          <p:cNvPr id="5" name="TextBox 4"/>
          <p:cNvSpPr txBox="1"/>
          <p:nvPr/>
        </p:nvSpPr>
        <p:spPr>
          <a:xfrm>
            <a:off x="6301648" y="1762699"/>
            <a:ext cx="4572000" cy="1754326"/>
          </a:xfrm>
          <a:prstGeom prst="rect">
            <a:avLst/>
          </a:prstGeom>
          <a:noFill/>
        </p:spPr>
        <p:txBody>
          <a:bodyPr wrap="square" rtlCol="0">
            <a:spAutoFit/>
          </a:bodyPr>
          <a:lstStyle/>
          <a:p>
            <a:r>
              <a:rPr lang="en-US" b="1" dirty="0"/>
              <a:t>(b)</a:t>
            </a:r>
            <a:r>
              <a:rPr lang="en-US" dirty="0"/>
              <a:t> Axial contrast-enhanced CT image obtained at 140 </a:t>
            </a:r>
            <a:r>
              <a:rPr lang="en-US" dirty="0" err="1"/>
              <a:t>kVp</a:t>
            </a:r>
            <a:r>
              <a:rPr lang="en-US" dirty="0"/>
              <a:t> (385 mA) shows only some of the </a:t>
            </a:r>
            <a:r>
              <a:rPr lang="en-US" dirty="0" err="1"/>
              <a:t>hyperenhancing</a:t>
            </a:r>
            <a:r>
              <a:rPr lang="en-US" dirty="0"/>
              <a:t> lesions (arrowheads), which are less conspicuous than they are on the lower-energy image.</a:t>
            </a:r>
          </a:p>
        </p:txBody>
      </p:sp>
      <p:pic>
        <p:nvPicPr>
          <p:cNvPr id="8" name="Picture 7"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1648" y="3745735"/>
            <a:ext cx="3305060" cy="2864385"/>
          </a:xfrm>
          <a:prstGeom prst="rect">
            <a:avLst/>
          </a:prstGeom>
          <a:noFill/>
          <a:ln>
            <a:noFill/>
          </a:ln>
        </p:spPr>
      </p:pic>
      <p:pic>
        <p:nvPicPr>
          <p:cNvPr id="9" name="Picture 8"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65244" y="3884572"/>
            <a:ext cx="3117773" cy="2802667"/>
          </a:xfrm>
          <a:prstGeom prst="rect">
            <a:avLst/>
          </a:prstGeom>
          <a:noFill/>
          <a:ln>
            <a:noFill/>
          </a:ln>
        </p:spPr>
      </p:pic>
    </p:spTree>
    <p:extLst>
      <p:ext uri="{BB962C8B-B14F-4D97-AF65-F5344CB8AC3E}">
        <p14:creationId xmlns:p14="http://schemas.microsoft.com/office/powerpoint/2010/main" val="410423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2694"/>
          </a:xfrm>
        </p:spPr>
        <p:txBody>
          <a:bodyPr/>
          <a:lstStyle/>
          <a:p>
            <a:r>
              <a:rPr lang="en-US" sz="3200" dirty="0" err="1"/>
              <a:t>Hyperenhancing</a:t>
            </a:r>
            <a:r>
              <a:rPr lang="en-US" sz="3200" dirty="0"/>
              <a:t> hepatic lesion visible only on lower-energy images.  </a:t>
            </a:r>
          </a:p>
        </p:txBody>
      </p:sp>
      <p:sp>
        <p:nvSpPr>
          <p:cNvPr id="5" name="Content Placeholder 4"/>
          <p:cNvSpPr>
            <a:spLocks noGrp="1"/>
          </p:cNvSpPr>
          <p:nvPr>
            <p:ph sz="half" idx="2"/>
          </p:nvPr>
        </p:nvSpPr>
        <p:spPr>
          <a:xfrm>
            <a:off x="771181" y="1813173"/>
            <a:ext cx="4076240" cy="3953813"/>
          </a:xfrm>
        </p:spPr>
        <p:txBody>
          <a:bodyPr/>
          <a:lstStyle/>
          <a:p>
            <a:pPr marL="0" indent="0">
              <a:buNone/>
            </a:pPr>
            <a:r>
              <a:rPr lang="en-US" b="1" dirty="0"/>
              <a:t>(a)</a:t>
            </a:r>
            <a:r>
              <a:rPr lang="en-US" dirty="0"/>
              <a:t> Axial contrast-enhanced CT image obtained at 80 </a:t>
            </a:r>
            <a:r>
              <a:rPr lang="en-US" dirty="0" err="1"/>
              <a:t>kVp</a:t>
            </a:r>
            <a:r>
              <a:rPr lang="en-US" dirty="0"/>
              <a:t> (675 mA) shows a hepatic lesion (arrow). </a:t>
            </a:r>
          </a:p>
        </p:txBody>
      </p:sp>
      <p:sp>
        <p:nvSpPr>
          <p:cNvPr id="7" name="Content Placeholder 6"/>
          <p:cNvSpPr>
            <a:spLocks noGrp="1"/>
          </p:cNvSpPr>
          <p:nvPr>
            <p:ph sz="quarter" idx="4"/>
          </p:nvPr>
        </p:nvSpPr>
        <p:spPr>
          <a:xfrm>
            <a:off x="5648811" y="1813173"/>
            <a:ext cx="4402023" cy="4249469"/>
          </a:xfrm>
        </p:spPr>
        <p:txBody>
          <a:bodyPr/>
          <a:lstStyle/>
          <a:p>
            <a:pPr marL="0" indent="0">
              <a:buNone/>
            </a:pPr>
            <a:r>
              <a:rPr lang="en-US" b="1" dirty="0"/>
              <a:t>(b)</a:t>
            </a:r>
            <a:r>
              <a:rPr lang="en-US" dirty="0"/>
              <a:t> On an axial contrast-enhanced CT image obtained at 140 </a:t>
            </a:r>
            <a:r>
              <a:rPr lang="en-US" dirty="0" err="1"/>
              <a:t>kVp</a:t>
            </a:r>
            <a:r>
              <a:rPr lang="en-US" dirty="0"/>
              <a:t> (385 mA), no lesion is visible</a:t>
            </a:r>
          </a:p>
        </p:txBody>
      </p:sp>
      <p:pic>
        <p:nvPicPr>
          <p:cNvPr id="8" name="Picture 7"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1181" y="3194892"/>
            <a:ext cx="3305059" cy="3105513"/>
          </a:xfrm>
          <a:prstGeom prst="rect">
            <a:avLst/>
          </a:prstGeom>
          <a:noFill/>
          <a:ln>
            <a:noFill/>
          </a:ln>
        </p:spPr>
      </p:pic>
      <p:pic>
        <p:nvPicPr>
          <p:cNvPr id="9" name="Picture 8"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24500" y="2933699"/>
            <a:ext cx="4027124" cy="3224729"/>
          </a:xfrm>
          <a:prstGeom prst="rect">
            <a:avLst/>
          </a:prstGeom>
          <a:noFill/>
          <a:ln>
            <a:noFill/>
          </a:ln>
        </p:spPr>
      </p:pic>
    </p:spTree>
    <p:extLst>
      <p:ext uri="{BB962C8B-B14F-4D97-AF65-F5344CB8AC3E}">
        <p14:creationId xmlns:p14="http://schemas.microsoft.com/office/powerpoint/2010/main" val="4002151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4559"/>
          </a:xfrm>
        </p:spPr>
        <p:txBody>
          <a:bodyPr/>
          <a:lstStyle/>
          <a:p>
            <a:r>
              <a:rPr lang="en-US" sz="4000" dirty="0" smtClean="0"/>
              <a:t>In urinary system</a:t>
            </a:r>
            <a:endParaRPr lang="en-US" sz="4000" dirty="0"/>
          </a:p>
        </p:txBody>
      </p:sp>
      <p:sp>
        <p:nvSpPr>
          <p:cNvPr id="7" name="Content Placeholder 6"/>
          <p:cNvSpPr>
            <a:spLocks noGrp="1"/>
          </p:cNvSpPr>
          <p:nvPr>
            <p:ph idx="1"/>
          </p:nvPr>
        </p:nvSpPr>
        <p:spPr>
          <a:xfrm>
            <a:off x="1104293" y="1766479"/>
            <a:ext cx="8946541" cy="4391950"/>
          </a:xfrm>
        </p:spPr>
        <p:txBody>
          <a:bodyPr>
            <a:normAutofit/>
          </a:bodyPr>
          <a:lstStyle/>
          <a:p>
            <a:r>
              <a:rPr lang="en-US" dirty="0"/>
              <a:t>Dual-energy techniques also may be used to distinguish substances such as uric acid crystals in the presence of gout and the components of renal calculi. </a:t>
            </a:r>
            <a:endParaRPr lang="en-US" dirty="0" smtClean="0"/>
          </a:p>
          <a:p>
            <a:r>
              <a:rPr lang="en-US" dirty="0" smtClean="0"/>
              <a:t>Potential </a:t>
            </a:r>
            <a:r>
              <a:rPr lang="en-US" dirty="0"/>
              <a:t>applications of dual-energy CT include the ability to distinguish </a:t>
            </a:r>
            <a:r>
              <a:rPr lang="en-US" dirty="0" err="1"/>
              <a:t>hyperattenuating</a:t>
            </a:r>
            <a:r>
              <a:rPr lang="en-US" dirty="0"/>
              <a:t> renal cysts from renal cell carcinoma, identify renal calculi within contrast material–filled renal collecting systems, and characterize the composition of renal calculi</a:t>
            </a:r>
            <a:r>
              <a:rPr lang="en-US" dirty="0" smtClean="0"/>
              <a:t>.</a:t>
            </a:r>
          </a:p>
          <a:p>
            <a:r>
              <a:rPr lang="en-US" dirty="0"/>
              <a:t>Characterization of renal calculi helps determine whether a patient should be treated with medical management, lithotripsy, or open lithotomy</a:t>
            </a:r>
            <a:r>
              <a:rPr lang="en-US" dirty="0" smtClean="0"/>
              <a:t>.</a:t>
            </a:r>
            <a:endParaRPr lang="en-US" dirty="0"/>
          </a:p>
        </p:txBody>
      </p:sp>
    </p:spTree>
    <p:extLst>
      <p:ext uri="{BB962C8B-B14F-4D97-AF65-F5344CB8AC3E}">
        <p14:creationId xmlns:p14="http://schemas.microsoft.com/office/powerpoint/2010/main" val="499904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6111" y="452718"/>
            <a:ext cx="9764829" cy="1400530"/>
          </a:xfrm>
        </p:spPr>
        <p:txBody>
          <a:bodyPr/>
          <a:lstStyle/>
          <a:p>
            <a:r>
              <a:rPr lang="en-US" sz="2800" dirty="0" smtClean="0"/>
              <a:t>The ability </a:t>
            </a:r>
            <a:r>
              <a:rPr lang="en-US" sz="2800" dirty="0"/>
              <a:t>to distinguish </a:t>
            </a:r>
            <a:r>
              <a:rPr lang="en-US" sz="2800" dirty="0" err="1"/>
              <a:t>hyperattenuating</a:t>
            </a:r>
            <a:r>
              <a:rPr lang="en-US" sz="2800" dirty="0"/>
              <a:t> renal cysts from renal cell </a:t>
            </a:r>
            <a:r>
              <a:rPr lang="en-US" sz="2800" dirty="0" smtClean="0"/>
              <a:t>carcinoma obtaining Virtual unenhanced images</a:t>
            </a:r>
            <a:r>
              <a:rPr lang="en-US" sz="2800" dirty="0"/>
              <a:t/>
            </a:r>
            <a:br>
              <a:rPr lang="en-US" sz="2800" dirty="0"/>
            </a:br>
            <a:endParaRPr lang="en-US" sz="2800" dirty="0"/>
          </a:p>
        </p:txBody>
      </p:sp>
      <p:sp>
        <p:nvSpPr>
          <p:cNvPr id="11" name="Text Placeholder 10"/>
          <p:cNvSpPr>
            <a:spLocks noGrp="1"/>
          </p:cNvSpPr>
          <p:nvPr>
            <p:ph type="body" sz="half" idx="15"/>
          </p:nvPr>
        </p:nvSpPr>
        <p:spPr>
          <a:xfrm>
            <a:off x="632947" y="2997506"/>
            <a:ext cx="2927350" cy="3589338"/>
          </a:xfrm>
        </p:spPr>
        <p:txBody>
          <a:bodyPr/>
          <a:lstStyle/>
          <a:p>
            <a:r>
              <a:rPr lang="en-US" dirty="0" err="1" smtClean="0"/>
              <a:t>Hyperattenuating</a:t>
            </a:r>
            <a:r>
              <a:rPr lang="en-US" dirty="0" smtClean="0"/>
              <a:t> renal mass</a:t>
            </a:r>
            <a:endParaRPr lang="en-US" dirty="0"/>
          </a:p>
        </p:txBody>
      </p:sp>
      <p:sp>
        <p:nvSpPr>
          <p:cNvPr id="12" name="Text Placeholder 11"/>
          <p:cNvSpPr>
            <a:spLocks noGrp="1"/>
          </p:cNvSpPr>
          <p:nvPr>
            <p:ph type="body" sz="half" idx="16"/>
          </p:nvPr>
        </p:nvSpPr>
        <p:spPr>
          <a:xfrm>
            <a:off x="3869101" y="2997506"/>
            <a:ext cx="2946794" cy="3589338"/>
          </a:xfrm>
        </p:spPr>
        <p:txBody>
          <a:bodyPr/>
          <a:lstStyle/>
          <a:p>
            <a:r>
              <a:rPr lang="en-US" dirty="0" smtClean="0"/>
              <a:t>Indicates benign lesion</a:t>
            </a:r>
            <a:endParaRPr lang="en-US" dirty="0"/>
          </a:p>
        </p:txBody>
      </p:sp>
      <p:sp>
        <p:nvSpPr>
          <p:cNvPr id="13" name="Text Placeholder 12"/>
          <p:cNvSpPr>
            <a:spLocks noGrp="1"/>
          </p:cNvSpPr>
          <p:nvPr>
            <p:ph type="body" sz="half" idx="17"/>
          </p:nvPr>
        </p:nvSpPr>
        <p:spPr>
          <a:xfrm>
            <a:off x="7049406" y="2994804"/>
            <a:ext cx="2932113" cy="3589338"/>
          </a:xfrm>
        </p:spPr>
        <p:txBody>
          <a:bodyPr/>
          <a:lstStyle/>
          <a:p>
            <a:endParaRPr lang="en-US" dirty="0"/>
          </a:p>
        </p:txBody>
      </p:sp>
      <p:pic>
        <p:nvPicPr>
          <p:cNvPr id="14" name="Picture 13"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0164" y="3580484"/>
            <a:ext cx="2599981" cy="2743198"/>
          </a:xfrm>
          <a:prstGeom prst="rect">
            <a:avLst/>
          </a:prstGeom>
          <a:noFill/>
          <a:ln>
            <a:noFill/>
          </a:ln>
        </p:spPr>
      </p:pic>
      <p:pic>
        <p:nvPicPr>
          <p:cNvPr id="15" name="Picture 14"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69101" y="3580484"/>
            <a:ext cx="2730003" cy="2743198"/>
          </a:xfrm>
          <a:prstGeom prst="rect">
            <a:avLst/>
          </a:prstGeom>
          <a:noFill/>
          <a:ln>
            <a:noFill/>
          </a:ln>
        </p:spPr>
      </p:pic>
      <p:pic>
        <p:nvPicPr>
          <p:cNvPr id="16" name="Picture 15" descr="figure">
            <a:hlinkClick r:id="rId3" tooltip="&quot;Open Figure Viewer&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7337234" y="3580483"/>
            <a:ext cx="2401677" cy="2743198"/>
          </a:xfrm>
          <a:prstGeom prst="rect">
            <a:avLst/>
          </a:prstGeom>
          <a:noFill/>
          <a:ln>
            <a:noFill/>
          </a:ln>
        </p:spPr>
      </p:pic>
      <p:sp>
        <p:nvSpPr>
          <p:cNvPr id="2" name="TextBox 1"/>
          <p:cNvSpPr txBox="1"/>
          <p:nvPr/>
        </p:nvSpPr>
        <p:spPr>
          <a:xfrm>
            <a:off x="837282" y="1949986"/>
            <a:ext cx="2313542" cy="369332"/>
          </a:xfrm>
          <a:prstGeom prst="rect">
            <a:avLst/>
          </a:prstGeom>
          <a:noFill/>
        </p:spPr>
        <p:txBody>
          <a:bodyPr wrap="square" rtlCol="0">
            <a:spAutoFit/>
          </a:bodyPr>
          <a:lstStyle/>
          <a:p>
            <a:r>
              <a:rPr lang="en-US"/>
              <a:t>CE image</a:t>
            </a:r>
            <a:endParaRPr lang="en-US" dirty="0"/>
          </a:p>
        </p:txBody>
      </p:sp>
      <p:sp>
        <p:nvSpPr>
          <p:cNvPr id="3" name="TextBox 2"/>
          <p:cNvSpPr txBox="1"/>
          <p:nvPr/>
        </p:nvSpPr>
        <p:spPr>
          <a:xfrm>
            <a:off x="4087258" y="2104222"/>
            <a:ext cx="2368626" cy="646331"/>
          </a:xfrm>
          <a:prstGeom prst="rect">
            <a:avLst/>
          </a:prstGeom>
          <a:noFill/>
        </p:spPr>
        <p:txBody>
          <a:bodyPr wrap="square" rtlCol="0">
            <a:spAutoFit/>
          </a:bodyPr>
          <a:lstStyle/>
          <a:p>
            <a:r>
              <a:rPr lang="en-US"/>
              <a:t>Unenhanced image</a:t>
            </a:r>
            <a:endParaRPr lang="en-US" dirty="0"/>
          </a:p>
        </p:txBody>
      </p:sp>
      <p:sp>
        <p:nvSpPr>
          <p:cNvPr id="4" name="TextBox 3"/>
          <p:cNvSpPr txBox="1"/>
          <p:nvPr/>
        </p:nvSpPr>
        <p:spPr>
          <a:xfrm>
            <a:off x="7171981" y="2104222"/>
            <a:ext cx="3613532" cy="646331"/>
          </a:xfrm>
          <a:prstGeom prst="rect">
            <a:avLst/>
          </a:prstGeom>
          <a:noFill/>
        </p:spPr>
        <p:txBody>
          <a:bodyPr wrap="square" rtlCol="0">
            <a:spAutoFit/>
          </a:bodyPr>
          <a:lstStyle/>
          <a:p>
            <a:r>
              <a:rPr lang="en-US"/>
              <a:t>Virtual unenhanced (post processing) image</a:t>
            </a:r>
            <a:endParaRPr lang="en-US" dirty="0"/>
          </a:p>
        </p:txBody>
      </p:sp>
    </p:spTree>
    <p:extLst>
      <p:ext uri="{BB962C8B-B14F-4D97-AF65-F5344CB8AC3E}">
        <p14:creationId xmlns:p14="http://schemas.microsoft.com/office/powerpoint/2010/main" val="227666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Hyperattenuating</a:t>
            </a:r>
            <a:r>
              <a:rPr lang="en-US" dirty="0" smtClean="0"/>
              <a:t> renal cyst</a:t>
            </a:r>
            <a:endParaRPr lang="en-US" dirty="0"/>
          </a:p>
        </p:txBody>
      </p:sp>
      <p:sp>
        <p:nvSpPr>
          <p:cNvPr id="3" name="Text Placeholder 2"/>
          <p:cNvSpPr>
            <a:spLocks noGrp="1"/>
          </p:cNvSpPr>
          <p:nvPr>
            <p:ph type="body" idx="1"/>
          </p:nvPr>
        </p:nvSpPr>
        <p:spPr>
          <a:xfrm>
            <a:off x="632947" y="1740665"/>
            <a:ext cx="2946866" cy="816797"/>
          </a:xfrm>
        </p:spPr>
        <p:txBody>
          <a:bodyPr/>
          <a:lstStyle/>
          <a:p>
            <a:r>
              <a:rPr lang="en-US" dirty="0" smtClean="0"/>
              <a:t>Contrast Enhanced</a:t>
            </a:r>
            <a:endParaRPr lang="en-US"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smtClean="0"/>
              <a:t>Unenhanced</a:t>
            </a:r>
            <a:endParaRPr lang="en-US" dirty="0"/>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r>
              <a:rPr lang="en-US" dirty="0" smtClean="0"/>
              <a:t>Virtual unenhanced</a:t>
            </a:r>
            <a:endParaRPr lang="en-US" dirty="0"/>
          </a:p>
        </p:txBody>
      </p:sp>
      <p:sp>
        <p:nvSpPr>
          <p:cNvPr id="8" name="Text Placeholder 7"/>
          <p:cNvSpPr>
            <a:spLocks noGrp="1"/>
          </p:cNvSpPr>
          <p:nvPr>
            <p:ph type="body" sz="half" idx="17"/>
          </p:nvPr>
        </p:nvSpPr>
        <p:spPr/>
        <p:txBody>
          <a:bodyPr/>
          <a:lstStyle/>
          <a:p>
            <a:endParaRPr lang="en-US" dirty="0"/>
          </a:p>
        </p:txBody>
      </p:sp>
      <p:pic>
        <p:nvPicPr>
          <p:cNvPr id="9" name="Picture 8"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0501" y="3141195"/>
            <a:ext cx="2335576" cy="2708762"/>
          </a:xfrm>
          <a:prstGeom prst="rect">
            <a:avLst/>
          </a:prstGeom>
          <a:noFill/>
          <a:ln>
            <a:noFill/>
          </a:ln>
        </p:spPr>
      </p:pic>
      <p:pic>
        <p:nvPicPr>
          <p:cNvPr id="10" name="Picture 9"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73487" y="2963537"/>
            <a:ext cx="2437482" cy="2886419"/>
          </a:xfrm>
          <a:prstGeom prst="rect">
            <a:avLst/>
          </a:prstGeom>
          <a:noFill/>
          <a:ln>
            <a:noFill/>
          </a:ln>
        </p:spPr>
      </p:pic>
      <p:pic>
        <p:nvPicPr>
          <p:cNvPr id="11" name="Picture 10" descr="figure">
            <a:hlinkClick r:id="rId3" tooltip="&quot;Open Figure Viewer&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24700" y="3051672"/>
            <a:ext cx="2548110" cy="2798284"/>
          </a:xfrm>
          <a:prstGeom prst="rect">
            <a:avLst/>
          </a:prstGeom>
          <a:noFill/>
          <a:ln>
            <a:noFill/>
          </a:ln>
        </p:spPr>
      </p:pic>
    </p:spTree>
    <p:extLst>
      <p:ext uri="{BB962C8B-B14F-4D97-AF65-F5344CB8AC3E}">
        <p14:creationId xmlns:p14="http://schemas.microsoft.com/office/powerpoint/2010/main" val="306304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cell carcinoma</a:t>
            </a:r>
          </a:p>
        </p:txBody>
      </p:sp>
      <p:sp>
        <p:nvSpPr>
          <p:cNvPr id="3" name="Text Placeholder 2"/>
          <p:cNvSpPr>
            <a:spLocks noGrp="1"/>
          </p:cNvSpPr>
          <p:nvPr>
            <p:ph type="body" idx="1"/>
          </p:nvPr>
        </p:nvSpPr>
        <p:spPr/>
        <p:txBody>
          <a:bodyPr/>
          <a:lstStyle/>
          <a:p>
            <a:r>
              <a:rPr lang="en-US" dirty="0" smtClean="0"/>
              <a:t>Enhanced</a:t>
            </a:r>
            <a:endParaRPr lang="en-US"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smtClean="0"/>
              <a:t>Unenhanced</a:t>
            </a:r>
            <a:endParaRPr lang="en-US" dirty="0"/>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r>
              <a:rPr lang="en-US" dirty="0" smtClean="0"/>
              <a:t>Virtual unenhanced</a:t>
            </a:r>
            <a:endParaRPr lang="en-US" dirty="0"/>
          </a:p>
        </p:txBody>
      </p:sp>
      <p:sp>
        <p:nvSpPr>
          <p:cNvPr id="8" name="Text Placeholder 7"/>
          <p:cNvSpPr>
            <a:spLocks noGrp="1"/>
          </p:cNvSpPr>
          <p:nvPr>
            <p:ph type="body" sz="half" idx="17"/>
          </p:nvPr>
        </p:nvSpPr>
        <p:spPr/>
        <p:txBody>
          <a:bodyPr/>
          <a:lstStyle/>
          <a:p>
            <a:endParaRPr lang="en-US" dirty="0"/>
          </a:p>
        </p:txBody>
      </p:sp>
      <p:pic>
        <p:nvPicPr>
          <p:cNvPr id="9" name="Picture 8"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7451" y="2974554"/>
            <a:ext cx="2269474" cy="2919470"/>
          </a:xfrm>
          <a:prstGeom prst="rect">
            <a:avLst/>
          </a:prstGeom>
          <a:noFill/>
          <a:ln>
            <a:noFill/>
          </a:ln>
        </p:spPr>
      </p:pic>
      <p:pic>
        <p:nvPicPr>
          <p:cNvPr id="10" name="Picture 9"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31325" y="3150824"/>
            <a:ext cx="2467779" cy="2743200"/>
          </a:xfrm>
          <a:prstGeom prst="rect">
            <a:avLst/>
          </a:prstGeom>
          <a:noFill/>
          <a:ln>
            <a:noFill/>
          </a:ln>
        </p:spPr>
      </p:pic>
      <p:pic>
        <p:nvPicPr>
          <p:cNvPr id="11" name="Picture 10" descr="figure">
            <a:hlinkClick r:id="rId3" tooltip="&quot;Open Figure Viewer&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7326217" y="3150824"/>
            <a:ext cx="2555913" cy="2820318"/>
          </a:xfrm>
          <a:prstGeom prst="rect">
            <a:avLst/>
          </a:prstGeom>
          <a:noFill/>
          <a:ln>
            <a:noFill/>
          </a:ln>
        </p:spPr>
      </p:pic>
    </p:spTree>
    <p:extLst>
      <p:ext uri="{BB962C8B-B14F-4D97-AF65-F5344CB8AC3E}">
        <p14:creationId xmlns:p14="http://schemas.microsoft.com/office/powerpoint/2010/main" val="3815403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73" y="13997"/>
            <a:ext cx="5142050" cy="1400530"/>
          </a:xfrm>
        </p:spPr>
        <p:txBody>
          <a:bodyPr/>
          <a:lstStyle/>
          <a:p>
            <a:r>
              <a:rPr lang="en-US" dirty="0" smtClean="0"/>
              <a:t>Other Applications</a:t>
            </a:r>
            <a:endParaRPr lang="en-US" dirty="0"/>
          </a:p>
        </p:txBody>
      </p:sp>
      <p:sp>
        <p:nvSpPr>
          <p:cNvPr id="3" name="Text Placeholder 2"/>
          <p:cNvSpPr>
            <a:spLocks noGrp="1"/>
          </p:cNvSpPr>
          <p:nvPr>
            <p:ph type="body" idx="1"/>
          </p:nvPr>
        </p:nvSpPr>
        <p:spPr>
          <a:xfrm>
            <a:off x="619772" y="1053094"/>
            <a:ext cx="2946866" cy="576262"/>
          </a:xfrm>
        </p:spPr>
        <p:txBody>
          <a:bodyPr/>
          <a:lstStyle/>
          <a:p>
            <a:r>
              <a:rPr lang="en-US" dirty="0" smtClean="0"/>
              <a:t>Adrenal</a:t>
            </a:r>
            <a:endParaRPr lang="en-US" dirty="0"/>
          </a:p>
        </p:txBody>
      </p:sp>
      <p:sp>
        <p:nvSpPr>
          <p:cNvPr id="4" name="Text Placeholder 3"/>
          <p:cNvSpPr>
            <a:spLocks noGrp="1"/>
          </p:cNvSpPr>
          <p:nvPr>
            <p:ph type="body" sz="half" idx="15"/>
          </p:nvPr>
        </p:nvSpPr>
        <p:spPr>
          <a:xfrm>
            <a:off x="652463" y="1629357"/>
            <a:ext cx="2927350" cy="4626982"/>
          </a:xfrm>
        </p:spPr>
        <p:txBody>
          <a:bodyPr/>
          <a:lstStyle/>
          <a:p>
            <a:endParaRPr lang="en-US" dirty="0"/>
          </a:p>
        </p:txBody>
      </p:sp>
      <p:sp>
        <p:nvSpPr>
          <p:cNvPr id="5" name="Text Placeholder 4"/>
          <p:cNvSpPr>
            <a:spLocks noGrp="1"/>
          </p:cNvSpPr>
          <p:nvPr>
            <p:ph type="body" sz="quarter" idx="3"/>
          </p:nvPr>
        </p:nvSpPr>
        <p:spPr>
          <a:xfrm>
            <a:off x="3897093" y="1565117"/>
            <a:ext cx="2936241" cy="576262"/>
          </a:xfrm>
        </p:spPr>
        <p:txBody>
          <a:bodyPr/>
          <a:lstStyle/>
          <a:p>
            <a:r>
              <a:rPr lang="en-US" dirty="0" smtClean="0"/>
              <a:t>Pancreatic</a:t>
            </a:r>
            <a:endParaRPr lang="en-US" dirty="0"/>
          </a:p>
        </p:txBody>
      </p:sp>
      <p:sp>
        <p:nvSpPr>
          <p:cNvPr id="6" name="Text Placeholder 5"/>
          <p:cNvSpPr>
            <a:spLocks noGrp="1"/>
          </p:cNvSpPr>
          <p:nvPr>
            <p:ph type="body" sz="half" idx="16"/>
          </p:nvPr>
        </p:nvSpPr>
        <p:spPr>
          <a:xfrm>
            <a:off x="3873106" y="2205618"/>
            <a:ext cx="2946794" cy="4050720"/>
          </a:xfrm>
        </p:spPr>
        <p:txBody>
          <a:bodyPr/>
          <a:lstStyle/>
          <a:p>
            <a:endParaRPr lang="en-US" dirty="0"/>
          </a:p>
        </p:txBody>
      </p:sp>
      <p:sp>
        <p:nvSpPr>
          <p:cNvPr id="7" name="Text Placeholder 6"/>
          <p:cNvSpPr>
            <a:spLocks noGrp="1"/>
          </p:cNvSpPr>
          <p:nvPr>
            <p:ph type="body" sz="quarter" idx="13"/>
          </p:nvPr>
        </p:nvSpPr>
        <p:spPr>
          <a:xfrm>
            <a:off x="7301183" y="822171"/>
            <a:ext cx="2932113" cy="592356"/>
          </a:xfrm>
        </p:spPr>
        <p:txBody>
          <a:bodyPr/>
          <a:lstStyle/>
          <a:p>
            <a:r>
              <a:rPr lang="en-US" dirty="0" smtClean="0"/>
              <a:t>Vascular</a:t>
            </a:r>
            <a:endParaRPr lang="en-US" dirty="0"/>
          </a:p>
        </p:txBody>
      </p:sp>
      <p:sp>
        <p:nvSpPr>
          <p:cNvPr id="8" name="Text Placeholder 7"/>
          <p:cNvSpPr>
            <a:spLocks noGrp="1"/>
          </p:cNvSpPr>
          <p:nvPr>
            <p:ph type="body" sz="half" idx="17"/>
          </p:nvPr>
        </p:nvSpPr>
        <p:spPr>
          <a:xfrm>
            <a:off x="7124700" y="1762699"/>
            <a:ext cx="3418442" cy="4493639"/>
          </a:xfrm>
        </p:spPr>
        <p:txBody>
          <a:bodyPr>
            <a:normAutofit fontScale="92500"/>
          </a:bodyPr>
          <a:lstStyle/>
          <a:p>
            <a:r>
              <a:rPr lang="en-US" dirty="0"/>
              <a:t>Dual-energy CT may improve vascular imaging by increasing the attenuation of vessels at lower energies, providing improved characterization of heavily calcified vessels with the use of subtraction techniques, and by decreasing the radiation dose by eliminating the need for true unenhanced images. After administration of contrast material, vessels have higher attenuation at lower energies than at higher energies because lower energies are closer to 33.2 </a:t>
            </a:r>
            <a:r>
              <a:rPr lang="en-US" dirty="0" err="1"/>
              <a:t>keV</a:t>
            </a:r>
            <a:r>
              <a:rPr lang="en-US" dirty="0"/>
              <a:t>, the K edge of </a:t>
            </a:r>
            <a:r>
              <a:rPr lang="en-US" dirty="0" smtClean="0"/>
              <a:t>iodine. </a:t>
            </a:r>
            <a:r>
              <a:rPr lang="en-US" dirty="0" err="1"/>
              <a:t>Postprocessing</a:t>
            </a:r>
            <a:r>
              <a:rPr lang="en-US" dirty="0"/>
              <a:t> calcium subtraction techniques may be used to evaluate calcified vessels, and bone and plaque subtraction techniques may further improve characterization of luminal </a:t>
            </a:r>
            <a:r>
              <a:rPr lang="en-US" dirty="0" smtClean="0"/>
              <a:t>diameters. </a:t>
            </a:r>
            <a:r>
              <a:rPr lang="en-US" dirty="0"/>
              <a:t>Further optimization of these </a:t>
            </a:r>
            <a:r>
              <a:rPr lang="en-US" dirty="0" err="1"/>
              <a:t>postprocessing</a:t>
            </a:r>
            <a:r>
              <a:rPr lang="en-US" dirty="0"/>
              <a:t> techniques is an area of active investigation.</a:t>
            </a:r>
          </a:p>
        </p:txBody>
      </p:sp>
      <p:pic>
        <p:nvPicPr>
          <p:cNvPr id="9" name="Picture 8" descr="figure">
            <a:hlinkClick r:id="rId3" tooltip="&quot;Open Figure Viewer&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30477" y="2467779"/>
            <a:ext cx="2357609" cy="1773716"/>
          </a:xfrm>
          <a:prstGeom prst="rect">
            <a:avLst/>
          </a:prstGeom>
          <a:noFill/>
          <a:ln>
            <a:noFill/>
          </a:ln>
        </p:spPr>
      </p:pic>
      <p:pic>
        <p:nvPicPr>
          <p:cNvPr id="10" name="Picture 9" descr="figure">
            <a:hlinkClick r:id="rId3" tooltip="&quot;Open Figure Viewer&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42342" y="4477437"/>
            <a:ext cx="2445745" cy="1690440"/>
          </a:xfrm>
          <a:prstGeom prst="rect">
            <a:avLst/>
          </a:prstGeom>
          <a:noFill/>
          <a:ln>
            <a:noFill/>
          </a:ln>
        </p:spPr>
      </p:pic>
      <p:pic>
        <p:nvPicPr>
          <p:cNvPr id="11" name="Picture 10" descr="figure">
            <a:hlinkClick r:id="rId3" tooltip="&quot;Open Figure Viewer&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2767" y="1905919"/>
            <a:ext cx="2383309" cy="2036930"/>
          </a:xfrm>
          <a:prstGeom prst="rect">
            <a:avLst/>
          </a:prstGeom>
          <a:noFill/>
          <a:ln>
            <a:noFill/>
          </a:ln>
        </p:spPr>
      </p:pic>
      <p:pic>
        <p:nvPicPr>
          <p:cNvPr id="12" name="Picture 11" descr="figure">
            <a:hlinkClick r:id="rId3" tooltip="&quot;Open Figure Viewer&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2768" y="4054209"/>
            <a:ext cx="2383309" cy="2211312"/>
          </a:xfrm>
          <a:prstGeom prst="rect">
            <a:avLst/>
          </a:prstGeom>
          <a:noFill/>
          <a:ln>
            <a:noFill/>
          </a:ln>
        </p:spPr>
      </p:pic>
    </p:spTree>
    <p:extLst>
      <p:ext uri="{BB962C8B-B14F-4D97-AF65-F5344CB8AC3E}">
        <p14:creationId xmlns:p14="http://schemas.microsoft.com/office/powerpoint/2010/main" val="112359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r>
              <a:rPr lang="en-US" dirty="0"/>
              <a:t/>
            </a:r>
            <a:br>
              <a:rPr lang="en-US" dirty="0"/>
            </a:br>
            <a:endParaRPr lang="en-US" dirty="0"/>
          </a:p>
        </p:txBody>
      </p:sp>
      <p:sp>
        <p:nvSpPr>
          <p:cNvPr id="4" name="Content Placeholder 3"/>
          <p:cNvSpPr>
            <a:spLocks noGrp="1"/>
          </p:cNvSpPr>
          <p:nvPr>
            <p:ph idx="1"/>
          </p:nvPr>
        </p:nvSpPr>
        <p:spPr>
          <a:xfrm>
            <a:off x="1103312" y="1498294"/>
            <a:ext cx="8946541" cy="4750105"/>
          </a:xfrm>
        </p:spPr>
        <p:txBody>
          <a:bodyPr>
            <a:normAutofit fontScale="85000" lnSpcReduction="20000"/>
          </a:bodyPr>
          <a:lstStyle/>
          <a:p>
            <a:r>
              <a:rPr lang="en-US" dirty="0" smtClean="0"/>
              <a:t>How </a:t>
            </a:r>
            <a:r>
              <a:rPr lang="en-US" dirty="0"/>
              <a:t>a substance behaves at two different energies can provide information about tissue composition beyond that obtainable with single-energy </a:t>
            </a:r>
            <a:r>
              <a:rPr lang="en-US" dirty="0" smtClean="0"/>
              <a:t>techniques. </a:t>
            </a:r>
          </a:p>
          <a:p>
            <a:r>
              <a:rPr lang="en-US" dirty="0" smtClean="0"/>
              <a:t>Early </a:t>
            </a:r>
            <a:r>
              <a:rPr lang="en-US" dirty="0"/>
              <a:t>work in the 1970s and 1980s demonstrated that dual-energy technology improved tissue </a:t>
            </a:r>
            <a:r>
              <a:rPr lang="en-US" dirty="0" smtClean="0"/>
              <a:t>characterization </a:t>
            </a:r>
          </a:p>
          <a:p>
            <a:r>
              <a:rPr lang="en-US" dirty="0" smtClean="0"/>
              <a:t>Its </a:t>
            </a:r>
            <a:r>
              <a:rPr lang="en-US" dirty="0"/>
              <a:t>utility was limited because of noise in the </a:t>
            </a:r>
            <a:r>
              <a:rPr lang="en-US" dirty="0" smtClean="0"/>
              <a:t>low-kilo voltage </a:t>
            </a:r>
            <a:r>
              <a:rPr lang="en-US" dirty="0"/>
              <a:t>images and the amount of time required for data acquisition, which led to </a:t>
            </a:r>
            <a:r>
              <a:rPr lang="en-US" dirty="0" smtClean="0"/>
              <a:t>miss registration.</a:t>
            </a:r>
            <a:endParaRPr lang="en-US" dirty="0"/>
          </a:p>
          <a:p>
            <a:r>
              <a:rPr lang="en-US" dirty="0" smtClean="0"/>
              <a:t>CT </a:t>
            </a:r>
            <a:r>
              <a:rPr lang="en-US" dirty="0"/>
              <a:t>technologies that allow for more rapid data acquisition have </a:t>
            </a:r>
            <a:r>
              <a:rPr lang="en-US" dirty="0" smtClean="0"/>
              <a:t> </a:t>
            </a:r>
            <a:r>
              <a:rPr lang="en-US" dirty="0"/>
              <a:t>renewed interest in dual-energy applications. </a:t>
            </a:r>
            <a:endParaRPr lang="en-US" dirty="0" smtClean="0"/>
          </a:p>
          <a:p>
            <a:r>
              <a:rPr lang="en-US" dirty="0" smtClean="0"/>
              <a:t>Manufacturers </a:t>
            </a:r>
            <a:r>
              <a:rPr lang="en-US" dirty="0"/>
              <a:t>continue to improve dual-energy CT scanners, and those that are currently available differ in terms of the number of x-ray tubes, the number and arrangement of detector arrays, the energy of fan beams, and the rotation of x-ray tubes and detector arrays. </a:t>
            </a:r>
            <a:endParaRPr lang="en-US" dirty="0" smtClean="0"/>
          </a:p>
          <a:p>
            <a:r>
              <a:rPr lang="en-US" b="1" dirty="0" smtClean="0">
                <a:solidFill>
                  <a:srgbClr val="FF0000"/>
                </a:solidFill>
              </a:rPr>
              <a:t>Relatively </a:t>
            </a:r>
            <a:r>
              <a:rPr lang="en-US" b="1" dirty="0">
                <a:solidFill>
                  <a:srgbClr val="FF0000"/>
                </a:solidFill>
              </a:rPr>
              <a:t>recent advances in CT technology allow for rapid and essentially simultaneous acquisition of datasets at two different </a:t>
            </a:r>
            <a:r>
              <a:rPr lang="en-US" b="1" dirty="0" smtClean="0">
                <a:solidFill>
                  <a:srgbClr val="FF0000"/>
                </a:solidFill>
              </a:rPr>
              <a:t>energies</a:t>
            </a:r>
            <a:r>
              <a:rPr lang="en-US" dirty="0" smtClean="0"/>
              <a:t> </a:t>
            </a:r>
          </a:p>
          <a:p>
            <a:r>
              <a:rPr lang="en-US" dirty="0" smtClean="0"/>
              <a:t>This </a:t>
            </a:r>
            <a:r>
              <a:rPr lang="en-US" dirty="0"/>
              <a:t>may be helpful for abdominopelvic imaging, particularly in the liver, kidneys, adrenal glands, and pancreas.</a:t>
            </a:r>
          </a:p>
          <a:p>
            <a:endParaRPr lang="en-US" dirty="0"/>
          </a:p>
        </p:txBody>
      </p:sp>
    </p:spTree>
    <p:extLst>
      <p:ext uri="{BB962C8B-B14F-4D97-AF65-F5344CB8AC3E}">
        <p14:creationId xmlns:p14="http://schemas.microsoft.com/office/powerpoint/2010/main" val="1307254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Radiation Dose</a:t>
            </a:r>
            <a:endParaRPr lang="en-US" dirty="0"/>
          </a:p>
        </p:txBody>
      </p:sp>
      <p:sp>
        <p:nvSpPr>
          <p:cNvPr id="10" name="Content Placeholder 9"/>
          <p:cNvSpPr>
            <a:spLocks noGrp="1"/>
          </p:cNvSpPr>
          <p:nvPr>
            <p:ph idx="1"/>
          </p:nvPr>
        </p:nvSpPr>
        <p:spPr/>
        <p:txBody>
          <a:bodyPr/>
          <a:lstStyle/>
          <a:p>
            <a:r>
              <a:rPr lang="en-US" dirty="0"/>
              <a:t>Dual-energy CT radiation dose depends on specific parameters such as tube current, pitch, and energy. </a:t>
            </a:r>
            <a:endParaRPr lang="en-US" dirty="0" smtClean="0"/>
          </a:p>
          <a:p>
            <a:r>
              <a:rPr lang="en-US" dirty="0" smtClean="0"/>
              <a:t>If </a:t>
            </a:r>
            <a:r>
              <a:rPr lang="en-US" dirty="0"/>
              <a:t>low tube currents are used, dual-energy images may be obtained with radiation </a:t>
            </a:r>
            <a:r>
              <a:rPr lang="en-US" dirty="0" smtClean="0"/>
              <a:t>doses </a:t>
            </a:r>
            <a:r>
              <a:rPr lang="en-US" b="1" dirty="0" smtClean="0"/>
              <a:t>similar </a:t>
            </a:r>
            <a:r>
              <a:rPr lang="en-US" dirty="0" smtClean="0"/>
              <a:t>to </a:t>
            </a:r>
            <a:r>
              <a:rPr lang="en-US" dirty="0"/>
              <a:t>those used to acquire single-energy images</a:t>
            </a:r>
            <a:r>
              <a:rPr lang="en-US" dirty="0" smtClean="0"/>
              <a:t>.</a:t>
            </a:r>
            <a:endParaRPr lang="en-US" dirty="0"/>
          </a:p>
        </p:txBody>
      </p:sp>
    </p:spTree>
    <p:extLst>
      <p:ext uri="{BB962C8B-B14F-4D97-AF65-F5344CB8AC3E}">
        <p14:creationId xmlns:p14="http://schemas.microsoft.com/office/powerpoint/2010/main" val="43922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a:t>
            </a:r>
            <a:endParaRPr lang="en-US" dirty="0"/>
          </a:p>
        </p:txBody>
      </p:sp>
      <p:sp>
        <p:nvSpPr>
          <p:cNvPr id="5" name="Text Placeholder 4"/>
          <p:cNvSpPr>
            <a:spLocks noGrp="1"/>
          </p:cNvSpPr>
          <p:nvPr>
            <p:ph type="body"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59689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Dual-Energy CT Work?</a:t>
            </a:r>
            <a:r>
              <a:rPr lang="en-US" dirty="0"/>
              <a:t/>
            </a:r>
            <a:br>
              <a:rPr lang="en-US" dirty="0"/>
            </a:br>
            <a:endParaRPr lang="en-US" dirty="0"/>
          </a:p>
        </p:txBody>
      </p:sp>
      <p:sp>
        <p:nvSpPr>
          <p:cNvPr id="3" name="Content Placeholder 2"/>
          <p:cNvSpPr>
            <a:spLocks noGrp="1"/>
          </p:cNvSpPr>
          <p:nvPr>
            <p:ph idx="1"/>
          </p:nvPr>
        </p:nvSpPr>
        <p:spPr>
          <a:xfrm>
            <a:off x="617427" y="1344058"/>
            <a:ext cx="10168085" cy="4935556"/>
          </a:xfrm>
        </p:spPr>
        <p:txBody>
          <a:bodyPr>
            <a:normAutofit/>
          </a:bodyPr>
          <a:lstStyle/>
          <a:p>
            <a:r>
              <a:rPr lang="en-US" sz="2600" b="1" i="1" dirty="0"/>
              <a:t>The photoelectric effect </a:t>
            </a:r>
            <a:r>
              <a:rPr lang="en-US" dirty="0"/>
              <a:t>and </a:t>
            </a:r>
            <a:r>
              <a:rPr lang="en-US" sz="2600" b="1" i="1" dirty="0"/>
              <a:t>Compton scatter </a:t>
            </a:r>
            <a:r>
              <a:rPr lang="en-US" dirty="0"/>
              <a:t>are the primary ways in which x-ray photons interact with matter at the energy levels used in diagnostic imaging. </a:t>
            </a:r>
            <a:endParaRPr lang="en-US" dirty="0" smtClean="0"/>
          </a:p>
          <a:p>
            <a:r>
              <a:rPr lang="en-US" dirty="0" smtClean="0"/>
              <a:t>The </a:t>
            </a:r>
            <a:r>
              <a:rPr lang="en-US" dirty="0"/>
              <a:t> </a:t>
            </a:r>
            <a:r>
              <a:rPr lang="en-US" i="1" dirty="0"/>
              <a:t>photoelectric </a:t>
            </a:r>
            <a:r>
              <a:rPr lang="en-US" i="1" dirty="0" smtClean="0"/>
              <a:t>effect </a:t>
            </a:r>
            <a:r>
              <a:rPr lang="en-US" dirty="0" smtClean="0"/>
              <a:t>involves the </a:t>
            </a:r>
            <a:r>
              <a:rPr lang="en-US" dirty="0"/>
              <a:t>ejection of an electron from the K shell (the innermost shell) of an atom by an incident photon. </a:t>
            </a:r>
            <a:endParaRPr lang="en-US" dirty="0" smtClean="0"/>
          </a:p>
          <a:p>
            <a:r>
              <a:rPr lang="en-US" dirty="0" smtClean="0"/>
              <a:t>Occurs when </a:t>
            </a:r>
            <a:r>
              <a:rPr lang="en-US" dirty="0"/>
              <a:t>an incident photon has sufficient energy to overcome the K-shell binding energy of an </a:t>
            </a:r>
            <a:r>
              <a:rPr lang="en-US" dirty="0" smtClean="0"/>
              <a:t>electron. </a:t>
            </a:r>
          </a:p>
          <a:p>
            <a:r>
              <a:rPr lang="en-US" dirty="0" smtClean="0"/>
              <a:t>Organic </a:t>
            </a:r>
            <a:r>
              <a:rPr lang="en-US" dirty="0"/>
              <a:t>substances with a low atomic number </a:t>
            </a:r>
            <a:r>
              <a:rPr lang="en-US" dirty="0" smtClean="0"/>
              <a:t>attenuate </a:t>
            </a:r>
            <a:r>
              <a:rPr lang="en-US" dirty="0"/>
              <a:t>by Compton scatter, whereas those with a higher atomic number </a:t>
            </a:r>
            <a:r>
              <a:rPr lang="en-US" dirty="0" smtClean="0"/>
              <a:t>attenuate by </a:t>
            </a:r>
            <a:r>
              <a:rPr lang="en-US" dirty="0"/>
              <a:t>the photoelectric effect</a:t>
            </a:r>
            <a:r>
              <a:rPr lang="en-US" dirty="0" smtClean="0"/>
              <a:t>.</a:t>
            </a:r>
            <a:endParaRPr lang="en-US" dirty="0"/>
          </a:p>
        </p:txBody>
      </p:sp>
    </p:spTree>
    <p:extLst>
      <p:ext uri="{BB962C8B-B14F-4D97-AF65-F5344CB8AC3E}">
        <p14:creationId xmlns:p14="http://schemas.microsoft.com/office/powerpoint/2010/main" val="268212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452718"/>
            <a:ext cx="9404723" cy="748121"/>
          </a:xfrm>
        </p:spPr>
        <p:txBody>
          <a:bodyPr/>
          <a:lstStyle/>
          <a:p>
            <a:r>
              <a:rPr lang="en-US" dirty="0" smtClean="0"/>
              <a:t>K edge</a:t>
            </a:r>
            <a:endParaRPr lang="en-US" dirty="0"/>
          </a:p>
        </p:txBody>
      </p:sp>
      <p:sp>
        <p:nvSpPr>
          <p:cNvPr id="3" name="Content Placeholder 2"/>
          <p:cNvSpPr>
            <a:spLocks noGrp="1"/>
          </p:cNvSpPr>
          <p:nvPr>
            <p:ph idx="1"/>
          </p:nvPr>
        </p:nvSpPr>
        <p:spPr>
          <a:xfrm>
            <a:off x="1103312" y="1311008"/>
            <a:ext cx="5407657" cy="4937392"/>
          </a:xfrm>
        </p:spPr>
        <p:txBody>
          <a:bodyPr>
            <a:normAutofit fontScale="92500" lnSpcReduction="20000"/>
          </a:bodyPr>
          <a:lstStyle/>
          <a:p>
            <a:r>
              <a:rPr lang="en-US" dirty="0"/>
              <a:t>The photoelectric effect is energy </a:t>
            </a:r>
            <a:r>
              <a:rPr lang="en-US" dirty="0" smtClean="0"/>
              <a:t>dependent </a:t>
            </a:r>
          </a:p>
          <a:p>
            <a:r>
              <a:rPr lang="en-US" dirty="0" smtClean="0"/>
              <a:t>its </a:t>
            </a:r>
            <a:r>
              <a:rPr lang="en-US" dirty="0"/>
              <a:t>likelihood increases as the energy of the incident photon approximates the K-shell binding energy of an electron. </a:t>
            </a:r>
          </a:p>
          <a:p>
            <a:r>
              <a:rPr lang="en-US" dirty="0"/>
              <a:t>The K-shell binding energy varies for each element, and it increases as the atomic number increases. </a:t>
            </a:r>
          </a:p>
          <a:p>
            <a:r>
              <a:rPr lang="en-US" dirty="0"/>
              <a:t>The term </a:t>
            </a:r>
            <a:r>
              <a:rPr lang="en-US" sz="2600" b="1" dirty="0"/>
              <a:t>K edge</a:t>
            </a:r>
            <a:r>
              <a:rPr lang="en-US" dirty="0"/>
              <a:t> refers to the spike in attenuation that occurs at energy levels just greater than that of the K-shell binding because of the increased photoelectric absorption at these energy levels. </a:t>
            </a:r>
          </a:p>
          <a:p>
            <a:r>
              <a:rPr lang="en-US" dirty="0"/>
              <a:t>K-edge values vary for each element, and they increase as the atomic number increases (</a:t>
            </a:r>
            <a:r>
              <a:rPr lang="en-US" u="sng" dirty="0" smtClean="0"/>
              <a:t>Table –next slide</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6943395" y="1883885"/>
            <a:ext cx="4786211" cy="3200289"/>
          </a:xfrm>
          <a:prstGeom prst="rect">
            <a:avLst/>
          </a:prstGeom>
        </p:spPr>
      </p:pic>
    </p:spTree>
    <p:extLst>
      <p:ext uri="{BB962C8B-B14F-4D97-AF65-F5344CB8AC3E}">
        <p14:creationId xmlns:p14="http://schemas.microsoft.com/office/powerpoint/2010/main" val="282648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 Edges and Atomic Numbers of Physiologic Substances and Contrast Agents</a:t>
            </a:r>
            <a:br>
              <a:rPr lang="en-US" sz="3600" dirty="0"/>
            </a:br>
            <a:endParaRPr lang="en-US" sz="3600" dirty="0"/>
          </a:p>
        </p:txBody>
      </p:sp>
      <p:pic>
        <p:nvPicPr>
          <p:cNvPr id="4" name="Content Placeholder 3" descr="http://pubs.rsna.org/na101/home/literatum/publisher/rsna/journals/content/radiographics/2010/radiographics.2010.30.issue-4/rg.304095175/20141103/images/medium/095175unt01.gif">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0645" y="2082188"/>
            <a:ext cx="7524521" cy="44287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70" y="2788473"/>
            <a:ext cx="4105275" cy="2743200"/>
          </a:xfrm>
          <a:prstGeom prst="rect">
            <a:avLst/>
          </a:prstGeom>
        </p:spPr>
      </p:pic>
    </p:spTree>
    <p:extLst>
      <p:ext uri="{BB962C8B-B14F-4D97-AF65-F5344CB8AC3E}">
        <p14:creationId xmlns:p14="http://schemas.microsoft.com/office/powerpoint/2010/main" val="323331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563" y="132202"/>
            <a:ext cx="4390685" cy="848299"/>
          </a:xfrm>
        </p:spPr>
        <p:txBody>
          <a:bodyPr/>
          <a:lstStyle/>
          <a:p>
            <a:r>
              <a:rPr lang="en-US" dirty="0" smtClean="0"/>
              <a:t>How to use?</a:t>
            </a:r>
            <a:endParaRPr lang="en-US" dirty="0"/>
          </a:p>
        </p:txBody>
      </p:sp>
      <p:sp>
        <p:nvSpPr>
          <p:cNvPr id="6" name="Text Placeholder 5"/>
          <p:cNvSpPr>
            <a:spLocks noGrp="1"/>
          </p:cNvSpPr>
          <p:nvPr>
            <p:ph type="body" idx="4294967295"/>
          </p:nvPr>
        </p:nvSpPr>
        <p:spPr>
          <a:xfrm>
            <a:off x="7035800" y="1189038"/>
            <a:ext cx="5156200" cy="5300662"/>
          </a:xfrm>
        </p:spPr>
        <p:txBody>
          <a:bodyPr>
            <a:normAutofit/>
          </a:bodyPr>
          <a:lstStyle/>
          <a:p>
            <a:pPr marL="342900" indent="-342900">
              <a:buFont typeface="Arial" panose="020B0604020202020204" pitchFamily="34" charset="0"/>
              <a:buChar char="•"/>
            </a:pPr>
            <a:r>
              <a:rPr lang="en-US" cap="none" dirty="0" smtClean="0"/>
              <a:t>Hypothetical elements </a:t>
            </a:r>
            <a:r>
              <a:rPr lang="en-US" i="1" cap="none" dirty="0" smtClean="0"/>
              <a:t>A</a:t>
            </a:r>
            <a:r>
              <a:rPr lang="en-US" cap="none" dirty="0" smtClean="0"/>
              <a:t> and </a:t>
            </a:r>
            <a:r>
              <a:rPr lang="en-US" i="1" cap="none" dirty="0" smtClean="0"/>
              <a:t>B</a:t>
            </a:r>
            <a:r>
              <a:rPr lang="en-US" cap="none" dirty="0" smtClean="0"/>
              <a:t>, which have K edges of 90 </a:t>
            </a:r>
            <a:r>
              <a:rPr lang="en-US" cap="none" dirty="0" err="1" smtClean="0"/>
              <a:t>kev</a:t>
            </a:r>
            <a:r>
              <a:rPr lang="en-US" cap="none" dirty="0" smtClean="0"/>
              <a:t> and 190 </a:t>
            </a:r>
            <a:r>
              <a:rPr lang="en-US" cap="none" dirty="0" err="1" smtClean="0"/>
              <a:t>kev</a:t>
            </a:r>
            <a:r>
              <a:rPr lang="en-US" cap="none" dirty="0" smtClean="0"/>
              <a:t>, respectively. </a:t>
            </a:r>
          </a:p>
          <a:p>
            <a:pPr marL="342900" indent="-342900">
              <a:buFont typeface="Arial" panose="020B0604020202020204" pitchFamily="34" charset="0"/>
              <a:buChar char="•"/>
            </a:pPr>
            <a:r>
              <a:rPr lang="en-US" cap="none" dirty="0" smtClean="0"/>
              <a:t>The percentage of x-ray photon absorption is plotted as a function of x-ray energy (in </a:t>
            </a:r>
            <a:r>
              <a:rPr lang="en-US" cap="none" dirty="0" err="1" smtClean="0"/>
              <a:t>kev</a:t>
            </a:r>
            <a:r>
              <a:rPr lang="en-US" cap="none" dirty="0" smtClean="0"/>
              <a:t>). </a:t>
            </a:r>
          </a:p>
          <a:p>
            <a:pPr marL="342900" indent="-342900">
              <a:buFont typeface="Wingdings" panose="05000000000000000000" pitchFamily="2" charset="2"/>
              <a:buChar char="§"/>
            </a:pPr>
            <a:r>
              <a:rPr lang="en-US" cap="none" dirty="0" smtClean="0"/>
              <a:t>If four unknown substances with varying amounts of elements </a:t>
            </a:r>
            <a:r>
              <a:rPr lang="en-US" i="1" cap="none" dirty="0" smtClean="0"/>
              <a:t>A</a:t>
            </a:r>
            <a:r>
              <a:rPr lang="en-US" cap="none" dirty="0" smtClean="0"/>
              <a:t> and </a:t>
            </a:r>
            <a:r>
              <a:rPr lang="en-US" i="1" cap="none" dirty="0" smtClean="0"/>
              <a:t>B </a:t>
            </a:r>
            <a:r>
              <a:rPr lang="en-US" cap="none" dirty="0" smtClean="0"/>
              <a:t>are imaged at 100 </a:t>
            </a:r>
            <a:r>
              <a:rPr lang="en-US" cap="none" dirty="0" err="1" smtClean="0"/>
              <a:t>kvp</a:t>
            </a:r>
            <a:r>
              <a:rPr lang="en-US" cap="none" dirty="0" smtClean="0"/>
              <a:t> and 200 </a:t>
            </a:r>
            <a:r>
              <a:rPr lang="en-US" cap="none" dirty="0" err="1" smtClean="0"/>
              <a:t>kvp</a:t>
            </a:r>
            <a:r>
              <a:rPr lang="en-US" cap="none" dirty="0" smtClean="0"/>
              <a:t>, the relative amounts of element </a:t>
            </a:r>
            <a:r>
              <a:rPr lang="en-US" i="1" cap="none" dirty="0" smtClean="0"/>
              <a:t>A</a:t>
            </a:r>
            <a:r>
              <a:rPr lang="en-US" cap="none" dirty="0" smtClean="0"/>
              <a:t> and element </a:t>
            </a:r>
            <a:r>
              <a:rPr lang="en-US" i="1" cap="none" dirty="0" smtClean="0"/>
              <a:t>B</a:t>
            </a:r>
            <a:r>
              <a:rPr lang="en-US" cap="none" dirty="0" smtClean="0"/>
              <a:t> in each substance can be determined on the basis of the attenuation of the substances at each energy</a:t>
            </a:r>
            <a:r>
              <a:rPr lang="en-US" dirty="0" smtClean="0"/>
              <a:t>.</a:t>
            </a:r>
            <a:endParaRPr lang="en-US" dirty="0"/>
          </a:p>
          <a:p>
            <a:endParaRPr lang="en-US"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11007" y="980501"/>
            <a:ext cx="4975225" cy="5773737"/>
          </a:xfrm>
        </p:spPr>
      </p:pic>
    </p:spTree>
    <p:extLst>
      <p:ext uri="{BB962C8B-B14F-4D97-AF65-F5344CB8AC3E}">
        <p14:creationId xmlns:p14="http://schemas.microsoft.com/office/powerpoint/2010/main" val="81725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K-edges in Human tissues</a:t>
            </a:r>
            <a:endParaRPr lang="en-US" dirty="0"/>
          </a:p>
        </p:txBody>
      </p:sp>
      <p:sp>
        <p:nvSpPr>
          <p:cNvPr id="5" name="Content Placeholder 4"/>
          <p:cNvSpPr>
            <a:spLocks noGrp="1"/>
          </p:cNvSpPr>
          <p:nvPr>
            <p:ph idx="1"/>
          </p:nvPr>
        </p:nvSpPr>
        <p:spPr>
          <a:xfrm>
            <a:off x="1103312" y="1476260"/>
            <a:ext cx="8946541" cy="4772139"/>
          </a:xfrm>
        </p:spPr>
        <p:txBody>
          <a:bodyPr/>
          <a:lstStyle/>
          <a:p>
            <a:r>
              <a:rPr lang="en-US" dirty="0"/>
              <a:t>Translating </a:t>
            </a:r>
            <a:r>
              <a:rPr lang="en-US" dirty="0" smtClean="0"/>
              <a:t>this principle</a:t>
            </a:r>
            <a:r>
              <a:rPr lang="en-US" dirty="0"/>
              <a:t> to human tissues introduces many confounding variables. </a:t>
            </a:r>
            <a:r>
              <a:rPr lang="en-US" dirty="0" smtClean="0"/>
              <a:t> </a:t>
            </a:r>
          </a:p>
          <a:p>
            <a:r>
              <a:rPr lang="en-US" dirty="0" smtClean="0"/>
              <a:t>The </a:t>
            </a:r>
            <a:r>
              <a:rPr lang="en-US" dirty="0"/>
              <a:t>human body is made up of many different elements—primarily carbon, oxygen, hydrogen, nitrogen, phosphorous, and calcium—which are arranged in many different combinations. </a:t>
            </a:r>
            <a:endParaRPr lang="en-US" dirty="0" smtClean="0"/>
          </a:p>
          <a:p>
            <a:r>
              <a:rPr lang="en-US" dirty="0" smtClean="0"/>
              <a:t>Hydrogen</a:t>
            </a:r>
            <a:r>
              <a:rPr lang="en-US" dirty="0"/>
              <a:t>, carbon, nitrogen, and oxygen have similar K edges, ranging from 0.01 to 0.53 </a:t>
            </a:r>
            <a:r>
              <a:rPr lang="en-US" dirty="0" err="1"/>
              <a:t>keV</a:t>
            </a:r>
            <a:r>
              <a:rPr lang="en-US" dirty="0"/>
              <a:t>. </a:t>
            </a:r>
            <a:endParaRPr lang="en-US" dirty="0" smtClean="0"/>
          </a:p>
          <a:p>
            <a:r>
              <a:rPr lang="en-US" dirty="0" smtClean="0"/>
              <a:t>These </a:t>
            </a:r>
            <a:r>
              <a:rPr lang="en-US" dirty="0"/>
              <a:t>values are well below the energies currently used in most dual-energy CT applications (most use 80 </a:t>
            </a:r>
            <a:r>
              <a:rPr lang="en-US" dirty="0" err="1"/>
              <a:t>kVp</a:t>
            </a:r>
            <a:r>
              <a:rPr lang="en-US" dirty="0"/>
              <a:t> and 140 </a:t>
            </a:r>
            <a:r>
              <a:rPr lang="en-US" dirty="0" err="1"/>
              <a:t>kVp</a:t>
            </a:r>
            <a:r>
              <a:rPr lang="en-US" dirty="0"/>
              <a:t>), and thus these elements are not well appreciated at dual-energy imaging.</a:t>
            </a:r>
          </a:p>
          <a:p>
            <a:endParaRPr lang="en-US" dirty="0"/>
          </a:p>
        </p:txBody>
      </p:sp>
    </p:spTree>
    <p:extLst>
      <p:ext uri="{BB962C8B-B14F-4D97-AF65-F5344CB8AC3E}">
        <p14:creationId xmlns:p14="http://schemas.microsoft.com/office/powerpoint/2010/main" val="122832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Calcium &amp; Iodine</a:t>
            </a:r>
            <a:endParaRPr lang="en-US" dirty="0"/>
          </a:p>
        </p:txBody>
      </p:sp>
      <p:sp>
        <p:nvSpPr>
          <p:cNvPr id="5" name="Content Placeholder 4"/>
          <p:cNvSpPr>
            <a:spLocks noGrp="1"/>
          </p:cNvSpPr>
          <p:nvPr>
            <p:ph idx="1"/>
          </p:nvPr>
        </p:nvSpPr>
        <p:spPr>
          <a:xfrm>
            <a:off x="1103312" y="1663549"/>
            <a:ext cx="8946541" cy="4087256"/>
          </a:xfrm>
        </p:spPr>
        <p:txBody>
          <a:bodyPr/>
          <a:lstStyle/>
          <a:p>
            <a:endParaRPr lang="en-US" dirty="0" smtClean="0"/>
          </a:p>
          <a:p>
            <a:r>
              <a:rPr lang="en-US" dirty="0" smtClean="0"/>
              <a:t>The </a:t>
            </a:r>
            <a:r>
              <a:rPr lang="en-US" dirty="0"/>
              <a:t>K edges of </a:t>
            </a:r>
            <a:r>
              <a:rPr lang="en-US" dirty="0" smtClean="0"/>
              <a:t>Calcium </a:t>
            </a:r>
            <a:r>
              <a:rPr lang="en-US" dirty="0"/>
              <a:t>(4.0 </a:t>
            </a:r>
            <a:r>
              <a:rPr lang="en-US" dirty="0" err="1"/>
              <a:t>keV</a:t>
            </a:r>
            <a:r>
              <a:rPr lang="en-US" dirty="0" smtClean="0"/>
              <a:t>),  </a:t>
            </a:r>
            <a:r>
              <a:rPr lang="en-US" dirty="0"/>
              <a:t>and </a:t>
            </a:r>
            <a:endParaRPr lang="en-US" dirty="0" smtClean="0"/>
          </a:p>
          <a:p>
            <a:r>
              <a:rPr lang="en-US" dirty="0" smtClean="0"/>
              <a:t>Iodine </a:t>
            </a:r>
            <a:r>
              <a:rPr lang="en-US" dirty="0"/>
              <a:t>(33.2 </a:t>
            </a:r>
            <a:r>
              <a:rPr lang="en-US" dirty="0" err="1"/>
              <a:t>keV</a:t>
            </a:r>
            <a:r>
              <a:rPr lang="en-US" dirty="0"/>
              <a:t>) are higher than those of soft tissues, </a:t>
            </a:r>
            <a:endParaRPr lang="en-US" dirty="0" smtClean="0"/>
          </a:p>
          <a:p>
            <a:r>
              <a:rPr lang="en-US" dirty="0" smtClean="0"/>
              <a:t>Although </a:t>
            </a:r>
            <a:r>
              <a:rPr lang="en-US" dirty="0"/>
              <a:t>they are lower than those of most inorganic elements, they are sufficiently different from those of soft </a:t>
            </a:r>
            <a:r>
              <a:rPr lang="en-US" dirty="0" smtClean="0"/>
              <a:t>tissues. </a:t>
            </a:r>
          </a:p>
          <a:p>
            <a:r>
              <a:rPr lang="en-US" dirty="0" smtClean="0"/>
              <a:t>So </a:t>
            </a:r>
            <a:r>
              <a:rPr lang="en-US" dirty="0"/>
              <a:t>they may be distinguished from soft tissues at dual-energy imaging.</a:t>
            </a:r>
          </a:p>
        </p:txBody>
      </p:sp>
    </p:spTree>
    <p:extLst>
      <p:ext uri="{BB962C8B-B14F-4D97-AF65-F5344CB8AC3E}">
        <p14:creationId xmlns:p14="http://schemas.microsoft.com/office/powerpoint/2010/main" val="2468534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678</TotalTime>
  <Words>2665</Words>
  <Application>Microsoft Office PowerPoint</Application>
  <PresentationFormat>Widescreen</PresentationFormat>
  <Paragraphs>183</Paragraphs>
  <Slides>31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vt:lpstr>
      <vt:lpstr>Dual-Energy Multidetector CT:</vt:lpstr>
      <vt:lpstr>LEARNING OBJECTIVES</vt:lpstr>
      <vt:lpstr>Introduction </vt:lpstr>
      <vt:lpstr>How Does Dual-Energy CT Work? </vt:lpstr>
      <vt:lpstr>K edge</vt:lpstr>
      <vt:lpstr>K Edges and Atomic Numbers of Physiologic Substances and Contrast Agents </vt:lpstr>
      <vt:lpstr>How to use?</vt:lpstr>
      <vt:lpstr>K-edges in Human tissues</vt:lpstr>
      <vt:lpstr>Calcium &amp; Iodine</vt:lpstr>
      <vt:lpstr>Attenuation coefficient and Energy</vt:lpstr>
      <vt:lpstr>Implications</vt:lpstr>
      <vt:lpstr>Energy Spectra at 80 and 140 kVp </vt:lpstr>
      <vt:lpstr>Increased attenuation of iodine-containing structures on lower-energy images.  </vt:lpstr>
      <vt:lpstr>Types of dual energy scanners</vt:lpstr>
      <vt:lpstr>PowerPoint Presentation</vt:lpstr>
      <vt:lpstr>Dual source                    Dual layer</vt:lpstr>
      <vt:lpstr>Variation of attenuation values of tissues (with contrast)at 80 kVp and 140 kVp</vt:lpstr>
      <vt:lpstr>In Chest radiography</vt:lpstr>
      <vt:lpstr>Differentiation of calcium from soft tissues at dual-energy chest radiography</vt:lpstr>
      <vt:lpstr>When Can We Use Dual-Energy CT Techniques in Abdominopelvic Imaging? </vt:lpstr>
      <vt:lpstr>Hepatic Applications</vt:lpstr>
      <vt:lpstr>PowerPoint Presentation</vt:lpstr>
      <vt:lpstr>Increased conspicuity(visibility) of hyperenhancing hepatic lesions on lower-energy images</vt:lpstr>
      <vt:lpstr>Hyperenhancing hepatic lesion visible only on lower-energy images.  </vt:lpstr>
      <vt:lpstr>In urinary system</vt:lpstr>
      <vt:lpstr>The ability to distinguish hyperattenuating renal cysts from renal cell carcinoma obtaining Virtual unenhanced images </vt:lpstr>
      <vt:lpstr>Hyperattenuating renal cyst</vt:lpstr>
      <vt:lpstr>Renal cell carcinoma</vt:lpstr>
      <vt:lpstr>Other Applications</vt:lpstr>
      <vt:lpstr>Radiation Dose</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Dual-Energy Multidetector CT: How Does It Work, What Can It Tell Us, and When Can We Use It in Abdominopelvic Imaging?</dc:title>
  <dc:creator>Admin</dc:creator>
  <cp:lastModifiedBy>Admin</cp:lastModifiedBy>
  <cp:revision>56</cp:revision>
  <dcterms:created xsi:type="dcterms:W3CDTF">2015-03-18T08:46:55Z</dcterms:created>
  <dcterms:modified xsi:type="dcterms:W3CDTF">2015-03-26T04:55:42Z</dcterms:modified>
</cp:coreProperties>
</file>