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7"/>
  </p:notesMasterIdLst>
  <p:sldIdLst>
    <p:sldId id="256" r:id="rId2"/>
    <p:sldId id="280" r:id="rId3"/>
    <p:sldId id="300" r:id="rId4"/>
    <p:sldId id="281" r:id="rId5"/>
    <p:sldId id="301" r:id="rId6"/>
    <p:sldId id="302" r:id="rId7"/>
    <p:sldId id="282" r:id="rId8"/>
    <p:sldId id="284" r:id="rId9"/>
    <p:sldId id="285" r:id="rId10"/>
    <p:sldId id="286" r:id="rId11"/>
    <p:sldId id="283" r:id="rId12"/>
    <p:sldId id="287" r:id="rId13"/>
    <p:sldId id="303" r:id="rId14"/>
    <p:sldId id="290" r:id="rId15"/>
    <p:sldId id="289" r:id="rId16"/>
    <p:sldId id="291" r:id="rId17"/>
    <p:sldId id="292" r:id="rId18"/>
    <p:sldId id="293" r:id="rId19"/>
    <p:sldId id="304" r:id="rId20"/>
    <p:sldId id="305" r:id="rId21"/>
    <p:sldId id="306" r:id="rId22"/>
    <p:sldId id="307" r:id="rId23"/>
    <p:sldId id="294" r:id="rId24"/>
    <p:sldId id="308" r:id="rId25"/>
    <p:sldId id="309" r:id="rId26"/>
    <p:sldId id="310" r:id="rId27"/>
    <p:sldId id="288" r:id="rId28"/>
    <p:sldId id="295" r:id="rId29"/>
    <p:sldId id="296" r:id="rId30"/>
    <p:sldId id="311" r:id="rId31"/>
    <p:sldId id="312" r:id="rId32"/>
    <p:sldId id="313" r:id="rId33"/>
    <p:sldId id="297" r:id="rId34"/>
    <p:sldId id="298" r:id="rId35"/>
    <p:sldId id="299" r:id="rId3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99FF66"/>
    <a:srgbClr val="FF00FF"/>
    <a:srgbClr val="000000"/>
    <a:srgbClr val="CC3300"/>
    <a:srgbClr val="FF33CC"/>
    <a:srgbClr val="FF9900"/>
    <a:srgbClr val="66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522" y="-149"/>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78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7069E7E-D72E-4872-B2C3-9E498FB15479}" type="datetimeFigureOut">
              <a:rPr lang="en-US"/>
              <a:pPr>
                <a:defRPr/>
              </a:pPr>
              <a:t>1/26/2022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FC05900-8BE9-4FD4-9135-547E94FC841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FC05900-8BE9-4FD4-9135-547E94FC8410}" type="slidenum">
              <a:rPr lang="en-US" smtClean="0"/>
              <a:pPr>
                <a:defRPr/>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p>
          </p:txBody>
        </p:sp>
      </p:grpSp>
      <p:sp>
        <p:nvSpPr>
          <p:cNvPr id="5159"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5160"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446F4B3A-BE88-4AC8-8F79-B8BE9C80041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CC1EB0ED-BDAB-4BB8-9D09-35EC57209C3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A7F345ED-048A-4D3A-865E-BD643F440FD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0CADCF85-4093-4FEB-81B9-8CCCC79CAF6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1A4B3A0F-5359-4CC8-92A7-F27D071D1D7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BBCD8E7C-598F-4487-9157-2F80CBBFAEA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0DB3F166-5894-48EC-B3C9-7F9E3A41AF3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475221D7-DE3D-458A-AE11-02D2B6B5509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9AC339E9-9557-479D-9442-48653A6AA7D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7D1141A6-4853-4E5F-B43B-C5A41CE9B77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070B5E8A-E1B4-46FC-8D70-5363D68F633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4099"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4100"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4101"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1035" name="Group 6"/>
            <p:cNvGrpSpPr>
              <a:grpSpLocks/>
            </p:cNvGrpSpPr>
            <p:nvPr/>
          </p:nvGrpSpPr>
          <p:grpSpPr bwMode="auto">
            <a:xfrm>
              <a:off x="288" y="0"/>
              <a:ext cx="5098" cy="4316"/>
              <a:chOff x="288" y="0"/>
              <a:chExt cx="5098" cy="4316"/>
            </a:xfrm>
          </p:grpSpPr>
          <p:sp>
            <p:nvSpPr>
              <p:cNvPr id="4103"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04"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05"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06"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07"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08"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09"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10"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11"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12"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13"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14"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15"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4116"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4117"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4118"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4119"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p>
          </p:txBody>
        </p:sp>
        <p:sp>
          <p:nvSpPr>
            <p:cNvPr id="4120"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p>
          </p:txBody>
        </p:sp>
        <p:sp>
          <p:nvSpPr>
            <p:cNvPr id="4121"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4122"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p>
          </p:txBody>
        </p:sp>
        <p:sp>
          <p:nvSpPr>
            <p:cNvPr id="4123"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p>
          </p:txBody>
        </p:sp>
        <p:sp>
          <p:nvSpPr>
            <p:cNvPr id="4124"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p>
          </p:txBody>
        </p:sp>
        <p:sp>
          <p:nvSpPr>
            <p:cNvPr id="4125"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p>
          </p:txBody>
        </p:sp>
        <p:sp>
          <p:nvSpPr>
            <p:cNvPr id="4126"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p>
          </p:txBody>
        </p:sp>
        <p:grpSp>
          <p:nvGrpSpPr>
            <p:cNvPr id="1047" name="Group 31"/>
            <p:cNvGrpSpPr>
              <a:grpSpLocks/>
            </p:cNvGrpSpPr>
            <p:nvPr/>
          </p:nvGrpSpPr>
          <p:grpSpPr bwMode="auto">
            <a:xfrm>
              <a:off x="1" y="392"/>
              <a:ext cx="5758" cy="1571"/>
              <a:chOff x="1" y="392"/>
              <a:chExt cx="5758" cy="1571"/>
            </a:xfrm>
          </p:grpSpPr>
          <p:sp>
            <p:nvSpPr>
              <p:cNvPr id="4128"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p>
            </p:txBody>
          </p:sp>
          <p:sp>
            <p:nvSpPr>
              <p:cNvPr id="4129"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p>
            </p:txBody>
          </p:sp>
          <p:sp>
            <p:nvSpPr>
              <p:cNvPr id="4130"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p>
            </p:txBody>
          </p:sp>
          <p:sp>
            <p:nvSpPr>
              <p:cNvPr id="4131"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p>
            </p:txBody>
          </p:sp>
          <p:sp>
            <p:nvSpPr>
              <p:cNvPr id="4132"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p>
            </p:txBody>
          </p:sp>
        </p:grpSp>
        <p:sp>
          <p:nvSpPr>
            <p:cNvPr id="4133"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p>
          </p:txBody>
        </p:sp>
        <p:sp>
          <p:nvSpPr>
            <p:cNvPr id="4134"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p>
          </p:txBody>
        </p:sp>
      </p:grpSp>
      <p:sp>
        <p:nvSpPr>
          <p:cNvPr id="4135"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136"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p>
        </p:txBody>
      </p:sp>
      <p:sp>
        <p:nvSpPr>
          <p:cNvPr id="4137"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a:p>
        </p:txBody>
      </p:sp>
      <p:sp>
        <p:nvSpPr>
          <p:cNvPr id="4138"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CF220DEA-BAA2-4772-A51D-FD883BCA5244}" type="slidenum">
              <a:rPr lang="en-US"/>
              <a:pPr>
                <a:defRPr/>
              </a:pPr>
              <a:t>‹#›</a:t>
            </a:fld>
            <a:endParaRPr lang="en-US"/>
          </a:p>
        </p:txBody>
      </p:sp>
      <p:sp>
        <p:nvSpPr>
          <p:cNvPr id="413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066800"/>
            <a:ext cx="7772400" cy="1736725"/>
          </a:xfrm>
        </p:spPr>
        <p:txBody>
          <a:bodyPr/>
          <a:lstStyle/>
          <a:p>
            <a:pPr eaLnBrk="1" hangingPunct="1">
              <a:defRPr/>
            </a:pPr>
            <a:r>
              <a:rPr lang="en-US" dirty="0" smtClean="0"/>
              <a:t>Flow Phenomena </a:t>
            </a:r>
            <a:r>
              <a:rPr lang="en-US" dirty="0" smtClean="0"/>
              <a:t>Compensation</a:t>
            </a:r>
            <a:endParaRPr lang="en-US" dirty="0" smtClean="0"/>
          </a:p>
        </p:txBody>
      </p:sp>
      <p:sp>
        <p:nvSpPr>
          <p:cNvPr id="2051" name="Rectangle 3"/>
          <p:cNvSpPr>
            <a:spLocks noGrp="1" noChangeArrowheads="1"/>
          </p:cNvSpPr>
          <p:nvPr>
            <p:ph type="subTitle" idx="1"/>
          </p:nvPr>
        </p:nvSpPr>
        <p:spPr>
          <a:xfrm>
            <a:off x="1143000" y="2971800"/>
            <a:ext cx="6400800" cy="1752600"/>
          </a:xfrm>
        </p:spPr>
        <p:txBody>
          <a:bodyPr/>
          <a:lstStyle/>
          <a:p>
            <a:pPr lvl="1" eaLnBrk="1" hangingPunct="1">
              <a:defRPr/>
            </a:pPr>
            <a:r>
              <a:rPr lang="en-US" sz="2400" dirty="0" smtClean="0"/>
              <a:t>even echo </a:t>
            </a:r>
            <a:r>
              <a:rPr lang="en-US" sz="2400" dirty="0" err="1" smtClean="0"/>
              <a:t>rephasing</a:t>
            </a:r>
            <a:r>
              <a:rPr lang="en-US" sz="2400" dirty="0" smtClean="0"/>
              <a:t>  </a:t>
            </a:r>
          </a:p>
          <a:p>
            <a:pPr lvl="1" eaLnBrk="1" hangingPunct="1">
              <a:defRPr/>
            </a:pPr>
            <a:r>
              <a:rPr lang="en-US" sz="2400" dirty="0" smtClean="0"/>
              <a:t>gradient moment </a:t>
            </a:r>
            <a:r>
              <a:rPr lang="en-US" sz="2400" dirty="0" err="1" smtClean="0"/>
              <a:t>nulling</a:t>
            </a:r>
            <a:r>
              <a:rPr lang="en-US" sz="2400" dirty="0" smtClean="0"/>
              <a:t>  </a:t>
            </a:r>
          </a:p>
          <a:p>
            <a:pPr lvl="1" eaLnBrk="1" hangingPunct="1">
              <a:defRPr/>
            </a:pPr>
            <a:r>
              <a:rPr lang="en-US" sz="2400" dirty="0" smtClean="0"/>
              <a:t>spatial pre - saturation </a:t>
            </a:r>
          </a:p>
        </p:txBody>
      </p:sp>
      <p:sp>
        <p:nvSpPr>
          <p:cNvPr id="3076" name="TextBox 5"/>
          <p:cNvSpPr txBox="1">
            <a:spLocks noChangeArrowheads="1"/>
          </p:cNvSpPr>
          <p:nvPr/>
        </p:nvSpPr>
        <p:spPr bwMode="auto">
          <a:xfrm>
            <a:off x="3886200" y="5257800"/>
            <a:ext cx="4191000" cy="923925"/>
          </a:xfrm>
          <a:prstGeom prst="rect">
            <a:avLst/>
          </a:prstGeom>
          <a:noFill/>
          <a:ln w="9525">
            <a:noFill/>
            <a:miter lim="800000"/>
            <a:headEnd/>
            <a:tailEnd/>
          </a:ln>
        </p:spPr>
        <p:txBody>
          <a:bodyPr>
            <a:spAutoFit/>
          </a:bodyPr>
          <a:lstStyle/>
          <a:p>
            <a:r>
              <a:rPr lang="en-US"/>
              <a:t>V.G.Wimalasena</a:t>
            </a:r>
          </a:p>
          <a:p>
            <a:r>
              <a:rPr lang="en-US"/>
              <a:t>Former Principal</a:t>
            </a:r>
          </a:p>
          <a:p>
            <a:r>
              <a:rPr lang="en-US"/>
              <a:t>Sri Lanka School of Radiography</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898" decel="100000" fill="hold"/>
                                        <p:tgtEl>
                                          <p:spTgt spid="205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05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051">
                                            <p:txEl>
                                              <p:pRg st="0" end="0"/>
                                            </p:txEl>
                                          </p:spTgt>
                                        </p:tgtEl>
                                        <p:attrNameLst>
                                          <p:attrName>style.visibility</p:attrName>
                                        </p:attrNameLst>
                                      </p:cBhvr>
                                      <p:to>
                                        <p:strVal val="visible"/>
                                      </p:to>
                                    </p:set>
                                    <p:animEffect transition="in" filter="fade">
                                      <p:cBhvr>
                                        <p:cTn id="15" dur="1000"/>
                                        <p:tgtEl>
                                          <p:spTgt spid="2051">
                                            <p:txEl>
                                              <p:pRg st="0" end="0"/>
                                            </p:txEl>
                                          </p:spTgt>
                                        </p:tgtEl>
                                      </p:cBhvr>
                                    </p:animEffect>
                                    <p:anim calcmode="lin" valueType="num">
                                      <p:cBhvr>
                                        <p:cTn id="16" dur="1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05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05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051">
                                            <p:txEl>
                                              <p:pRg st="1" end="1"/>
                                            </p:txEl>
                                          </p:spTgt>
                                        </p:tgtEl>
                                        <p:attrNameLst>
                                          <p:attrName>style.visibility</p:attrName>
                                        </p:attrNameLst>
                                      </p:cBhvr>
                                      <p:to>
                                        <p:strVal val="visible"/>
                                      </p:to>
                                    </p:set>
                                    <p:animEffect transition="in" filter="fade">
                                      <p:cBhvr>
                                        <p:cTn id="23" dur="1000"/>
                                        <p:tgtEl>
                                          <p:spTgt spid="2051">
                                            <p:txEl>
                                              <p:pRg st="1" end="1"/>
                                            </p:txEl>
                                          </p:spTgt>
                                        </p:tgtEl>
                                      </p:cBhvr>
                                    </p:animEffect>
                                    <p:anim calcmode="lin" valueType="num">
                                      <p:cBhvr>
                                        <p:cTn id="24" dur="1000" fill="hold"/>
                                        <p:tgtEl>
                                          <p:spTgt spid="2051">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2051">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205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051">
                                            <p:txEl>
                                              <p:pRg st="2" end="2"/>
                                            </p:txEl>
                                          </p:spTgt>
                                        </p:tgtEl>
                                        <p:attrNameLst>
                                          <p:attrName>style.visibility</p:attrName>
                                        </p:attrNameLst>
                                      </p:cBhvr>
                                      <p:to>
                                        <p:strVal val="visible"/>
                                      </p:to>
                                    </p:set>
                                    <p:animEffect transition="in" filter="fade">
                                      <p:cBhvr>
                                        <p:cTn id="31" dur="1000"/>
                                        <p:tgtEl>
                                          <p:spTgt spid="2051">
                                            <p:txEl>
                                              <p:pRg st="2" end="2"/>
                                            </p:txEl>
                                          </p:spTgt>
                                        </p:tgtEl>
                                      </p:cBhvr>
                                    </p:animEffect>
                                    <p:anim calcmode="lin" valueType="num">
                                      <p:cBhvr>
                                        <p:cTn id="32" dur="1000" fill="hold"/>
                                        <p:tgtEl>
                                          <p:spTgt spid="2051">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2051">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2051">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7813"/>
            <a:ext cx="8229600" cy="712787"/>
          </a:xfrm>
        </p:spPr>
        <p:txBody>
          <a:bodyPr/>
          <a:lstStyle/>
          <a:p>
            <a:pPr eaLnBrk="1" hangingPunct="1">
              <a:defRPr/>
            </a:pPr>
            <a:r>
              <a:rPr lang="en-US" sz="4000" smtClean="0"/>
              <a:t>Example</a:t>
            </a:r>
          </a:p>
        </p:txBody>
      </p:sp>
      <p:pic>
        <p:nvPicPr>
          <p:cNvPr id="43011" name="Picture 4" descr="IMAGE0007"/>
          <p:cNvPicPr>
            <a:picLocks noChangeAspect="1" noChangeArrowheads="1"/>
          </p:cNvPicPr>
          <p:nvPr/>
        </p:nvPicPr>
        <p:blipFill>
          <a:blip r:embed="rId2" cstate="print">
            <a:lum bright="6000" contrast="6000"/>
          </a:blip>
          <a:srcRect/>
          <a:stretch>
            <a:fillRect/>
          </a:stretch>
        </p:blipFill>
        <p:spPr bwMode="auto">
          <a:xfrm>
            <a:off x="0" y="1295400"/>
            <a:ext cx="4724400" cy="3482975"/>
          </a:xfrm>
          <a:prstGeom prst="rect">
            <a:avLst/>
          </a:prstGeom>
          <a:noFill/>
          <a:ln w="9525">
            <a:noFill/>
            <a:miter lim="800000"/>
            <a:headEnd/>
            <a:tailEnd/>
          </a:ln>
        </p:spPr>
      </p:pic>
      <p:pic>
        <p:nvPicPr>
          <p:cNvPr id="43012" name="Picture 5" descr="IMAGE0006"/>
          <p:cNvPicPr>
            <a:picLocks noChangeAspect="1" noChangeArrowheads="1"/>
          </p:cNvPicPr>
          <p:nvPr/>
        </p:nvPicPr>
        <p:blipFill>
          <a:blip r:embed="rId3" cstate="print"/>
          <a:srcRect/>
          <a:stretch>
            <a:fillRect/>
          </a:stretch>
        </p:blipFill>
        <p:spPr bwMode="auto">
          <a:xfrm>
            <a:off x="4724400" y="1295400"/>
            <a:ext cx="4419600" cy="3306763"/>
          </a:xfrm>
          <a:prstGeom prst="rect">
            <a:avLst/>
          </a:prstGeom>
          <a:noFill/>
          <a:ln w="9525">
            <a:noFill/>
            <a:miter lim="800000"/>
            <a:headEnd/>
            <a:tailEnd/>
          </a:ln>
        </p:spPr>
      </p:pic>
      <p:sp>
        <p:nvSpPr>
          <p:cNvPr id="43013" name="Text Box 6"/>
          <p:cNvSpPr txBox="1">
            <a:spLocks noChangeArrowheads="1"/>
          </p:cNvSpPr>
          <p:nvPr/>
        </p:nvSpPr>
        <p:spPr bwMode="auto">
          <a:xfrm>
            <a:off x="685800" y="5029200"/>
            <a:ext cx="3505200" cy="1477328"/>
          </a:xfrm>
          <a:prstGeom prst="rect">
            <a:avLst/>
          </a:prstGeom>
          <a:noFill/>
          <a:ln w="9525">
            <a:noFill/>
            <a:miter lim="800000"/>
            <a:headEnd/>
            <a:tailEnd/>
          </a:ln>
        </p:spPr>
        <p:txBody>
          <a:bodyPr>
            <a:spAutoFit/>
          </a:bodyPr>
          <a:lstStyle/>
          <a:p>
            <a:pPr>
              <a:spcBef>
                <a:spcPct val="50000"/>
              </a:spcBef>
            </a:pPr>
            <a:r>
              <a:rPr lang="en-US" dirty="0"/>
              <a:t>Without GMR – shows </a:t>
            </a:r>
            <a:r>
              <a:rPr lang="en-US" dirty="0" err="1"/>
              <a:t>mismapping</a:t>
            </a:r>
            <a:r>
              <a:rPr lang="en-US" dirty="0"/>
              <a:t> of the flowing nuclei within the </a:t>
            </a:r>
            <a:r>
              <a:rPr lang="en-US" dirty="0" smtClean="0"/>
              <a:t>Aorta </a:t>
            </a:r>
            <a:r>
              <a:rPr lang="en-US" dirty="0"/>
              <a:t>(</a:t>
            </a:r>
            <a:r>
              <a:rPr lang="en-US" dirty="0" smtClean="0"/>
              <a:t>arrow – ghost image of Aorta)</a:t>
            </a:r>
            <a:endParaRPr lang="en-US" dirty="0"/>
          </a:p>
        </p:txBody>
      </p:sp>
      <p:sp>
        <p:nvSpPr>
          <p:cNvPr id="43014" name="Text Box 7"/>
          <p:cNvSpPr txBox="1">
            <a:spLocks noChangeArrowheads="1"/>
          </p:cNvSpPr>
          <p:nvPr/>
        </p:nvSpPr>
        <p:spPr bwMode="auto">
          <a:xfrm>
            <a:off x="5562600" y="4953000"/>
            <a:ext cx="2667000" cy="366713"/>
          </a:xfrm>
          <a:prstGeom prst="rect">
            <a:avLst/>
          </a:prstGeom>
          <a:noFill/>
          <a:ln w="9525">
            <a:noFill/>
            <a:miter lim="800000"/>
            <a:headEnd/>
            <a:tailEnd/>
          </a:ln>
        </p:spPr>
        <p:txBody>
          <a:bodyPr>
            <a:spAutoFit/>
          </a:bodyPr>
          <a:lstStyle/>
          <a:p>
            <a:pPr>
              <a:spcBef>
                <a:spcPct val="50000"/>
              </a:spcBef>
            </a:pPr>
            <a:r>
              <a:rPr lang="en-US"/>
              <a:t>With GMR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0"/>
            <a:ext cx="8229600" cy="1139825"/>
          </a:xfrm>
        </p:spPr>
        <p:txBody>
          <a:bodyPr/>
          <a:lstStyle/>
          <a:p>
            <a:pPr eaLnBrk="1" hangingPunct="1">
              <a:defRPr/>
            </a:pPr>
            <a:r>
              <a:rPr lang="en-US" b="1" dirty="0" smtClean="0"/>
              <a:t>Spatial Pre-saturation</a:t>
            </a:r>
            <a:endParaRPr lang="en-US" b="1" dirty="0" smtClean="0"/>
          </a:p>
        </p:txBody>
      </p:sp>
      <p:sp>
        <p:nvSpPr>
          <p:cNvPr id="34819" name="Rectangle 3"/>
          <p:cNvSpPr>
            <a:spLocks noGrp="1" noChangeArrowheads="1"/>
          </p:cNvSpPr>
          <p:nvPr>
            <p:ph type="body" idx="1"/>
          </p:nvPr>
        </p:nvSpPr>
        <p:spPr>
          <a:xfrm>
            <a:off x="152400" y="990600"/>
            <a:ext cx="8763000" cy="5638800"/>
          </a:xfrm>
        </p:spPr>
        <p:txBody>
          <a:bodyPr/>
          <a:lstStyle/>
          <a:p>
            <a:pPr eaLnBrk="1" hangingPunct="1">
              <a:lnSpc>
                <a:spcPct val="90000"/>
              </a:lnSpc>
              <a:defRPr/>
            </a:pPr>
            <a:r>
              <a:rPr lang="en-US" sz="2800" dirty="0" smtClean="0"/>
              <a:t>Spatial Pre-saturation </a:t>
            </a:r>
            <a:r>
              <a:rPr lang="en-US" sz="2800" dirty="0" smtClean="0"/>
              <a:t>pulses are used to nullify the signal from flowing nuclei so that the effects of entry slice and TOF phenomena are </a:t>
            </a:r>
            <a:r>
              <a:rPr lang="en-US" sz="2800" dirty="0" smtClean="0"/>
              <a:t>minimized.</a:t>
            </a:r>
            <a:endParaRPr lang="en-US" sz="2800" dirty="0" smtClean="0"/>
          </a:p>
          <a:p>
            <a:pPr eaLnBrk="1" hangingPunct="1">
              <a:lnSpc>
                <a:spcPct val="90000"/>
              </a:lnSpc>
              <a:defRPr/>
            </a:pPr>
            <a:r>
              <a:rPr lang="en-US" sz="2800" dirty="0" smtClean="0"/>
              <a:t>It delivers a 90</a:t>
            </a:r>
            <a:r>
              <a:rPr lang="en-US" sz="2800" baseline="30000" dirty="0" smtClean="0"/>
              <a:t>0</a:t>
            </a:r>
            <a:r>
              <a:rPr lang="en-US" sz="2800" dirty="0" smtClean="0"/>
              <a:t> RF pulse to a volume of tissue outside the FOV.</a:t>
            </a:r>
          </a:p>
          <a:p>
            <a:pPr eaLnBrk="1" hangingPunct="1">
              <a:lnSpc>
                <a:spcPct val="90000"/>
              </a:lnSpc>
              <a:defRPr/>
            </a:pPr>
            <a:r>
              <a:rPr lang="en-US" sz="2800" dirty="0" smtClean="0"/>
              <a:t>The flowing nuclei within the volume receives this pulse.</a:t>
            </a:r>
          </a:p>
          <a:p>
            <a:pPr eaLnBrk="1" hangingPunct="1">
              <a:lnSpc>
                <a:spcPct val="90000"/>
              </a:lnSpc>
              <a:defRPr/>
            </a:pPr>
            <a:r>
              <a:rPr lang="en-US" sz="2800" dirty="0" smtClean="0"/>
              <a:t>When they enter the slice stack, they receive the excitation pulse and become saturated.</a:t>
            </a:r>
          </a:p>
          <a:p>
            <a:pPr eaLnBrk="1" hangingPunct="1">
              <a:lnSpc>
                <a:spcPct val="90000"/>
              </a:lnSpc>
              <a:defRPr/>
            </a:pPr>
            <a:r>
              <a:rPr lang="en-US" sz="2800" dirty="0" smtClean="0"/>
              <a:t>If it is fully saturated to 180</a:t>
            </a:r>
            <a:r>
              <a:rPr lang="en-US" sz="2800" baseline="30000" dirty="0" smtClean="0"/>
              <a:t>0</a:t>
            </a:r>
            <a:r>
              <a:rPr lang="en-US" sz="2800" dirty="0" smtClean="0"/>
              <a:t>, it has no transverse component of magnetization and produce a signal void.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1"/>
          <p:cNvSpPr>
            <a:spLocks noChangeArrowheads="1"/>
          </p:cNvSpPr>
          <p:nvPr/>
        </p:nvSpPr>
        <p:spPr bwMode="auto">
          <a:xfrm>
            <a:off x="2743200" y="1295400"/>
            <a:ext cx="3657600" cy="990600"/>
          </a:xfrm>
          <a:prstGeom prst="rect">
            <a:avLst/>
          </a:prstGeom>
          <a:solidFill>
            <a:srgbClr val="66FF33"/>
          </a:solidFill>
          <a:ln w="9525">
            <a:solidFill>
              <a:schemeClr val="tx1"/>
            </a:solidFill>
            <a:miter lim="800000"/>
            <a:headEnd/>
            <a:tailEnd/>
          </a:ln>
        </p:spPr>
        <p:txBody>
          <a:bodyPr wrap="none" anchor="ctr"/>
          <a:lstStyle/>
          <a:p>
            <a:pPr algn="ctr"/>
            <a:endParaRPr lang="en-US">
              <a:solidFill>
                <a:schemeClr val="tx2"/>
              </a:solidFill>
            </a:endParaRPr>
          </a:p>
        </p:txBody>
      </p:sp>
      <p:sp>
        <p:nvSpPr>
          <p:cNvPr id="45059" name="Rectangle 4"/>
          <p:cNvSpPr>
            <a:spLocks noChangeArrowheads="1"/>
          </p:cNvSpPr>
          <p:nvPr/>
        </p:nvSpPr>
        <p:spPr bwMode="auto">
          <a:xfrm>
            <a:off x="2667000" y="2286000"/>
            <a:ext cx="3810000" cy="4267200"/>
          </a:xfrm>
          <a:prstGeom prst="rect">
            <a:avLst/>
          </a:prstGeom>
          <a:noFill/>
          <a:ln w="38100">
            <a:solidFill>
              <a:schemeClr val="tx1"/>
            </a:solidFill>
            <a:miter lim="800000"/>
            <a:headEnd/>
            <a:tailEnd/>
          </a:ln>
        </p:spPr>
        <p:txBody>
          <a:bodyPr wrap="none" anchor="ctr"/>
          <a:lstStyle/>
          <a:p>
            <a:endParaRPr lang="en-US"/>
          </a:p>
        </p:txBody>
      </p:sp>
      <p:sp>
        <p:nvSpPr>
          <p:cNvPr id="45060" name="Line 5"/>
          <p:cNvSpPr>
            <a:spLocks noChangeShapeType="1"/>
          </p:cNvSpPr>
          <p:nvPr/>
        </p:nvSpPr>
        <p:spPr bwMode="auto">
          <a:xfrm flipH="1">
            <a:off x="3962400" y="838200"/>
            <a:ext cx="76200" cy="5867400"/>
          </a:xfrm>
          <a:prstGeom prst="line">
            <a:avLst/>
          </a:prstGeom>
          <a:noFill/>
          <a:ln w="57150">
            <a:solidFill>
              <a:schemeClr val="tx1"/>
            </a:solidFill>
            <a:round/>
            <a:headEnd/>
            <a:tailEnd/>
          </a:ln>
        </p:spPr>
        <p:txBody>
          <a:bodyPr/>
          <a:lstStyle/>
          <a:p>
            <a:endParaRPr lang="en-US"/>
          </a:p>
        </p:txBody>
      </p:sp>
      <p:sp>
        <p:nvSpPr>
          <p:cNvPr id="45061" name="Line 6"/>
          <p:cNvSpPr>
            <a:spLocks noChangeShapeType="1"/>
          </p:cNvSpPr>
          <p:nvPr/>
        </p:nvSpPr>
        <p:spPr bwMode="auto">
          <a:xfrm flipH="1">
            <a:off x="4953000" y="838200"/>
            <a:ext cx="76200" cy="5791200"/>
          </a:xfrm>
          <a:prstGeom prst="line">
            <a:avLst/>
          </a:prstGeom>
          <a:noFill/>
          <a:ln w="57150">
            <a:solidFill>
              <a:schemeClr val="tx1"/>
            </a:solidFill>
            <a:round/>
            <a:headEnd/>
            <a:tailEnd/>
          </a:ln>
        </p:spPr>
        <p:txBody>
          <a:bodyPr/>
          <a:lstStyle/>
          <a:p>
            <a:endParaRPr lang="en-US"/>
          </a:p>
        </p:txBody>
      </p:sp>
      <p:sp>
        <p:nvSpPr>
          <p:cNvPr id="45062" name="Line 7"/>
          <p:cNvSpPr>
            <a:spLocks noChangeShapeType="1"/>
          </p:cNvSpPr>
          <p:nvPr/>
        </p:nvSpPr>
        <p:spPr bwMode="auto">
          <a:xfrm flipV="1">
            <a:off x="2667000" y="1219200"/>
            <a:ext cx="0" cy="1066800"/>
          </a:xfrm>
          <a:prstGeom prst="line">
            <a:avLst/>
          </a:prstGeom>
          <a:noFill/>
          <a:ln w="38100">
            <a:solidFill>
              <a:srgbClr val="66FF33"/>
            </a:solidFill>
            <a:prstDash val="dash"/>
            <a:round/>
            <a:headEnd/>
            <a:tailEnd/>
          </a:ln>
        </p:spPr>
        <p:txBody>
          <a:bodyPr/>
          <a:lstStyle/>
          <a:p>
            <a:endParaRPr lang="en-US"/>
          </a:p>
        </p:txBody>
      </p:sp>
      <p:sp>
        <p:nvSpPr>
          <p:cNvPr id="45063" name="Line 8"/>
          <p:cNvSpPr>
            <a:spLocks noChangeShapeType="1"/>
          </p:cNvSpPr>
          <p:nvPr/>
        </p:nvSpPr>
        <p:spPr bwMode="auto">
          <a:xfrm flipV="1">
            <a:off x="6477000" y="1219200"/>
            <a:ext cx="0" cy="1066800"/>
          </a:xfrm>
          <a:prstGeom prst="line">
            <a:avLst/>
          </a:prstGeom>
          <a:noFill/>
          <a:ln w="38100">
            <a:solidFill>
              <a:srgbClr val="66FF33"/>
            </a:solidFill>
            <a:prstDash val="dash"/>
            <a:round/>
            <a:headEnd/>
            <a:tailEnd/>
          </a:ln>
        </p:spPr>
        <p:txBody>
          <a:bodyPr/>
          <a:lstStyle/>
          <a:p>
            <a:endParaRPr lang="en-US"/>
          </a:p>
        </p:txBody>
      </p:sp>
      <p:sp>
        <p:nvSpPr>
          <p:cNvPr id="45064" name="Line 9"/>
          <p:cNvSpPr>
            <a:spLocks noChangeShapeType="1"/>
          </p:cNvSpPr>
          <p:nvPr/>
        </p:nvSpPr>
        <p:spPr bwMode="auto">
          <a:xfrm>
            <a:off x="2667000" y="1295400"/>
            <a:ext cx="3810000" cy="0"/>
          </a:xfrm>
          <a:prstGeom prst="line">
            <a:avLst/>
          </a:prstGeom>
          <a:noFill/>
          <a:ln w="38100">
            <a:solidFill>
              <a:schemeClr val="tx1"/>
            </a:solidFill>
            <a:prstDash val="dash"/>
            <a:round/>
            <a:headEnd/>
            <a:tailEnd/>
          </a:ln>
        </p:spPr>
        <p:txBody>
          <a:bodyPr/>
          <a:lstStyle/>
          <a:p>
            <a:endParaRPr lang="en-US"/>
          </a:p>
        </p:txBody>
      </p:sp>
      <p:sp>
        <p:nvSpPr>
          <p:cNvPr id="45065" name="Line 10"/>
          <p:cNvSpPr>
            <a:spLocks noChangeShapeType="1"/>
          </p:cNvSpPr>
          <p:nvPr/>
        </p:nvSpPr>
        <p:spPr bwMode="auto">
          <a:xfrm>
            <a:off x="2895600" y="3048000"/>
            <a:ext cx="762000" cy="0"/>
          </a:xfrm>
          <a:prstGeom prst="line">
            <a:avLst/>
          </a:prstGeom>
          <a:noFill/>
          <a:ln w="38100">
            <a:solidFill>
              <a:schemeClr val="tx1"/>
            </a:solidFill>
            <a:round/>
            <a:headEnd/>
            <a:tailEnd type="triangle" w="med" len="med"/>
          </a:ln>
        </p:spPr>
        <p:txBody>
          <a:bodyPr/>
          <a:lstStyle/>
          <a:p>
            <a:endParaRPr lang="en-US"/>
          </a:p>
        </p:txBody>
      </p:sp>
      <p:sp>
        <p:nvSpPr>
          <p:cNvPr id="45066" name="Line 11"/>
          <p:cNvSpPr>
            <a:spLocks noChangeShapeType="1"/>
          </p:cNvSpPr>
          <p:nvPr/>
        </p:nvSpPr>
        <p:spPr bwMode="auto">
          <a:xfrm>
            <a:off x="4038600" y="1524000"/>
            <a:ext cx="762000" cy="0"/>
          </a:xfrm>
          <a:prstGeom prst="line">
            <a:avLst/>
          </a:prstGeom>
          <a:noFill/>
          <a:ln w="57150">
            <a:solidFill>
              <a:srgbClr val="FF9900"/>
            </a:solidFill>
            <a:prstDash val="dash"/>
            <a:round/>
            <a:headEnd/>
            <a:tailEnd type="triangle" w="med" len="med"/>
          </a:ln>
        </p:spPr>
        <p:txBody>
          <a:bodyPr/>
          <a:lstStyle/>
          <a:p>
            <a:endParaRPr lang="en-US"/>
          </a:p>
        </p:txBody>
      </p:sp>
      <p:sp>
        <p:nvSpPr>
          <p:cNvPr id="45067" name="Line 12"/>
          <p:cNvSpPr>
            <a:spLocks noChangeShapeType="1"/>
          </p:cNvSpPr>
          <p:nvPr/>
        </p:nvSpPr>
        <p:spPr bwMode="auto">
          <a:xfrm>
            <a:off x="4038600" y="1752600"/>
            <a:ext cx="762000" cy="0"/>
          </a:xfrm>
          <a:prstGeom prst="line">
            <a:avLst/>
          </a:prstGeom>
          <a:noFill/>
          <a:ln w="57150">
            <a:solidFill>
              <a:srgbClr val="FF9900"/>
            </a:solidFill>
            <a:prstDash val="dash"/>
            <a:round/>
            <a:headEnd/>
            <a:tailEnd type="triangle" w="med" len="med"/>
          </a:ln>
        </p:spPr>
        <p:txBody>
          <a:bodyPr/>
          <a:lstStyle/>
          <a:p>
            <a:endParaRPr lang="en-US"/>
          </a:p>
        </p:txBody>
      </p:sp>
      <p:sp>
        <p:nvSpPr>
          <p:cNvPr id="45068" name="Line 13"/>
          <p:cNvSpPr>
            <a:spLocks noChangeShapeType="1"/>
          </p:cNvSpPr>
          <p:nvPr/>
        </p:nvSpPr>
        <p:spPr bwMode="auto">
          <a:xfrm>
            <a:off x="4038600" y="1981200"/>
            <a:ext cx="762000" cy="0"/>
          </a:xfrm>
          <a:prstGeom prst="line">
            <a:avLst/>
          </a:prstGeom>
          <a:noFill/>
          <a:ln w="57150">
            <a:solidFill>
              <a:srgbClr val="FF9900"/>
            </a:solidFill>
            <a:prstDash val="dash"/>
            <a:round/>
            <a:headEnd/>
            <a:tailEnd type="triangle" w="med" len="med"/>
          </a:ln>
        </p:spPr>
        <p:txBody>
          <a:bodyPr/>
          <a:lstStyle/>
          <a:p>
            <a:endParaRPr lang="en-US"/>
          </a:p>
        </p:txBody>
      </p:sp>
      <p:sp>
        <p:nvSpPr>
          <p:cNvPr id="45069" name="Line 14"/>
          <p:cNvSpPr>
            <a:spLocks noChangeShapeType="1"/>
          </p:cNvSpPr>
          <p:nvPr/>
        </p:nvSpPr>
        <p:spPr bwMode="auto">
          <a:xfrm>
            <a:off x="5334000" y="1752600"/>
            <a:ext cx="762000" cy="0"/>
          </a:xfrm>
          <a:prstGeom prst="line">
            <a:avLst/>
          </a:prstGeom>
          <a:noFill/>
          <a:ln w="38100">
            <a:solidFill>
              <a:srgbClr val="FF9900"/>
            </a:solidFill>
            <a:round/>
            <a:headEnd/>
            <a:tailEnd type="triangle" w="med" len="med"/>
          </a:ln>
        </p:spPr>
        <p:txBody>
          <a:bodyPr/>
          <a:lstStyle/>
          <a:p>
            <a:endParaRPr lang="en-US"/>
          </a:p>
        </p:txBody>
      </p:sp>
      <p:sp>
        <p:nvSpPr>
          <p:cNvPr id="45070" name="Line 15"/>
          <p:cNvSpPr>
            <a:spLocks noChangeShapeType="1"/>
          </p:cNvSpPr>
          <p:nvPr/>
        </p:nvSpPr>
        <p:spPr bwMode="auto">
          <a:xfrm>
            <a:off x="3048000" y="1905000"/>
            <a:ext cx="762000" cy="0"/>
          </a:xfrm>
          <a:prstGeom prst="line">
            <a:avLst/>
          </a:prstGeom>
          <a:noFill/>
          <a:ln w="38100">
            <a:solidFill>
              <a:srgbClr val="FF9900"/>
            </a:solidFill>
            <a:round/>
            <a:headEnd/>
            <a:tailEnd type="triangle" w="med" len="med"/>
          </a:ln>
        </p:spPr>
        <p:txBody>
          <a:bodyPr/>
          <a:lstStyle/>
          <a:p>
            <a:endParaRPr lang="en-US"/>
          </a:p>
        </p:txBody>
      </p:sp>
      <p:sp>
        <p:nvSpPr>
          <p:cNvPr id="45071" name="Line 16"/>
          <p:cNvSpPr>
            <a:spLocks noChangeShapeType="1"/>
          </p:cNvSpPr>
          <p:nvPr/>
        </p:nvSpPr>
        <p:spPr bwMode="auto">
          <a:xfrm>
            <a:off x="2895600" y="5486400"/>
            <a:ext cx="762000" cy="0"/>
          </a:xfrm>
          <a:prstGeom prst="line">
            <a:avLst/>
          </a:prstGeom>
          <a:noFill/>
          <a:ln w="38100">
            <a:solidFill>
              <a:schemeClr val="tx1"/>
            </a:solidFill>
            <a:round/>
            <a:headEnd/>
            <a:tailEnd type="triangle" w="med" len="med"/>
          </a:ln>
        </p:spPr>
        <p:txBody>
          <a:bodyPr/>
          <a:lstStyle/>
          <a:p>
            <a:endParaRPr lang="en-US"/>
          </a:p>
        </p:txBody>
      </p:sp>
      <p:sp>
        <p:nvSpPr>
          <p:cNvPr id="45072" name="Line 17"/>
          <p:cNvSpPr>
            <a:spLocks noChangeShapeType="1"/>
          </p:cNvSpPr>
          <p:nvPr/>
        </p:nvSpPr>
        <p:spPr bwMode="auto">
          <a:xfrm>
            <a:off x="5257800" y="2971800"/>
            <a:ext cx="762000" cy="0"/>
          </a:xfrm>
          <a:prstGeom prst="line">
            <a:avLst/>
          </a:prstGeom>
          <a:noFill/>
          <a:ln w="38100">
            <a:solidFill>
              <a:schemeClr val="tx1"/>
            </a:solidFill>
            <a:round/>
            <a:headEnd/>
            <a:tailEnd type="triangle" w="med" len="med"/>
          </a:ln>
        </p:spPr>
        <p:txBody>
          <a:bodyPr/>
          <a:lstStyle/>
          <a:p>
            <a:endParaRPr lang="en-US"/>
          </a:p>
        </p:txBody>
      </p:sp>
      <p:sp>
        <p:nvSpPr>
          <p:cNvPr id="45073" name="Line 18"/>
          <p:cNvSpPr>
            <a:spLocks noChangeShapeType="1"/>
          </p:cNvSpPr>
          <p:nvPr/>
        </p:nvSpPr>
        <p:spPr bwMode="auto">
          <a:xfrm>
            <a:off x="5334000" y="5638800"/>
            <a:ext cx="762000" cy="0"/>
          </a:xfrm>
          <a:prstGeom prst="line">
            <a:avLst/>
          </a:prstGeom>
          <a:noFill/>
          <a:ln w="38100">
            <a:solidFill>
              <a:schemeClr val="tx1"/>
            </a:solidFill>
            <a:round/>
            <a:headEnd/>
            <a:tailEnd type="triangle" w="med" len="med"/>
          </a:ln>
        </p:spPr>
        <p:txBody>
          <a:bodyPr/>
          <a:lstStyle/>
          <a:p>
            <a:endParaRPr lang="en-US"/>
          </a:p>
        </p:txBody>
      </p:sp>
      <p:sp>
        <p:nvSpPr>
          <p:cNvPr id="45074" name="Line 19"/>
          <p:cNvSpPr>
            <a:spLocks noChangeShapeType="1"/>
          </p:cNvSpPr>
          <p:nvPr/>
        </p:nvSpPr>
        <p:spPr bwMode="auto">
          <a:xfrm>
            <a:off x="4114800" y="2667000"/>
            <a:ext cx="0" cy="914400"/>
          </a:xfrm>
          <a:prstGeom prst="line">
            <a:avLst/>
          </a:prstGeom>
          <a:noFill/>
          <a:ln w="9525">
            <a:solidFill>
              <a:schemeClr val="tx1"/>
            </a:solidFill>
            <a:round/>
            <a:headEnd/>
            <a:tailEnd type="triangle" w="med" len="med"/>
          </a:ln>
        </p:spPr>
        <p:txBody>
          <a:bodyPr/>
          <a:lstStyle/>
          <a:p>
            <a:endParaRPr lang="en-US"/>
          </a:p>
        </p:txBody>
      </p:sp>
      <p:sp>
        <p:nvSpPr>
          <p:cNvPr id="45075" name="Line 20"/>
          <p:cNvSpPr>
            <a:spLocks noChangeShapeType="1"/>
          </p:cNvSpPr>
          <p:nvPr/>
        </p:nvSpPr>
        <p:spPr bwMode="auto">
          <a:xfrm>
            <a:off x="4419600" y="3505200"/>
            <a:ext cx="0" cy="914400"/>
          </a:xfrm>
          <a:prstGeom prst="line">
            <a:avLst/>
          </a:prstGeom>
          <a:noFill/>
          <a:ln w="9525">
            <a:solidFill>
              <a:schemeClr val="tx1"/>
            </a:solidFill>
            <a:round/>
            <a:headEnd/>
            <a:tailEnd type="triangle" w="med" len="med"/>
          </a:ln>
        </p:spPr>
        <p:txBody>
          <a:bodyPr/>
          <a:lstStyle/>
          <a:p>
            <a:endParaRPr lang="en-US"/>
          </a:p>
        </p:txBody>
      </p:sp>
      <p:sp>
        <p:nvSpPr>
          <p:cNvPr id="45076" name="Line 21"/>
          <p:cNvSpPr>
            <a:spLocks noChangeShapeType="1"/>
          </p:cNvSpPr>
          <p:nvPr/>
        </p:nvSpPr>
        <p:spPr bwMode="auto">
          <a:xfrm>
            <a:off x="4114800" y="5257800"/>
            <a:ext cx="0" cy="914400"/>
          </a:xfrm>
          <a:prstGeom prst="line">
            <a:avLst/>
          </a:prstGeom>
          <a:noFill/>
          <a:ln w="9525">
            <a:solidFill>
              <a:schemeClr val="tx1"/>
            </a:solidFill>
            <a:round/>
            <a:headEnd/>
            <a:tailEnd type="triangle" w="med" len="med"/>
          </a:ln>
        </p:spPr>
        <p:txBody>
          <a:bodyPr/>
          <a:lstStyle/>
          <a:p>
            <a:endParaRPr lang="en-US"/>
          </a:p>
        </p:txBody>
      </p:sp>
      <p:sp>
        <p:nvSpPr>
          <p:cNvPr id="45077" name="Line 22"/>
          <p:cNvSpPr>
            <a:spLocks noChangeShapeType="1"/>
          </p:cNvSpPr>
          <p:nvPr/>
        </p:nvSpPr>
        <p:spPr bwMode="auto">
          <a:xfrm>
            <a:off x="4724400" y="5334000"/>
            <a:ext cx="0" cy="914400"/>
          </a:xfrm>
          <a:prstGeom prst="line">
            <a:avLst/>
          </a:prstGeom>
          <a:noFill/>
          <a:ln w="9525">
            <a:solidFill>
              <a:schemeClr val="tx1"/>
            </a:solidFill>
            <a:round/>
            <a:headEnd/>
            <a:tailEnd type="triangle" w="med" len="med"/>
          </a:ln>
        </p:spPr>
        <p:txBody>
          <a:bodyPr/>
          <a:lstStyle/>
          <a:p>
            <a:endParaRPr lang="en-US"/>
          </a:p>
        </p:txBody>
      </p:sp>
      <p:sp>
        <p:nvSpPr>
          <p:cNvPr id="45078" name="Line 23"/>
          <p:cNvSpPr>
            <a:spLocks noChangeShapeType="1"/>
          </p:cNvSpPr>
          <p:nvPr/>
        </p:nvSpPr>
        <p:spPr bwMode="auto">
          <a:xfrm>
            <a:off x="4800600" y="2590800"/>
            <a:ext cx="0" cy="914400"/>
          </a:xfrm>
          <a:prstGeom prst="line">
            <a:avLst/>
          </a:prstGeom>
          <a:noFill/>
          <a:ln w="9525">
            <a:solidFill>
              <a:schemeClr val="tx1"/>
            </a:solidFill>
            <a:round/>
            <a:headEnd/>
            <a:tailEnd type="triangle" w="med" len="med"/>
          </a:ln>
        </p:spPr>
        <p:txBody>
          <a:bodyPr/>
          <a:lstStyle/>
          <a:p>
            <a:endParaRPr lang="en-US"/>
          </a:p>
        </p:txBody>
      </p:sp>
      <p:sp>
        <p:nvSpPr>
          <p:cNvPr id="45079" name="Line 24"/>
          <p:cNvSpPr>
            <a:spLocks noChangeShapeType="1"/>
          </p:cNvSpPr>
          <p:nvPr/>
        </p:nvSpPr>
        <p:spPr bwMode="auto">
          <a:xfrm>
            <a:off x="4114800" y="3962400"/>
            <a:ext cx="0" cy="914400"/>
          </a:xfrm>
          <a:prstGeom prst="line">
            <a:avLst/>
          </a:prstGeom>
          <a:noFill/>
          <a:ln w="9525">
            <a:solidFill>
              <a:schemeClr val="tx1"/>
            </a:solidFill>
            <a:round/>
            <a:headEnd/>
            <a:tailEnd type="triangle" w="med" len="med"/>
          </a:ln>
        </p:spPr>
        <p:txBody>
          <a:bodyPr/>
          <a:lstStyle/>
          <a:p>
            <a:endParaRPr lang="en-US"/>
          </a:p>
        </p:txBody>
      </p:sp>
      <p:sp>
        <p:nvSpPr>
          <p:cNvPr id="45080" name="Line 25"/>
          <p:cNvSpPr>
            <a:spLocks noChangeShapeType="1"/>
          </p:cNvSpPr>
          <p:nvPr/>
        </p:nvSpPr>
        <p:spPr bwMode="auto">
          <a:xfrm>
            <a:off x="4800600" y="4038600"/>
            <a:ext cx="0" cy="914400"/>
          </a:xfrm>
          <a:prstGeom prst="line">
            <a:avLst/>
          </a:prstGeom>
          <a:noFill/>
          <a:ln w="9525">
            <a:solidFill>
              <a:schemeClr val="tx1"/>
            </a:solidFill>
            <a:round/>
            <a:headEnd/>
            <a:tailEnd type="triangle" w="med" len="med"/>
          </a:ln>
        </p:spPr>
        <p:txBody>
          <a:bodyPr/>
          <a:lstStyle/>
          <a:p>
            <a:endParaRPr lang="en-US"/>
          </a:p>
        </p:txBody>
      </p:sp>
      <p:sp>
        <p:nvSpPr>
          <p:cNvPr id="45081" name="Line 26"/>
          <p:cNvSpPr>
            <a:spLocks noChangeShapeType="1"/>
          </p:cNvSpPr>
          <p:nvPr/>
        </p:nvSpPr>
        <p:spPr bwMode="auto">
          <a:xfrm>
            <a:off x="4419600" y="5029200"/>
            <a:ext cx="0" cy="914400"/>
          </a:xfrm>
          <a:prstGeom prst="line">
            <a:avLst/>
          </a:prstGeom>
          <a:noFill/>
          <a:ln w="9525">
            <a:solidFill>
              <a:schemeClr val="tx1"/>
            </a:solidFill>
            <a:round/>
            <a:headEnd/>
            <a:tailEnd type="triangle" w="med" len="med"/>
          </a:ln>
        </p:spPr>
        <p:txBody>
          <a:bodyPr/>
          <a:lstStyle/>
          <a:p>
            <a:endParaRPr lang="en-US"/>
          </a:p>
        </p:txBody>
      </p:sp>
      <p:sp>
        <p:nvSpPr>
          <p:cNvPr id="45082" name="Text Box 27"/>
          <p:cNvSpPr txBox="1">
            <a:spLocks noChangeArrowheads="1"/>
          </p:cNvSpPr>
          <p:nvPr/>
        </p:nvSpPr>
        <p:spPr bwMode="auto">
          <a:xfrm>
            <a:off x="1066800" y="685800"/>
            <a:ext cx="1447800" cy="641350"/>
          </a:xfrm>
          <a:prstGeom prst="rect">
            <a:avLst/>
          </a:prstGeom>
          <a:noFill/>
          <a:ln w="9525">
            <a:noFill/>
            <a:miter lim="800000"/>
            <a:headEnd/>
            <a:tailEnd/>
          </a:ln>
        </p:spPr>
        <p:txBody>
          <a:bodyPr>
            <a:spAutoFit/>
          </a:bodyPr>
          <a:lstStyle/>
          <a:p>
            <a:pPr>
              <a:spcBef>
                <a:spcPct val="50000"/>
              </a:spcBef>
            </a:pPr>
            <a:r>
              <a:rPr lang="en-US">
                <a:solidFill>
                  <a:srgbClr val="66FF33"/>
                </a:solidFill>
              </a:rPr>
              <a:t>Saturation volume</a:t>
            </a:r>
          </a:p>
        </p:txBody>
      </p:sp>
      <p:sp>
        <p:nvSpPr>
          <p:cNvPr id="45083" name="Line 28"/>
          <p:cNvSpPr>
            <a:spLocks noChangeShapeType="1"/>
          </p:cNvSpPr>
          <p:nvPr/>
        </p:nvSpPr>
        <p:spPr bwMode="auto">
          <a:xfrm>
            <a:off x="2286000" y="1219200"/>
            <a:ext cx="685800" cy="228600"/>
          </a:xfrm>
          <a:prstGeom prst="line">
            <a:avLst/>
          </a:prstGeom>
          <a:noFill/>
          <a:ln w="38100">
            <a:solidFill>
              <a:srgbClr val="FF9900"/>
            </a:solidFill>
            <a:round/>
            <a:headEnd/>
            <a:tailEnd type="triangle" w="med" len="med"/>
          </a:ln>
        </p:spPr>
        <p:txBody>
          <a:bodyPr/>
          <a:lstStyle/>
          <a:p>
            <a:endParaRPr lang="en-US"/>
          </a:p>
        </p:txBody>
      </p:sp>
      <p:sp>
        <p:nvSpPr>
          <p:cNvPr id="45084" name="Text Box 29"/>
          <p:cNvSpPr txBox="1">
            <a:spLocks noChangeArrowheads="1"/>
          </p:cNvSpPr>
          <p:nvPr/>
        </p:nvSpPr>
        <p:spPr bwMode="auto">
          <a:xfrm>
            <a:off x="7162800" y="2286000"/>
            <a:ext cx="1143000" cy="366713"/>
          </a:xfrm>
          <a:prstGeom prst="rect">
            <a:avLst/>
          </a:prstGeom>
          <a:noFill/>
          <a:ln w="9525">
            <a:noFill/>
            <a:miter lim="800000"/>
            <a:headEnd/>
            <a:tailEnd/>
          </a:ln>
        </p:spPr>
        <p:txBody>
          <a:bodyPr>
            <a:spAutoFit/>
          </a:bodyPr>
          <a:lstStyle/>
          <a:p>
            <a:pPr>
              <a:spcBef>
                <a:spcPct val="50000"/>
              </a:spcBef>
            </a:pPr>
            <a:r>
              <a:rPr lang="en-US"/>
              <a:t>FOV</a:t>
            </a:r>
          </a:p>
        </p:txBody>
      </p:sp>
      <p:sp>
        <p:nvSpPr>
          <p:cNvPr id="45086" name="Line 31"/>
          <p:cNvSpPr>
            <a:spLocks noChangeShapeType="1"/>
          </p:cNvSpPr>
          <p:nvPr/>
        </p:nvSpPr>
        <p:spPr bwMode="auto">
          <a:xfrm>
            <a:off x="1371600" y="1752600"/>
            <a:ext cx="1066800" cy="0"/>
          </a:xfrm>
          <a:prstGeom prst="line">
            <a:avLst/>
          </a:prstGeom>
          <a:noFill/>
          <a:ln w="28575">
            <a:solidFill>
              <a:schemeClr val="tx1"/>
            </a:solidFill>
            <a:round/>
            <a:headEnd/>
            <a:tailEnd type="triangle" w="med" len="med"/>
          </a:ln>
        </p:spPr>
        <p:txBody>
          <a:bodyPr/>
          <a:lstStyle/>
          <a:p>
            <a:endParaRPr lang="en-US"/>
          </a:p>
        </p:txBody>
      </p:sp>
      <p:sp>
        <p:nvSpPr>
          <p:cNvPr id="45087" name="Text Box 32"/>
          <p:cNvSpPr txBox="1">
            <a:spLocks noChangeArrowheads="1"/>
          </p:cNvSpPr>
          <p:nvPr/>
        </p:nvSpPr>
        <p:spPr bwMode="auto">
          <a:xfrm>
            <a:off x="381000" y="1828800"/>
            <a:ext cx="1981200" cy="641350"/>
          </a:xfrm>
          <a:prstGeom prst="rect">
            <a:avLst/>
          </a:prstGeom>
          <a:noFill/>
          <a:ln w="9525">
            <a:noFill/>
            <a:miter lim="800000"/>
            <a:headEnd/>
            <a:tailEnd/>
          </a:ln>
        </p:spPr>
        <p:txBody>
          <a:bodyPr>
            <a:spAutoFit/>
          </a:bodyPr>
          <a:lstStyle/>
          <a:p>
            <a:pPr>
              <a:spcBef>
                <a:spcPct val="50000"/>
              </a:spcBef>
            </a:pPr>
            <a:r>
              <a:rPr lang="en-US"/>
              <a:t>Pre-saturation RF pulse</a:t>
            </a:r>
          </a:p>
        </p:txBody>
      </p:sp>
      <p:sp>
        <p:nvSpPr>
          <p:cNvPr id="45088" name="Text Box 33"/>
          <p:cNvSpPr txBox="1">
            <a:spLocks noChangeArrowheads="1"/>
          </p:cNvSpPr>
          <p:nvPr/>
        </p:nvSpPr>
        <p:spPr bwMode="auto">
          <a:xfrm rot="-5400000">
            <a:off x="2563812" y="3836988"/>
            <a:ext cx="1457325" cy="641350"/>
          </a:xfrm>
          <a:prstGeom prst="rect">
            <a:avLst/>
          </a:prstGeom>
          <a:noFill/>
          <a:ln w="9525">
            <a:noFill/>
            <a:miter lim="800000"/>
            <a:headEnd/>
            <a:tailEnd/>
          </a:ln>
        </p:spPr>
        <p:txBody>
          <a:bodyPr>
            <a:spAutoFit/>
          </a:bodyPr>
          <a:lstStyle/>
          <a:p>
            <a:pPr>
              <a:spcBef>
                <a:spcPct val="50000"/>
              </a:spcBef>
            </a:pPr>
            <a:r>
              <a:rPr lang="en-US"/>
              <a:t>Stationay nuclei</a:t>
            </a:r>
          </a:p>
        </p:txBody>
      </p:sp>
      <p:sp>
        <p:nvSpPr>
          <p:cNvPr id="45089" name="Text Box 34"/>
          <p:cNvSpPr txBox="1">
            <a:spLocks noChangeArrowheads="1"/>
          </p:cNvSpPr>
          <p:nvPr/>
        </p:nvSpPr>
        <p:spPr bwMode="auto">
          <a:xfrm rot="-5400000">
            <a:off x="4926012" y="4141788"/>
            <a:ext cx="1457325" cy="641350"/>
          </a:xfrm>
          <a:prstGeom prst="rect">
            <a:avLst/>
          </a:prstGeom>
          <a:noFill/>
          <a:ln w="9525">
            <a:noFill/>
            <a:miter lim="800000"/>
            <a:headEnd/>
            <a:tailEnd/>
          </a:ln>
        </p:spPr>
        <p:txBody>
          <a:bodyPr>
            <a:spAutoFit/>
          </a:bodyPr>
          <a:lstStyle/>
          <a:p>
            <a:pPr>
              <a:spcBef>
                <a:spcPct val="50000"/>
              </a:spcBef>
            </a:pPr>
            <a:r>
              <a:rPr lang="en-US"/>
              <a:t>Stationay nuclei</a:t>
            </a:r>
          </a:p>
        </p:txBody>
      </p:sp>
      <p:sp>
        <p:nvSpPr>
          <p:cNvPr id="45090" name="Text Box 35"/>
          <p:cNvSpPr txBox="1">
            <a:spLocks noChangeArrowheads="1"/>
          </p:cNvSpPr>
          <p:nvPr/>
        </p:nvSpPr>
        <p:spPr bwMode="auto">
          <a:xfrm>
            <a:off x="4191000" y="457200"/>
            <a:ext cx="2057400" cy="366713"/>
          </a:xfrm>
          <a:prstGeom prst="rect">
            <a:avLst/>
          </a:prstGeom>
          <a:noFill/>
          <a:ln w="9525">
            <a:noFill/>
            <a:miter lim="800000"/>
            <a:headEnd/>
            <a:tailEnd/>
          </a:ln>
        </p:spPr>
        <p:txBody>
          <a:bodyPr>
            <a:spAutoFit/>
          </a:bodyPr>
          <a:lstStyle/>
          <a:p>
            <a:pPr>
              <a:spcBef>
                <a:spcPct val="50000"/>
              </a:spcBef>
            </a:pPr>
            <a:r>
              <a:rPr lang="en-US"/>
              <a:t>Flowing nuclei</a:t>
            </a:r>
          </a:p>
        </p:txBody>
      </p:sp>
      <p:sp>
        <p:nvSpPr>
          <p:cNvPr id="45091" name="Line 36"/>
          <p:cNvSpPr>
            <a:spLocks noChangeShapeType="1"/>
          </p:cNvSpPr>
          <p:nvPr/>
        </p:nvSpPr>
        <p:spPr bwMode="auto">
          <a:xfrm flipH="1">
            <a:off x="4419600" y="838200"/>
            <a:ext cx="304800" cy="609600"/>
          </a:xfrm>
          <a:prstGeom prst="line">
            <a:avLst/>
          </a:prstGeom>
          <a:noFill/>
          <a:ln w="38100">
            <a:solidFill>
              <a:srgbClr val="FF9900"/>
            </a:solidFill>
            <a:round/>
            <a:headEnd/>
            <a:tailEnd type="triangle" w="med" len="med"/>
          </a:ln>
        </p:spPr>
        <p:txBody>
          <a:bodyPr/>
          <a:lstStyle/>
          <a:p>
            <a:endParaRPr lang="en-US"/>
          </a:p>
        </p:txBody>
      </p:sp>
      <p:sp>
        <p:nvSpPr>
          <p:cNvPr id="45092" name="Line 37"/>
          <p:cNvSpPr>
            <a:spLocks noChangeShapeType="1"/>
          </p:cNvSpPr>
          <p:nvPr/>
        </p:nvSpPr>
        <p:spPr bwMode="auto">
          <a:xfrm>
            <a:off x="1066800" y="3657600"/>
            <a:ext cx="1371600" cy="0"/>
          </a:xfrm>
          <a:prstGeom prst="line">
            <a:avLst/>
          </a:prstGeom>
          <a:noFill/>
          <a:ln w="28575">
            <a:solidFill>
              <a:schemeClr val="tx1"/>
            </a:solidFill>
            <a:round/>
            <a:headEnd/>
            <a:tailEnd type="triangle" w="med" len="med"/>
          </a:ln>
        </p:spPr>
        <p:txBody>
          <a:bodyPr/>
          <a:lstStyle/>
          <a:p>
            <a:endParaRPr lang="en-US"/>
          </a:p>
        </p:txBody>
      </p:sp>
      <p:sp>
        <p:nvSpPr>
          <p:cNvPr id="45093" name="Text Box 38"/>
          <p:cNvSpPr txBox="1">
            <a:spLocks noChangeArrowheads="1"/>
          </p:cNvSpPr>
          <p:nvPr/>
        </p:nvSpPr>
        <p:spPr bwMode="auto">
          <a:xfrm>
            <a:off x="838200" y="3886200"/>
            <a:ext cx="1371600" cy="641350"/>
          </a:xfrm>
          <a:prstGeom prst="rect">
            <a:avLst/>
          </a:prstGeom>
          <a:noFill/>
          <a:ln w="9525">
            <a:noFill/>
            <a:miter lim="800000"/>
            <a:headEnd/>
            <a:tailEnd/>
          </a:ln>
        </p:spPr>
        <p:txBody>
          <a:bodyPr>
            <a:spAutoFit/>
          </a:bodyPr>
          <a:lstStyle/>
          <a:p>
            <a:pPr>
              <a:spcBef>
                <a:spcPct val="50000"/>
              </a:spcBef>
            </a:pPr>
            <a:r>
              <a:rPr lang="en-US"/>
              <a:t>Excitation pulse</a:t>
            </a:r>
          </a:p>
        </p:txBody>
      </p:sp>
      <p:sp>
        <p:nvSpPr>
          <p:cNvPr id="45094" name="Line 39"/>
          <p:cNvSpPr>
            <a:spLocks noChangeShapeType="1"/>
          </p:cNvSpPr>
          <p:nvPr/>
        </p:nvSpPr>
        <p:spPr bwMode="auto">
          <a:xfrm flipH="1">
            <a:off x="4876800" y="990600"/>
            <a:ext cx="1600200" cy="76200"/>
          </a:xfrm>
          <a:prstGeom prst="line">
            <a:avLst/>
          </a:prstGeom>
          <a:noFill/>
          <a:ln w="57150">
            <a:solidFill>
              <a:schemeClr val="tx1"/>
            </a:solidFill>
            <a:round/>
            <a:headEnd/>
            <a:tailEnd type="triangle" w="med" len="med"/>
          </a:ln>
        </p:spPr>
        <p:txBody>
          <a:bodyPr/>
          <a:lstStyle/>
          <a:p>
            <a:endParaRPr lang="en-US"/>
          </a:p>
        </p:txBody>
      </p:sp>
      <p:sp>
        <p:nvSpPr>
          <p:cNvPr id="45095" name="Text Box 40"/>
          <p:cNvSpPr txBox="1">
            <a:spLocks noChangeArrowheads="1"/>
          </p:cNvSpPr>
          <p:nvPr/>
        </p:nvSpPr>
        <p:spPr bwMode="auto">
          <a:xfrm>
            <a:off x="6781800" y="762000"/>
            <a:ext cx="1295400" cy="366713"/>
          </a:xfrm>
          <a:prstGeom prst="rect">
            <a:avLst/>
          </a:prstGeom>
          <a:noFill/>
          <a:ln w="9525">
            <a:noFill/>
            <a:miter lim="800000"/>
            <a:headEnd/>
            <a:tailEnd/>
          </a:ln>
        </p:spPr>
        <p:txBody>
          <a:bodyPr>
            <a:spAutoFit/>
          </a:bodyPr>
          <a:lstStyle/>
          <a:p>
            <a:pPr>
              <a:spcBef>
                <a:spcPct val="50000"/>
              </a:spcBef>
            </a:pPr>
            <a:r>
              <a:rPr lang="en-US"/>
              <a:t>vessel</a:t>
            </a:r>
          </a:p>
        </p:txBody>
      </p:sp>
      <p:sp>
        <p:nvSpPr>
          <p:cNvPr id="40" name="Up Arrow 39"/>
          <p:cNvSpPr/>
          <p:nvPr/>
        </p:nvSpPr>
        <p:spPr bwMode="auto">
          <a:xfrm>
            <a:off x="6705600" y="1600200"/>
            <a:ext cx="381000" cy="472440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41" name="TextBox 40"/>
          <p:cNvSpPr txBox="1"/>
          <p:nvPr/>
        </p:nvSpPr>
        <p:spPr>
          <a:xfrm>
            <a:off x="7162800" y="4038600"/>
            <a:ext cx="609600" cy="461665"/>
          </a:xfrm>
          <a:prstGeom prst="rect">
            <a:avLst/>
          </a:prstGeom>
          <a:noFill/>
        </p:spPr>
        <p:txBody>
          <a:bodyPr wrap="square" rtlCol="0">
            <a:spAutoFit/>
          </a:bodyPr>
          <a:lstStyle/>
          <a:p>
            <a:r>
              <a:rPr lang="en-US" sz="2400" dirty="0" smtClean="0"/>
              <a:t>B</a:t>
            </a:r>
            <a:r>
              <a:rPr lang="en-US" sz="2400" baseline="-25000" dirty="0" smtClean="0"/>
              <a:t>0</a:t>
            </a:r>
            <a:endParaRPr lang="en-US" sz="2400" baseline="-25000" dirty="0"/>
          </a:p>
        </p:txBody>
      </p:sp>
      <p:sp>
        <p:nvSpPr>
          <p:cNvPr id="45085" name="Line 30"/>
          <p:cNvSpPr>
            <a:spLocks noChangeShapeType="1"/>
          </p:cNvSpPr>
          <p:nvPr/>
        </p:nvSpPr>
        <p:spPr bwMode="auto">
          <a:xfrm flipH="1">
            <a:off x="6629400" y="2743200"/>
            <a:ext cx="762000" cy="533400"/>
          </a:xfrm>
          <a:prstGeom prst="line">
            <a:avLst/>
          </a:prstGeom>
          <a:noFill/>
          <a:ln w="57150">
            <a:solidFill>
              <a:schemeClr val="tx1"/>
            </a:solidFill>
            <a:round/>
            <a:headEnd/>
            <a:tailEnd type="triangle" w="med" len="med"/>
          </a:ln>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pre-saturation</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554997" y="1600200"/>
            <a:ext cx="6697875" cy="50292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228600" y="381000"/>
            <a:ext cx="8763000" cy="5749925"/>
          </a:xfrm>
        </p:spPr>
        <p:txBody>
          <a:bodyPr/>
          <a:lstStyle/>
          <a:p>
            <a:pPr eaLnBrk="1" hangingPunct="1">
              <a:lnSpc>
                <a:spcPct val="80000"/>
              </a:lnSpc>
              <a:defRPr/>
            </a:pPr>
            <a:r>
              <a:rPr lang="en-US" sz="2800" dirty="0" smtClean="0"/>
              <a:t>Spatial </a:t>
            </a:r>
            <a:r>
              <a:rPr lang="en-US" sz="2800" dirty="0" smtClean="0"/>
              <a:t>pre - </a:t>
            </a:r>
            <a:r>
              <a:rPr lang="en-US" sz="2800" dirty="0" smtClean="0"/>
              <a:t>saturation </a:t>
            </a:r>
            <a:r>
              <a:rPr lang="en-US" sz="2800" dirty="0" smtClean="0"/>
              <a:t>pulses can be brought into the FOV itself. </a:t>
            </a:r>
            <a:endParaRPr lang="en-US" sz="2800" dirty="0" smtClean="0"/>
          </a:p>
          <a:p>
            <a:pPr eaLnBrk="1" hangingPunct="1">
              <a:lnSpc>
                <a:spcPct val="80000"/>
              </a:lnSpc>
              <a:defRPr/>
            </a:pPr>
            <a:r>
              <a:rPr lang="en-US" sz="2800" dirty="0" smtClean="0"/>
              <a:t>This </a:t>
            </a:r>
            <a:r>
              <a:rPr lang="en-US" sz="2800" dirty="0" smtClean="0"/>
              <a:t>permits </a:t>
            </a:r>
            <a:r>
              <a:rPr lang="en-US" sz="2800" dirty="0" err="1" smtClean="0"/>
              <a:t>artefact</a:t>
            </a:r>
            <a:r>
              <a:rPr lang="en-US" sz="2800" dirty="0" smtClean="0"/>
              <a:t> - producing areas (such as the aorta) to be pre - saturated so that phase </a:t>
            </a:r>
            <a:r>
              <a:rPr lang="en-US" sz="2800" dirty="0" err="1" smtClean="0"/>
              <a:t>mismapping</a:t>
            </a:r>
            <a:r>
              <a:rPr lang="en-US" sz="2800" dirty="0" smtClean="0"/>
              <a:t> can be </a:t>
            </a:r>
            <a:r>
              <a:rPr lang="en-US" sz="2800" dirty="0" smtClean="0"/>
              <a:t>reduced. </a:t>
            </a:r>
          </a:p>
          <a:p>
            <a:pPr eaLnBrk="1" hangingPunct="1">
              <a:lnSpc>
                <a:spcPct val="80000"/>
              </a:lnSpc>
              <a:defRPr/>
            </a:pPr>
            <a:r>
              <a:rPr lang="en-US" sz="2800" dirty="0" smtClean="0"/>
              <a:t>Pre </a:t>
            </a:r>
            <a:r>
              <a:rPr lang="en-US" sz="2800" dirty="0" smtClean="0"/>
              <a:t>- </a:t>
            </a:r>
            <a:r>
              <a:rPr lang="en-US" sz="2800" dirty="0" smtClean="0"/>
              <a:t>saturation </a:t>
            </a:r>
            <a:r>
              <a:rPr lang="en-US" sz="2800" dirty="0" smtClean="0"/>
              <a:t>pulses are only useful if they are applied to </a:t>
            </a:r>
            <a:r>
              <a:rPr lang="en-US" sz="2800" dirty="0" smtClean="0"/>
              <a:t>tissue</a:t>
            </a:r>
            <a:r>
              <a:rPr lang="en-US" sz="2800" dirty="0" smtClean="0"/>
              <a:t>. </a:t>
            </a:r>
            <a:endParaRPr lang="en-US" sz="2800" dirty="0" smtClean="0"/>
          </a:p>
          <a:p>
            <a:pPr eaLnBrk="1" hangingPunct="1">
              <a:lnSpc>
                <a:spcPct val="80000"/>
              </a:lnSpc>
              <a:defRPr/>
            </a:pPr>
            <a:r>
              <a:rPr lang="en-US" sz="2800" dirty="0" smtClean="0"/>
              <a:t>If </a:t>
            </a:r>
            <a:r>
              <a:rPr lang="en-US" sz="2800" dirty="0" smtClean="0"/>
              <a:t>they are applied to air they are not </a:t>
            </a:r>
            <a:r>
              <a:rPr lang="en-US" sz="2800" dirty="0" smtClean="0"/>
              <a:t>effective</a:t>
            </a:r>
            <a:r>
              <a:rPr lang="en-US" sz="2800" dirty="0" smtClean="0"/>
              <a:t>. </a:t>
            </a:r>
            <a:endParaRPr lang="en-US" sz="2800" dirty="0" smtClean="0"/>
          </a:p>
          <a:p>
            <a:pPr eaLnBrk="1" hangingPunct="1">
              <a:lnSpc>
                <a:spcPct val="80000"/>
              </a:lnSpc>
              <a:defRPr/>
            </a:pPr>
            <a:r>
              <a:rPr lang="en-US" sz="2800" dirty="0" smtClean="0"/>
              <a:t>They </a:t>
            </a:r>
            <a:r>
              <a:rPr lang="en-US" sz="2800" dirty="0" smtClean="0"/>
              <a:t>increase the amount of RF that is delivered to the </a:t>
            </a:r>
            <a:r>
              <a:rPr lang="en-US" sz="2800" dirty="0" smtClean="0"/>
              <a:t>patient</a:t>
            </a:r>
            <a:r>
              <a:rPr lang="en-US" sz="2800" dirty="0" smtClean="0"/>
              <a:t>, which may increase </a:t>
            </a:r>
            <a:r>
              <a:rPr lang="en-US" sz="2800" dirty="0" smtClean="0"/>
              <a:t>heating effects. </a:t>
            </a:r>
          </a:p>
          <a:p>
            <a:pPr eaLnBrk="1" hangingPunct="1">
              <a:lnSpc>
                <a:spcPct val="80000"/>
              </a:lnSpc>
              <a:defRPr/>
            </a:pPr>
            <a:r>
              <a:rPr lang="en-US" sz="2800" dirty="0" smtClean="0"/>
              <a:t>The </a:t>
            </a:r>
            <a:r>
              <a:rPr lang="en-US" sz="2800" dirty="0" smtClean="0"/>
              <a:t>use of pre - </a:t>
            </a:r>
            <a:r>
              <a:rPr lang="en-US" sz="2800" dirty="0" smtClean="0"/>
              <a:t>saturation </a:t>
            </a:r>
            <a:r>
              <a:rPr lang="en-US" sz="2800" dirty="0" smtClean="0"/>
              <a:t>pulses may also decrease the number of slices available and should therefore be used appropriately. </a:t>
            </a:r>
            <a:endParaRPr lang="en-US" sz="28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152400" y="228600"/>
            <a:ext cx="8991600" cy="6324600"/>
          </a:xfrm>
        </p:spPr>
        <p:txBody>
          <a:bodyPr/>
          <a:lstStyle/>
          <a:p>
            <a:pPr eaLnBrk="1" hangingPunct="1">
              <a:lnSpc>
                <a:spcPct val="90000"/>
              </a:lnSpc>
              <a:defRPr/>
            </a:pPr>
            <a:r>
              <a:rPr lang="en-US" sz="2400" dirty="0" smtClean="0"/>
              <a:t>Pre - </a:t>
            </a:r>
            <a:r>
              <a:rPr lang="en-US" sz="2400" dirty="0" smtClean="0"/>
              <a:t>saturation </a:t>
            </a:r>
            <a:r>
              <a:rPr lang="en-US" sz="2400" dirty="0" smtClean="0"/>
              <a:t>pulses are also only </a:t>
            </a:r>
            <a:r>
              <a:rPr lang="en-US" sz="2400" dirty="0" smtClean="0"/>
              <a:t>effective </a:t>
            </a:r>
            <a:r>
              <a:rPr lang="en-US" sz="2400" dirty="0" smtClean="0"/>
              <a:t>if the fl owing nucleus receives the 90 ° pre - </a:t>
            </a:r>
            <a:r>
              <a:rPr lang="en-US" sz="2400" dirty="0" smtClean="0"/>
              <a:t>saturation </a:t>
            </a:r>
            <a:r>
              <a:rPr lang="en-US" sz="2400" dirty="0" smtClean="0"/>
              <a:t>pulse. </a:t>
            </a:r>
            <a:endParaRPr lang="en-US" sz="2400" dirty="0" smtClean="0"/>
          </a:p>
          <a:p>
            <a:pPr eaLnBrk="1" hangingPunct="1">
              <a:lnSpc>
                <a:spcPct val="90000"/>
              </a:lnSpc>
              <a:defRPr/>
            </a:pPr>
            <a:r>
              <a:rPr lang="en-US" sz="2400" dirty="0" smtClean="0"/>
              <a:t>Pulses </a:t>
            </a:r>
            <a:r>
              <a:rPr lang="en-US" sz="2400" dirty="0" smtClean="0"/>
              <a:t>are applied around each slice just before the </a:t>
            </a:r>
            <a:r>
              <a:rPr lang="en-US" sz="2400" dirty="0" smtClean="0"/>
              <a:t>excitation </a:t>
            </a:r>
            <a:r>
              <a:rPr lang="en-US" sz="2400" dirty="0" smtClean="0"/>
              <a:t>pulse. </a:t>
            </a:r>
            <a:endParaRPr lang="en-US" sz="2400" dirty="0" smtClean="0"/>
          </a:p>
          <a:p>
            <a:pPr eaLnBrk="1" hangingPunct="1">
              <a:lnSpc>
                <a:spcPct val="90000"/>
              </a:lnSpc>
              <a:defRPr/>
            </a:pPr>
            <a:r>
              <a:rPr lang="en-US" sz="2400" dirty="0" smtClean="0"/>
              <a:t>The </a:t>
            </a:r>
            <a:r>
              <a:rPr lang="en-US" sz="2400" dirty="0" smtClean="0"/>
              <a:t>TR and the number of slices therefore govern the interval between the delivery of each pre - </a:t>
            </a:r>
            <a:r>
              <a:rPr lang="en-US" sz="2400" dirty="0" smtClean="0"/>
              <a:t>saturation </a:t>
            </a:r>
            <a:r>
              <a:rPr lang="en-US" sz="2400" dirty="0" smtClean="0"/>
              <a:t>pulse. </a:t>
            </a:r>
            <a:endParaRPr lang="en-US" sz="2400" dirty="0" smtClean="0"/>
          </a:p>
          <a:p>
            <a:pPr eaLnBrk="1" hangingPunct="1">
              <a:lnSpc>
                <a:spcPct val="90000"/>
              </a:lnSpc>
              <a:defRPr/>
            </a:pPr>
            <a:r>
              <a:rPr lang="en-US" sz="2400" dirty="0" smtClean="0"/>
              <a:t>To optimize </a:t>
            </a:r>
            <a:r>
              <a:rPr lang="en-US" sz="2400" dirty="0" smtClean="0"/>
              <a:t>pre - </a:t>
            </a:r>
            <a:r>
              <a:rPr lang="en-US" sz="2400" dirty="0" smtClean="0"/>
              <a:t>saturation</a:t>
            </a:r>
            <a:r>
              <a:rPr lang="en-US" sz="2400" dirty="0" smtClean="0"/>
              <a:t>, use all the slices </a:t>
            </a:r>
            <a:r>
              <a:rPr lang="en-US" sz="2400" dirty="0" smtClean="0"/>
              <a:t>permitted </a:t>
            </a:r>
            <a:r>
              <a:rPr lang="en-US" sz="2400" dirty="0" smtClean="0"/>
              <a:t>for a given TR. </a:t>
            </a:r>
            <a:endParaRPr lang="en-US" sz="2400" dirty="0" smtClean="0"/>
          </a:p>
          <a:p>
            <a:pPr eaLnBrk="1" hangingPunct="1">
              <a:lnSpc>
                <a:spcPct val="90000"/>
              </a:lnSpc>
              <a:defRPr/>
            </a:pPr>
            <a:r>
              <a:rPr lang="en-US" sz="2400" dirty="0" smtClean="0"/>
              <a:t>As </a:t>
            </a:r>
            <a:r>
              <a:rPr lang="en-US" sz="2400" dirty="0" smtClean="0"/>
              <a:t>pre - </a:t>
            </a:r>
            <a:r>
              <a:rPr lang="en-US" sz="2400" dirty="0" smtClean="0"/>
              <a:t>saturation </a:t>
            </a:r>
            <a:r>
              <a:rPr lang="en-US" sz="2400" dirty="0" smtClean="0"/>
              <a:t>produces a signal void, it is usually used in T1 and proton density weighted images where </a:t>
            </a:r>
            <a:r>
              <a:rPr lang="en-US" sz="2400" dirty="0" smtClean="0"/>
              <a:t>fluid </a:t>
            </a:r>
            <a:r>
              <a:rPr lang="en-US" sz="2400" dirty="0" smtClean="0"/>
              <a:t>(blood and CSF) is dark anyway. </a:t>
            </a:r>
            <a:endParaRPr lang="en-US" sz="2400" dirty="0" smtClean="0"/>
          </a:p>
          <a:p>
            <a:pPr eaLnBrk="1" hangingPunct="1">
              <a:lnSpc>
                <a:spcPct val="90000"/>
              </a:lnSpc>
              <a:defRPr/>
            </a:pPr>
            <a:r>
              <a:rPr lang="en-US" sz="2400" dirty="0" smtClean="0"/>
              <a:t>Figures below </a:t>
            </a:r>
            <a:r>
              <a:rPr lang="en-US" sz="2400" dirty="0" smtClean="0"/>
              <a:t>show </a:t>
            </a:r>
            <a:r>
              <a:rPr lang="en-US" sz="2400" dirty="0" smtClean="0"/>
              <a:t>axial </a:t>
            </a:r>
            <a:r>
              <a:rPr lang="en-US" sz="2400" dirty="0" smtClean="0"/>
              <a:t>gradient echo images of the abdomen with and without pre - </a:t>
            </a:r>
            <a:r>
              <a:rPr lang="en-US" sz="2400" dirty="0" smtClean="0"/>
              <a:t>saturation</a:t>
            </a:r>
            <a:r>
              <a:rPr lang="en-US" sz="2400" dirty="0" smtClean="0"/>
              <a:t>. </a:t>
            </a:r>
            <a:endParaRPr lang="en-US" sz="2400" dirty="0" smtClean="0"/>
          </a:p>
          <a:p>
            <a:pPr eaLnBrk="1" hangingPunct="1">
              <a:lnSpc>
                <a:spcPct val="90000"/>
              </a:lnSpc>
              <a:defRPr/>
            </a:pPr>
            <a:r>
              <a:rPr lang="en-US" sz="2400" dirty="0" smtClean="0"/>
              <a:t>Ghosting </a:t>
            </a:r>
            <a:r>
              <a:rPr lang="en-US" sz="2400" dirty="0" smtClean="0"/>
              <a:t>of the aorta seen on Figure </a:t>
            </a:r>
            <a:r>
              <a:rPr lang="en-US" sz="2400" dirty="0" smtClean="0"/>
              <a:t>left is </a:t>
            </a:r>
            <a:r>
              <a:rPr lang="en-US" sz="2400" dirty="0" smtClean="0"/>
              <a:t>largely eliminated by using </a:t>
            </a:r>
            <a:r>
              <a:rPr lang="en-US" sz="2400" dirty="0" smtClean="0"/>
              <a:t>spatial </a:t>
            </a:r>
            <a:r>
              <a:rPr lang="en-US" sz="2400" dirty="0" smtClean="0"/>
              <a:t>pre - </a:t>
            </a:r>
            <a:r>
              <a:rPr lang="en-US" sz="2400" dirty="0" smtClean="0"/>
              <a:t>saturation </a:t>
            </a:r>
            <a:r>
              <a:rPr lang="en-US" sz="2400" dirty="0" smtClean="0"/>
              <a:t>pulses in Figure </a:t>
            </a:r>
            <a:r>
              <a:rPr lang="en-US" sz="2400" dirty="0" smtClean="0"/>
              <a:t>right </a:t>
            </a:r>
            <a:r>
              <a:rPr lang="en-US" sz="2400" dirty="0" smtClean="0"/>
              <a:t>. Note also that the signal intensity of the aorta is reduced by using pre - </a:t>
            </a:r>
            <a:r>
              <a:rPr lang="en-US" sz="2400" dirty="0" smtClean="0"/>
              <a:t>saturation</a:t>
            </a:r>
            <a:r>
              <a:rPr lang="en-US" sz="2400" dirty="0" smtClean="0"/>
              <a:t>. </a:t>
            </a:r>
            <a:endParaRPr lang="en-US" sz="2400"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IMAGE0009"/>
          <p:cNvPicPr>
            <a:picLocks noChangeAspect="1" noChangeArrowheads="1"/>
          </p:cNvPicPr>
          <p:nvPr/>
        </p:nvPicPr>
        <p:blipFill>
          <a:blip r:embed="rId2" cstate="print"/>
          <a:srcRect/>
          <a:stretch>
            <a:fillRect/>
          </a:stretch>
        </p:blipFill>
        <p:spPr bwMode="auto">
          <a:xfrm>
            <a:off x="228600" y="2514600"/>
            <a:ext cx="4495800" cy="2814638"/>
          </a:xfrm>
          <a:prstGeom prst="rect">
            <a:avLst/>
          </a:prstGeom>
          <a:noFill/>
          <a:ln w="9525">
            <a:noFill/>
            <a:miter lim="800000"/>
            <a:headEnd/>
            <a:tailEnd/>
          </a:ln>
        </p:spPr>
      </p:pic>
      <p:pic>
        <p:nvPicPr>
          <p:cNvPr id="48131" name="Picture 5" descr="IMAGE0008"/>
          <p:cNvPicPr>
            <a:picLocks noChangeAspect="1" noChangeArrowheads="1"/>
          </p:cNvPicPr>
          <p:nvPr/>
        </p:nvPicPr>
        <p:blipFill>
          <a:blip r:embed="rId3" cstate="print"/>
          <a:srcRect/>
          <a:stretch>
            <a:fillRect/>
          </a:stretch>
        </p:blipFill>
        <p:spPr bwMode="auto">
          <a:xfrm>
            <a:off x="4800600" y="2514600"/>
            <a:ext cx="4343400" cy="2836863"/>
          </a:xfrm>
          <a:prstGeom prst="rect">
            <a:avLst/>
          </a:prstGeom>
          <a:noFill/>
          <a:ln w="9525">
            <a:noFill/>
            <a:miter lim="800000"/>
            <a:headEnd/>
            <a:tailEnd/>
          </a:ln>
        </p:spPr>
      </p:pic>
      <p:sp>
        <p:nvSpPr>
          <p:cNvPr id="48132" name="Text Box 6"/>
          <p:cNvSpPr txBox="1">
            <a:spLocks noChangeArrowheads="1"/>
          </p:cNvSpPr>
          <p:nvPr/>
        </p:nvSpPr>
        <p:spPr bwMode="auto">
          <a:xfrm>
            <a:off x="533400" y="457200"/>
            <a:ext cx="8229600" cy="976313"/>
          </a:xfrm>
          <a:prstGeom prst="rect">
            <a:avLst/>
          </a:prstGeom>
          <a:noFill/>
          <a:ln w="9525">
            <a:noFill/>
            <a:miter lim="800000"/>
            <a:headEnd/>
            <a:tailEnd/>
          </a:ln>
        </p:spPr>
        <p:txBody>
          <a:bodyPr>
            <a:spAutoFit/>
          </a:bodyPr>
          <a:lstStyle/>
          <a:p>
            <a:r>
              <a:rPr lang="en-US" sz="4000"/>
              <a:t>Example  -pre-sturated images</a:t>
            </a:r>
            <a:endParaRPr lang="en-US" sz="4000" i="1"/>
          </a:p>
          <a:p>
            <a:endParaRPr lang="en-US"/>
          </a:p>
        </p:txBody>
      </p:sp>
      <p:sp>
        <p:nvSpPr>
          <p:cNvPr id="48133" name="Text Box 7"/>
          <p:cNvSpPr txBox="1">
            <a:spLocks noChangeArrowheads="1"/>
          </p:cNvSpPr>
          <p:nvPr/>
        </p:nvSpPr>
        <p:spPr bwMode="auto">
          <a:xfrm>
            <a:off x="5410200" y="1752600"/>
            <a:ext cx="2819400" cy="366713"/>
          </a:xfrm>
          <a:prstGeom prst="rect">
            <a:avLst/>
          </a:prstGeom>
          <a:noFill/>
          <a:ln w="9525">
            <a:noFill/>
            <a:miter lim="800000"/>
            <a:headEnd/>
            <a:tailEnd/>
          </a:ln>
        </p:spPr>
        <p:txBody>
          <a:bodyPr>
            <a:spAutoFit/>
          </a:bodyPr>
          <a:lstStyle/>
          <a:p>
            <a:pPr>
              <a:spcBef>
                <a:spcPct val="50000"/>
              </a:spcBef>
            </a:pPr>
            <a:r>
              <a:rPr lang="en-US" i="1"/>
              <a:t>With pre-saturation</a:t>
            </a:r>
            <a:r>
              <a:rPr lang="en-US"/>
              <a:t>  </a:t>
            </a:r>
          </a:p>
        </p:txBody>
      </p:sp>
      <p:sp>
        <p:nvSpPr>
          <p:cNvPr id="48134" name="Text Box 8"/>
          <p:cNvSpPr txBox="1">
            <a:spLocks noChangeArrowheads="1"/>
          </p:cNvSpPr>
          <p:nvPr/>
        </p:nvSpPr>
        <p:spPr bwMode="auto">
          <a:xfrm>
            <a:off x="609600" y="1295400"/>
            <a:ext cx="3200400" cy="915988"/>
          </a:xfrm>
          <a:prstGeom prst="rect">
            <a:avLst/>
          </a:prstGeom>
          <a:noFill/>
          <a:ln w="9525">
            <a:noFill/>
            <a:miter lim="800000"/>
            <a:headEnd/>
            <a:tailEnd/>
          </a:ln>
        </p:spPr>
        <p:txBody>
          <a:bodyPr>
            <a:spAutoFit/>
          </a:bodyPr>
          <a:lstStyle/>
          <a:p>
            <a:pPr>
              <a:spcBef>
                <a:spcPct val="50000"/>
              </a:spcBef>
            </a:pPr>
            <a:r>
              <a:rPr lang="en-US" i="1" dirty="0" smtClean="0"/>
              <a:t>Ghost </a:t>
            </a:r>
            <a:r>
              <a:rPr lang="en-US" i="1" dirty="0" err="1" smtClean="0"/>
              <a:t>Artefact</a:t>
            </a:r>
            <a:r>
              <a:rPr lang="en-US" i="1" dirty="0" smtClean="0"/>
              <a:t> </a:t>
            </a:r>
            <a:r>
              <a:rPr lang="en-US" i="1" dirty="0"/>
              <a:t>from flowing nuclei within aorta (without saturation)</a:t>
            </a:r>
          </a:p>
        </p:txBody>
      </p:sp>
      <p:sp>
        <p:nvSpPr>
          <p:cNvPr id="48135" name="Line 9"/>
          <p:cNvSpPr>
            <a:spLocks noChangeShapeType="1"/>
          </p:cNvSpPr>
          <p:nvPr/>
        </p:nvSpPr>
        <p:spPr bwMode="auto">
          <a:xfrm>
            <a:off x="1752600" y="2286000"/>
            <a:ext cx="838200" cy="990600"/>
          </a:xfrm>
          <a:prstGeom prst="line">
            <a:avLst/>
          </a:prstGeom>
          <a:noFill/>
          <a:ln w="38100">
            <a:solidFill>
              <a:schemeClr val="tx1"/>
            </a:solidFill>
            <a:round/>
            <a:headEnd/>
            <a:tailEnd type="triangle" w="med" len="med"/>
          </a:ln>
        </p:spPr>
        <p:txBody>
          <a:bodyPr/>
          <a:lstStyle/>
          <a:p>
            <a:endParaRPr lang="en-US"/>
          </a:p>
        </p:txBody>
      </p:sp>
      <p:sp>
        <p:nvSpPr>
          <p:cNvPr id="48136" name="Text Box 10"/>
          <p:cNvSpPr txBox="1">
            <a:spLocks noChangeArrowheads="1"/>
          </p:cNvSpPr>
          <p:nvPr/>
        </p:nvSpPr>
        <p:spPr bwMode="auto">
          <a:xfrm>
            <a:off x="2743200" y="5638800"/>
            <a:ext cx="4572000" cy="366713"/>
          </a:xfrm>
          <a:prstGeom prst="rect">
            <a:avLst/>
          </a:prstGeom>
          <a:noFill/>
          <a:ln w="9525">
            <a:noFill/>
            <a:miter lim="800000"/>
            <a:headEnd/>
            <a:tailEnd/>
          </a:ln>
        </p:spPr>
        <p:txBody>
          <a:bodyPr>
            <a:spAutoFit/>
          </a:bodyPr>
          <a:lstStyle/>
          <a:p>
            <a:pPr>
              <a:spcBef>
                <a:spcPct val="50000"/>
              </a:spcBef>
            </a:pPr>
            <a:r>
              <a:rPr lang="en-US" dirty="0" smtClean="0"/>
              <a:t>(T1) ? T2* </a:t>
            </a:r>
            <a:r>
              <a:rPr lang="en-US" dirty="0"/>
              <a:t>weighted </a:t>
            </a:r>
            <a:r>
              <a:rPr lang="en-US" dirty="0" smtClean="0"/>
              <a:t>images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US" b="1" smtClean="0"/>
              <a:t>Other uses of pre-saturation</a:t>
            </a:r>
          </a:p>
        </p:txBody>
      </p:sp>
      <p:sp>
        <p:nvSpPr>
          <p:cNvPr id="44035" name="Rectangle 3"/>
          <p:cNvSpPr>
            <a:spLocks noGrp="1" noChangeArrowheads="1"/>
          </p:cNvSpPr>
          <p:nvPr>
            <p:ph type="body" idx="1"/>
          </p:nvPr>
        </p:nvSpPr>
        <p:spPr/>
        <p:txBody>
          <a:bodyPr/>
          <a:lstStyle/>
          <a:p>
            <a:pPr eaLnBrk="1" hangingPunct="1">
              <a:defRPr/>
            </a:pPr>
            <a:r>
              <a:rPr lang="en-US" dirty="0" smtClean="0"/>
              <a:t>Pre-saturation </a:t>
            </a:r>
            <a:r>
              <a:rPr lang="en-US" dirty="0" smtClean="0"/>
              <a:t>nullifies signal and can therefore be used to specifically eliminate certain signals.</a:t>
            </a:r>
          </a:p>
          <a:p>
            <a:pPr eaLnBrk="1" hangingPunct="1">
              <a:defRPr/>
            </a:pPr>
            <a:r>
              <a:rPr lang="en-US" dirty="0" smtClean="0"/>
              <a:t>The main uses of this are:</a:t>
            </a:r>
          </a:p>
          <a:p>
            <a:pPr lvl="1" eaLnBrk="1" hangingPunct="1">
              <a:defRPr/>
            </a:pPr>
            <a:r>
              <a:rPr lang="en-US" dirty="0" smtClean="0"/>
              <a:t>chemical pre - </a:t>
            </a:r>
            <a:r>
              <a:rPr lang="en-US" dirty="0" smtClean="0"/>
              <a:t>saturation </a:t>
            </a:r>
          </a:p>
          <a:p>
            <a:pPr lvl="1" eaLnBrk="1" hangingPunct="1">
              <a:defRPr/>
            </a:pPr>
            <a:r>
              <a:rPr lang="en-US" dirty="0" smtClean="0"/>
              <a:t>spatial </a:t>
            </a:r>
            <a:r>
              <a:rPr lang="en-US" dirty="0" smtClean="0"/>
              <a:t>inversion recovery (SPIR).</a:t>
            </a:r>
            <a:endParaRPr lang="en-US"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52400" y="1"/>
            <a:ext cx="8534400" cy="761999"/>
          </a:xfrm>
        </p:spPr>
        <p:txBody>
          <a:bodyPr/>
          <a:lstStyle/>
          <a:p>
            <a:pPr algn="l" eaLnBrk="1" hangingPunct="1">
              <a:defRPr/>
            </a:pPr>
            <a:r>
              <a:rPr lang="en-US" dirty="0" smtClean="0">
                <a:effectLst/>
              </a:rPr>
              <a:t>1</a:t>
            </a:r>
            <a:r>
              <a:rPr lang="en-US" sz="3600" dirty="0" smtClean="0">
                <a:effectLst/>
              </a:rPr>
              <a:t>. </a:t>
            </a:r>
            <a:r>
              <a:rPr lang="en-US" sz="3600" dirty="0" smtClean="0">
                <a:effectLst/>
              </a:rPr>
              <a:t>Chemical (Fat </a:t>
            </a:r>
            <a:r>
              <a:rPr lang="en-US" sz="3600" dirty="0" smtClean="0">
                <a:effectLst/>
              </a:rPr>
              <a:t>&amp; </a:t>
            </a:r>
            <a:r>
              <a:rPr lang="en-US" sz="3600" dirty="0" smtClean="0">
                <a:effectLst/>
              </a:rPr>
              <a:t>water) Pre saturation</a:t>
            </a:r>
            <a:endParaRPr lang="en-US" sz="3600" dirty="0" smtClean="0">
              <a:effectLst/>
            </a:endParaRPr>
          </a:p>
        </p:txBody>
      </p:sp>
      <p:sp>
        <p:nvSpPr>
          <p:cNvPr id="45059" name="Rectangle 3"/>
          <p:cNvSpPr>
            <a:spLocks noGrp="1" noChangeArrowheads="1"/>
          </p:cNvSpPr>
          <p:nvPr>
            <p:ph type="body" idx="1"/>
          </p:nvPr>
        </p:nvSpPr>
        <p:spPr>
          <a:xfrm>
            <a:off x="304800" y="838200"/>
            <a:ext cx="8610600" cy="6019800"/>
          </a:xfrm>
        </p:spPr>
        <p:txBody>
          <a:bodyPr/>
          <a:lstStyle/>
          <a:p>
            <a:pPr eaLnBrk="1" hangingPunct="1">
              <a:lnSpc>
                <a:spcPct val="80000"/>
              </a:lnSpc>
              <a:spcBef>
                <a:spcPts val="600"/>
              </a:spcBef>
              <a:spcAft>
                <a:spcPts val="600"/>
              </a:spcAft>
              <a:defRPr/>
            </a:pPr>
            <a:r>
              <a:rPr lang="en-US" sz="2800" dirty="0" smtClean="0"/>
              <a:t>Hydrogen exists in </a:t>
            </a:r>
            <a:r>
              <a:rPr lang="en-US" sz="2800" dirty="0" smtClean="0"/>
              <a:t>different </a:t>
            </a:r>
            <a:r>
              <a:rPr lang="en-US" sz="2800" dirty="0" smtClean="0"/>
              <a:t>chemical environments in the body, mainly fat and </a:t>
            </a:r>
            <a:r>
              <a:rPr lang="en-US" sz="2800" dirty="0" smtClean="0"/>
              <a:t>water. </a:t>
            </a:r>
          </a:p>
          <a:p>
            <a:pPr eaLnBrk="1" hangingPunct="1">
              <a:lnSpc>
                <a:spcPct val="80000"/>
              </a:lnSpc>
              <a:spcBef>
                <a:spcPts val="600"/>
              </a:spcBef>
              <a:spcAft>
                <a:spcPts val="600"/>
              </a:spcAft>
              <a:defRPr/>
            </a:pPr>
            <a:r>
              <a:rPr lang="en-US" sz="2800" dirty="0" smtClean="0"/>
              <a:t>The </a:t>
            </a:r>
            <a:r>
              <a:rPr lang="en-US" sz="2800" dirty="0" err="1" smtClean="0"/>
              <a:t>precessional</a:t>
            </a:r>
            <a:r>
              <a:rPr lang="en-US" sz="2800" dirty="0" smtClean="0"/>
              <a:t> frequency of fat is slightly </a:t>
            </a:r>
            <a:r>
              <a:rPr lang="en-US" sz="2800" dirty="0" smtClean="0"/>
              <a:t>different </a:t>
            </a:r>
            <a:r>
              <a:rPr lang="en-US" sz="2800" dirty="0" smtClean="0"/>
              <a:t>from that of water. </a:t>
            </a:r>
            <a:endParaRPr lang="en-US" sz="2800" dirty="0" smtClean="0"/>
          </a:p>
          <a:p>
            <a:pPr eaLnBrk="1" hangingPunct="1">
              <a:lnSpc>
                <a:spcPct val="80000"/>
              </a:lnSpc>
              <a:spcBef>
                <a:spcPts val="600"/>
              </a:spcBef>
              <a:spcAft>
                <a:spcPts val="600"/>
              </a:spcAft>
              <a:defRPr/>
            </a:pPr>
            <a:r>
              <a:rPr lang="en-US" sz="2800" dirty="0" smtClean="0"/>
              <a:t>As </a:t>
            </a:r>
            <a:r>
              <a:rPr lang="en-US" sz="2800" dirty="0" smtClean="0"/>
              <a:t>the main </a:t>
            </a:r>
            <a:r>
              <a:rPr lang="en-US" sz="2800" dirty="0" smtClean="0"/>
              <a:t>magnetic field </a:t>
            </a:r>
            <a:r>
              <a:rPr lang="en-US" sz="2800" dirty="0" smtClean="0"/>
              <a:t>strength increases, this frequency </a:t>
            </a:r>
            <a:r>
              <a:rPr lang="en-US" sz="2800" dirty="0" smtClean="0"/>
              <a:t>difference </a:t>
            </a:r>
            <a:r>
              <a:rPr lang="en-US" sz="2800" dirty="0" smtClean="0"/>
              <a:t>also increases. </a:t>
            </a:r>
            <a:endParaRPr lang="en-US" sz="2800" dirty="0" smtClean="0"/>
          </a:p>
          <a:p>
            <a:pPr eaLnBrk="1" hangingPunct="1">
              <a:lnSpc>
                <a:spcPct val="80000"/>
              </a:lnSpc>
              <a:spcBef>
                <a:spcPts val="600"/>
              </a:spcBef>
              <a:spcAft>
                <a:spcPts val="600"/>
              </a:spcAft>
              <a:defRPr/>
            </a:pPr>
            <a:r>
              <a:rPr lang="en-US" sz="2800" dirty="0" smtClean="0"/>
              <a:t>For </a:t>
            </a:r>
            <a:r>
              <a:rPr lang="en-US" sz="2800" dirty="0" smtClean="0"/>
              <a:t>example at 1.5 T the </a:t>
            </a:r>
            <a:r>
              <a:rPr lang="en-US" sz="2800" dirty="0" err="1" smtClean="0"/>
              <a:t>precessional</a:t>
            </a:r>
            <a:r>
              <a:rPr lang="en-US" sz="2800" dirty="0" smtClean="0"/>
              <a:t> </a:t>
            </a:r>
            <a:r>
              <a:rPr lang="en-US" sz="2800" dirty="0" smtClean="0"/>
              <a:t>frequency between fat and water is approximately 220 Hz, so fat </a:t>
            </a:r>
            <a:r>
              <a:rPr lang="en-US" sz="2800" dirty="0" err="1" smtClean="0"/>
              <a:t>precesses</a:t>
            </a:r>
            <a:r>
              <a:rPr lang="en-US" sz="2800" dirty="0" smtClean="0"/>
              <a:t> 220 Hz lower than water. </a:t>
            </a:r>
            <a:endParaRPr lang="en-US" sz="2800" dirty="0" smtClean="0"/>
          </a:p>
          <a:p>
            <a:pPr eaLnBrk="1" hangingPunct="1">
              <a:lnSpc>
                <a:spcPct val="80000"/>
              </a:lnSpc>
              <a:spcBef>
                <a:spcPts val="600"/>
              </a:spcBef>
              <a:spcAft>
                <a:spcPts val="600"/>
              </a:spcAft>
              <a:defRPr/>
            </a:pPr>
            <a:r>
              <a:rPr lang="en-US" sz="2800" dirty="0" smtClean="0"/>
              <a:t>At </a:t>
            </a:r>
            <a:r>
              <a:rPr lang="en-US" sz="2800" dirty="0" smtClean="0"/>
              <a:t>1.0 T this frequency </a:t>
            </a:r>
            <a:r>
              <a:rPr lang="en-US" sz="2800" dirty="0" smtClean="0"/>
              <a:t>difference </a:t>
            </a:r>
            <a:r>
              <a:rPr lang="en-US" sz="2800" dirty="0" smtClean="0"/>
              <a:t>is reduced to 147 Hz. </a:t>
            </a:r>
            <a:endParaRPr lang="en-US" sz="28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73725"/>
          </a:xfrm>
        </p:spPr>
        <p:txBody>
          <a:bodyPr/>
          <a:lstStyle/>
          <a:p>
            <a:r>
              <a:rPr lang="en-US" sz="2400" dirty="0" smtClean="0"/>
              <a:t>The frequency difference between fat and water is called chemical shift and can be used to specifically null the signal from either fat or water. </a:t>
            </a:r>
            <a:endParaRPr lang="en-US" sz="2400" dirty="0" smtClean="0"/>
          </a:p>
          <a:p>
            <a:r>
              <a:rPr lang="en-US" sz="2400" dirty="0" smtClean="0"/>
              <a:t>This </a:t>
            </a:r>
            <a:r>
              <a:rPr lang="en-US" sz="2400" dirty="0" smtClean="0"/>
              <a:t>technique is important to differentiate pathology (which is mainly water) and normal tissue (which often contains fat). </a:t>
            </a:r>
            <a:endParaRPr lang="en-US" sz="2400" dirty="0" smtClean="0"/>
          </a:p>
          <a:p>
            <a:r>
              <a:rPr lang="en-US" sz="2400" dirty="0" smtClean="0"/>
              <a:t>To </a:t>
            </a:r>
            <a:r>
              <a:rPr lang="en-US" sz="2400" dirty="0" smtClean="0"/>
              <a:t>saturate or null either fat or water, the </a:t>
            </a:r>
            <a:r>
              <a:rPr lang="en-US" sz="2400" dirty="0" err="1" smtClean="0"/>
              <a:t>precessional</a:t>
            </a:r>
            <a:r>
              <a:rPr lang="en-US" sz="2400" dirty="0" smtClean="0"/>
              <a:t> </a:t>
            </a:r>
            <a:r>
              <a:rPr lang="en-US" sz="2400" dirty="0" smtClean="0"/>
              <a:t>difference </a:t>
            </a:r>
            <a:r>
              <a:rPr lang="en-US" sz="2400" dirty="0" smtClean="0"/>
              <a:t>between the two must be </a:t>
            </a:r>
            <a:r>
              <a:rPr lang="en-US" sz="2400" dirty="0" smtClean="0"/>
              <a:t>sufficiently </a:t>
            </a:r>
            <a:r>
              <a:rPr lang="en-US" sz="2400" dirty="0" smtClean="0"/>
              <a:t>large so that they can be isolated from each other. </a:t>
            </a:r>
            <a:endParaRPr lang="en-US" sz="2400" dirty="0" smtClean="0"/>
          </a:p>
          <a:p>
            <a:r>
              <a:rPr lang="en-US" sz="2400" dirty="0" smtClean="0"/>
              <a:t>Fat </a:t>
            </a:r>
            <a:r>
              <a:rPr lang="en-US" sz="2400" dirty="0" smtClean="0"/>
              <a:t>or water </a:t>
            </a:r>
            <a:r>
              <a:rPr lang="en-US" sz="2400" dirty="0" smtClean="0"/>
              <a:t>saturation </a:t>
            </a:r>
            <a:r>
              <a:rPr lang="en-US" sz="2400" dirty="0" smtClean="0"/>
              <a:t>is therefore most </a:t>
            </a:r>
            <a:r>
              <a:rPr lang="en-US" sz="2400" dirty="0" smtClean="0"/>
              <a:t>effectively </a:t>
            </a:r>
            <a:r>
              <a:rPr lang="en-US" sz="2400" dirty="0" smtClean="0"/>
              <a:t>achieved on high </a:t>
            </a:r>
            <a:r>
              <a:rPr lang="en-US" sz="2400" dirty="0" smtClean="0"/>
              <a:t>field </a:t>
            </a:r>
            <a:r>
              <a:rPr lang="en-US" sz="2400" dirty="0" smtClean="0"/>
              <a:t>systems.</a:t>
            </a:r>
          </a:p>
          <a:p>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7813"/>
            <a:ext cx="8229600" cy="560387"/>
          </a:xfrm>
        </p:spPr>
        <p:txBody>
          <a:bodyPr/>
          <a:lstStyle/>
          <a:p>
            <a:pPr eaLnBrk="1" hangingPunct="1">
              <a:defRPr/>
            </a:pPr>
            <a:r>
              <a:rPr lang="en-US" dirty="0" smtClean="0"/>
              <a:t>Introduction</a:t>
            </a:r>
          </a:p>
        </p:txBody>
      </p:sp>
      <p:sp>
        <p:nvSpPr>
          <p:cNvPr id="31747" name="Rectangle 3"/>
          <p:cNvSpPr>
            <a:spLocks noGrp="1" noChangeArrowheads="1"/>
          </p:cNvSpPr>
          <p:nvPr>
            <p:ph type="body" idx="1"/>
          </p:nvPr>
        </p:nvSpPr>
        <p:spPr>
          <a:xfrm>
            <a:off x="457200" y="1143000"/>
            <a:ext cx="8458200" cy="5562600"/>
          </a:xfrm>
        </p:spPr>
        <p:txBody>
          <a:bodyPr/>
          <a:lstStyle/>
          <a:p>
            <a:pPr eaLnBrk="1" hangingPunct="1">
              <a:defRPr/>
            </a:pPr>
            <a:r>
              <a:rPr lang="en-US" sz="2800" dirty="0" smtClean="0"/>
              <a:t>Flowing nuclei produce a very confusing range of signal intensities. </a:t>
            </a:r>
          </a:p>
          <a:p>
            <a:pPr eaLnBrk="1" hangingPunct="1">
              <a:defRPr/>
            </a:pPr>
            <a:r>
              <a:rPr lang="en-US" sz="2800" dirty="0" smtClean="0"/>
              <a:t>Ideally, these should be compensated for, in order to minimize their  adverse effects on image quality and interpretation.</a:t>
            </a:r>
          </a:p>
          <a:p>
            <a:pPr eaLnBrk="1" hangingPunct="1">
              <a:defRPr/>
            </a:pPr>
            <a:r>
              <a:rPr lang="en-US" sz="2800" dirty="0" smtClean="0"/>
              <a:t>There are several methods to help minimize flow </a:t>
            </a:r>
            <a:r>
              <a:rPr lang="en-US" sz="2800" dirty="0" err="1" smtClean="0"/>
              <a:t>artefacts</a:t>
            </a:r>
            <a:r>
              <a:rPr lang="en-US" sz="2800" dirty="0" smtClean="0"/>
              <a:t>.</a:t>
            </a:r>
          </a:p>
          <a:p>
            <a:pPr eaLnBrk="1" hangingPunct="1">
              <a:defRPr/>
            </a:pPr>
            <a:r>
              <a:rPr lang="en-US" sz="2800" dirty="0" smtClean="0"/>
              <a:t>The methods for reducing flow phenomena are:  </a:t>
            </a:r>
          </a:p>
          <a:p>
            <a:pPr lvl="1" eaLnBrk="1" hangingPunct="1">
              <a:defRPr/>
            </a:pPr>
            <a:r>
              <a:rPr lang="en-US" sz="2400" dirty="0" smtClean="0"/>
              <a:t>even echo </a:t>
            </a:r>
            <a:r>
              <a:rPr lang="en-US" sz="2400" dirty="0" err="1" smtClean="0"/>
              <a:t>rephasing</a:t>
            </a:r>
            <a:r>
              <a:rPr lang="en-US" sz="2400" dirty="0" smtClean="0"/>
              <a:t>  </a:t>
            </a:r>
          </a:p>
          <a:p>
            <a:pPr lvl="1" eaLnBrk="1" hangingPunct="1">
              <a:defRPr/>
            </a:pPr>
            <a:r>
              <a:rPr lang="en-US" sz="2400" dirty="0" smtClean="0"/>
              <a:t>gradient moment </a:t>
            </a:r>
            <a:r>
              <a:rPr lang="en-US" sz="2400" dirty="0" err="1" smtClean="0"/>
              <a:t>nulling</a:t>
            </a:r>
            <a:r>
              <a:rPr lang="en-US" sz="2400" dirty="0" smtClean="0"/>
              <a:t>  </a:t>
            </a:r>
          </a:p>
          <a:p>
            <a:pPr lvl="1" eaLnBrk="1" hangingPunct="1">
              <a:defRPr/>
            </a:pPr>
            <a:r>
              <a:rPr lang="en-US" sz="2400" dirty="0" smtClean="0"/>
              <a:t>spatial pre - saturation </a:t>
            </a:r>
            <a:endParaRPr lang="en-US" sz="2400"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636587"/>
          </a:xfrm>
        </p:spPr>
        <p:txBody>
          <a:bodyPr/>
          <a:lstStyle/>
          <a:p>
            <a:r>
              <a:rPr lang="en-US" dirty="0" smtClean="0"/>
              <a:t>Fat saturation</a:t>
            </a:r>
            <a:endParaRPr lang="en-US" dirty="0"/>
          </a:p>
        </p:txBody>
      </p:sp>
      <p:sp>
        <p:nvSpPr>
          <p:cNvPr id="3" name="Content Placeholder 2"/>
          <p:cNvSpPr>
            <a:spLocks noGrp="1"/>
          </p:cNvSpPr>
          <p:nvPr>
            <p:ph idx="1"/>
          </p:nvPr>
        </p:nvSpPr>
        <p:spPr>
          <a:xfrm>
            <a:off x="228600" y="990600"/>
            <a:ext cx="8458200" cy="5140325"/>
          </a:xfrm>
        </p:spPr>
        <p:txBody>
          <a:bodyPr/>
          <a:lstStyle/>
          <a:p>
            <a:r>
              <a:rPr lang="en-US" sz="2400" dirty="0" smtClean="0"/>
              <a:t>To saturate fat signal, a 90 ° pre - </a:t>
            </a:r>
            <a:r>
              <a:rPr lang="en-US" sz="2400" dirty="0" smtClean="0"/>
              <a:t>saturation </a:t>
            </a:r>
            <a:r>
              <a:rPr lang="en-US" sz="2400" dirty="0" smtClean="0"/>
              <a:t>pulse must be applied at the </a:t>
            </a:r>
            <a:r>
              <a:rPr lang="en-US" sz="2400" dirty="0" err="1" smtClean="0"/>
              <a:t>precessional</a:t>
            </a:r>
            <a:r>
              <a:rPr lang="en-US" sz="2400" dirty="0" smtClean="0"/>
              <a:t> frequency of fat to the whole </a:t>
            </a:r>
            <a:r>
              <a:rPr lang="en-US" sz="2400" dirty="0" smtClean="0"/>
              <a:t>FOV. </a:t>
            </a:r>
          </a:p>
          <a:p>
            <a:r>
              <a:rPr lang="en-US" sz="2400" dirty="0" smtClean="0"/>
              <a:t>The excitation </a:t>
            </a:r>
            <a:r>
              <a:rPr lang="en-US" sz="2400" dirty="0" smtClean="0"/>
              <a:t>RF pulse is then applied to the slices and the </a:t>
            </a:r>
            <a:r>
              <a:rPr lang="en-US" sz="2400" dirty="0" smtClean="0"/>
              <a:t>magnetic </a:t>
            </a:r>
            <a:r>
              <a:rPr lang="en-US" sz="2400" dirty="0" smtClean="0"/>
              <a:t>moments of the fat nuclei are </a:t>
            </a:r>
            <a:r>
              <a:rPr lang="en-US" sz="2400" dirty="0" smtClean="0"/>
              <a:t>flipped </a:t>
            </a:r>
            <a:r>
              <a:rPr lang="en-US" sz="2400" dirty="0" smtClean="0"/>
              <a:t>into </a:t>
            </a:r>
            <a:r>
              <a:rPr lang="en-US" sz="2400" dirty="0" smtClean="0"/>
              <a:t>saturation</a:t>
            </a:r>
            <a:r>
              <a:rPr lang="en-US" sz="2400" dirty="0" smtClean="0"/>
              <a:t>. </a:t>
            </a:r>
            <a:endParaRPr lang="en-US" sz="2400" dirty="0" smtClean="0"/>
          </a:p>
          <a:p>
            <a:r>
              <a:rPr lang="en-US" sz="2400" dirty="0" smtClean="0"/>
              <a:t>If </a:t>
            </a:r>
            <a:r>
              <a:rPr lang="en-US" sz="2400" dirty="0" smtClean="0"/>
              <a:t>they are </a:t>
            </a:r>
            <a:r>
              <a:rPr lang="en-US" sz="2400" dirty="0" smtClean="0"/>
              <a:t>flipped </a:t>
            </a:r>
            <a:r>
              <a:rPr lang="en-US" sz="2400" dirty="0" smtClean="0"/>
              <a:t>to 180 </a:t>
            </a:r>
            <a:r>
              <a:rPr lang="en-US" sz="2400" dirty="0" smtClean="0"/>
              <a:t>°, </a:t>
            </a:r>
            <a:r>
              <a:rPr lang="en-US" sz="2400" dirty="0" smtClean="0"/>
              <a:t>they do not have a component of transverse </a:t>
            </a:r>
            <a:r>
              <a:rPr lang="en-US" sz="2400" dirty="0" err="1" smtClean="0"/>
              <a:t>magnetizati</a:t>
            </a:r>
            <a:r>
              <a:rPr lang="en-US" sz="2400" dirty="0" smtClean="0"/>
              <a:t> </a:t>
            </a:r>
            <a:r>
              <a:rPr lang="en-US" sz="2400" dirty="0" smtClean="0"/>
              <a:t>on and produce a signal void. </a:t>
            </a:r>
            <a:endParaRPr lang="en-US" sz="2400" dirty="0" smtClean="0"/>
          </a:p>
          <a:p>
            <a:r>
              <a:rPr lang="en-US" sz="2400" dirty="0" smtClean="0"/>
              <a:t>The </a:t>
            </a:r>
            <a:r>
              <a:rPr lang="en-US" sz="2400" dirty="0" smtClean="0"/>
              <a:t>water nuclei, however, are excited, </a:t>
            </a:r>
            <a:r>
              <a:rPr lang="en-US" sz="2400" dirty="0" err="1" smtClean="0"/>
              <a:t>rephased</a:t>
            </a:r>
            <a:r>
              <a:rPr lang="en-US" sz="2400" dirty="0" smtClean="0"/>
              <a:t> and produce a signal</a:t>
            </a:r>
            <a:r>
              <a:rPr lang="en-US" sz="2400" dirty="0" smtClean="0"/>
              <a:t>.. </a:t>
            </a: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88987"/>
          </a:xfrm>
        </p:spPr>
        <p:txBody>
          <a:bodyPr/>
          <a:lstStyle/>
          <a:p>
            <a:r>
              <a:rPr lang="en-US" dirty="0" smtClean="0"/>
              <a:t>Fat saturation</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248352" y="1295400"/>
            <a:ext cx="6594764" cy="51816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85799"/>
          </a:xfrm>
        </p:spPr>
        <p:txBody>
          <a:bodyPr/>
          <a:lstStyle/>
          <a:p>
            <a:r>
              <a:rPr lang="en-US" dirty="0" smtClean="0"/>
              <a:t>Fat saturation example</a:t>
            </a:r>
            <a:endParaRPr lang="en-US" dirty="0"/>
          </a:p>
        </p:txBody>
      </p:sp>
      <p:sp>
        <p:nvSpPr>
          <p:cNvPr id="3" name="Content Placeholder 2"/>
          <p:cNvSpPr>
            <a:spLocks noGrp="1"/>
          </p:cNvSpPr>
          <p:nvPr>
            <p:ph idx="1"/>
          </p:nvPr>
        </p:nvSpPr>
        <p:spPr>
          <a:xfrm>
            <a:off x="152400" y="838201"/>
            <a:ext cx="8839200" cy="2209800"/>
          </a:xfrm>
        </p:spPr>
        <p:txBody>
          <a:bodyPr/>
          <a:lstStyle/>
          <a:p>
            <a:r>
              <a:rPr lang="en-US" sz="2000" dirty="0" smtClean="0"/>
              <a:t>Figures </a:t>
            </a:r>
            <a:r>
              <a:rPr lang="en-US" sz="2000" dirty="0" smtClean="0"/>
              <a:t>compare </a:t>
            </a:r>
            <a:r>
              <a:rPr lang="en-US" sz="2000" dirty="0" smtClean="0"/>
              <a:t>axial T2 weighted images of the </a:t>
            </a:r>
            <a:r>
              <a:rPr lang="en-US" sz="2000" dirty="0" smtClean="0"/>
              <a:t>parotid </a:t>
            </a:r>
            <a:r>
              <a:rPr lang="en-US" sz="2000" dirty="0" smtClean="0"/>
              <a:t>gland, with and without fat pre - </a:t>
            </a:r>
            <a:r>
              <a:rPr lang="en-US" sz="2000" dirty="0" smtClean="0"/>
              <a:t>saturation</a:t>
            </a:r>
            <a:r>
              <a:rPr lang="en-US" sz="2000" dirty="0" smtClean="0"/>
              <a:t>. Using fat </a:t>
            </a:r>
            <a:r>
              <a:rPr lang="en-US" sz="2000" dirty="0" smtClean="0"/>
              <a:t>saturation </a:t>
            </a:r>
            <a:r>
              <a:rPr lang="en-US" sz="2000" dirty="0" smtClean="0"/>
              <a:t>has increased the CNR between the lesion and normal </a:t>
            </a:r>
            <a:r>
              <a:rPr lang="en-US" sz="2000" dirty="0" smtClean="0"/>
              <a:t>tissue </a:t>
            </a:r>
            <a:r>
              <a:rPr lang="en-US" sz="2000" dirty="0" smtClean="0"/>
              <a:t>as </a:t>
            </a:r>
            <a:r>
              <a:rPr lang="en-US" sz="2000" dirty="0" smtClean="0"/>
              <a:t>fatty </a:t>
            </a:r>
            <a:r>
              <a:rPr lang="en-US" sz="2000" dirty="0" smtClean="0"/>
              <a:t>components in the base of the skull have been </a:t>
            </a:r>
            <a:r>
              <a:rPr lang="en-US" sz="2000" dirty="0" err="1" smtClean="0"/>
              <a:t>nulled</a:t>
            </a:r>
            <a:endParaRPr lang="en-US" sz="2000" dirty="0"/>
          </a:p>
        </p:txBody>
      </p:sp>
      <p:pic>
        <p:nvPicPr>
          <p:cNvPr id="4098" name="Picture 2"/>
          <p:cNvPicPr>
            <a:picLocks noChangeAspect="1" noChangeArrowheads="1"/>
          </p:cNvPicPr>
          <p:nvPr/>
        </p:nvPicPr>
        <p:blipFill>
          <a:blip r:embed="rId2" cstate="print"/>
          <a:srcRect/>
          <a:stretch>
            <a:fillRect/>
          </a:stretch>
        </p:blipFill>
        <p:spPr bwMode="auto">
          <a:xfrm>
            <a:off x="-40019" y="2438400"/>
            <a:ext cx="4521812" cy="36576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495800" y="2362200"/>
            <a:ext cx="4663174" cy="37338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77813"/>
            <a:ext cx="8229600" cy="865187"/>
          </a:xfrm>
        </p:spPr>
        <p:txBody>
          <a:bodyPr/>
          <a:lstStyle/>
          <a:p>
            <a:pPr eaLnBrk="1" hangingPunct="1">
              <a:defRPr/>
            </a:pPr>
            <a:r>
              <a:rPr lang="en-US" dirty="0" smtClean="0"/>
              <a:t>Fat saturation Example</a:t>
            </a:r>
            <a:endParaRPr lang="en-US" dirty="0" smtClean="0"/>
          </a:p>
        </p:txBody>
      </p:sp>
      <p:sp>
        <p:nvSpPr>
          <p:cNvPr id="46086" name="Rectangle 6"/>
          <p:cNvSpPr>
            <a:spLocks noGrp="1" noChangeArrowheads="1"/>
          </p:cNvSpPr>
          <p:nvPr>
            <p:ph type="body" idx="1"/>
          </p:nvPr>
        </p:nvSpPr>
        <p:spPr>
          <a:xfrm>
            <a:off x="457200" y="1295400"/>
            <a:ext cx="8229600" cy="838200"/>
          </a:xfrm>
        </p:spPr>
        <p:txBody>
          <a:bodyPr/>
          <a:lstStyle/>
          <a:p>
            <a:pPr algn="ctr" eaLnBrk="1" hangingPunct="1">
              <a:lnSpc>
                <a:spcPct val="90000"/>
              </a:lnSpc>
              <a:buFont typeface="Wingdings" pitchFamily="2" charset="2"/>
              <a:buNone/>
              <a:defRPr/>
            </a:pPr>
            <a:r>
              <a:rPr lang="en-US" sz="2400" smtClean="0"/>
              <a:t>Sagital T1 weighted images </a:t>
            </a:r>
          </a:p>
          <a:p>
            <a:pPr eaLnBrk="1" hangingPunct="1">
              <a:lnSpc>
                <a:spcPct val="90000"/>
              </a:lnSpc>
              <a:buFont typeface="Wingdings" pitchFamily="2" charset="2"/>
              <a:buNone/>
              <a:defRPr/>
            </a:pPr>
            <a:r>
              <a:rPr lang="en-US" sz="2400" smtClean="0"/>
              <a:t>  Without fat saturation            With fat saturation</a:t>
            </a:r>
          </a:p>
        </p:txBody>
      </p:sp>
      <p:pic>
        <p:nvPicPr>
          <p:cNvPr id="52228" name="Picture 7" descr="IMAGE0010"/>
          <p:cNvPicPr>
            <a:picLocks noChangeAspect="1" noChangeArrowheads="1"/>
          </p:cNvPicPr>
          <p:nvPr/>
        </p:nvPicPr>
        <p:blipFill>
          <a:blip r:embed="rId2" cstate="print">
            <a:lum bright="14000"/>
          </a:blip>
          <a:srcRect/>
          <a:stretch>
            <a:fillRect/>
          </a:stretch>
        </p:blipFill>
        <p:spPr bwMode="auto">
          <a:xfrm>
            <a:off x="1828800" y="2406650"/>
            <a:ext cx="5334000" cy="4451350"/>
          </a:xfrm>
          <a:prstGeom prst="rect">
            <a:avLst/>
          </a:prstGeom>
          <a:noFill/>
          <a:ln w="9525">
            <a:noFill/>
            <a:miter lim="800000"/>
            <a:headEnd/>
            <a:tailEnd/>
          </a:ln>
        </p:spPr>
      </p:pic>
      <p:sp>
        <p:nvSpPr>
          <p:cNvPr id="52229" name="Line 8"/>
          <p:cNvSpPr>
            <a:spLocks noChangeShapeType="1"/>
          </p:cNvSpPr>
          <p:nvPr/>
        </p:nvSpPr>
        <p:spPr bwMode="auto">
          <a:xfrm>
            <a:off x="2057400" y="2057400"/>
            <a:ext cx="762000" cy="304800"/>
          </a:xfrm>
          <a:prstGeom prst="line">
            <a:avLst/>
          </a:prstGeom>
          <a:noFill/>
          <a:ln w="38100">
            <a:solidFill>
              <a:schemeClr val="tx1"/>
            </a:solidFill>
            <a:round/>
            <a:headEnd/>
            <a:tailEnd type="triangle" w="med" len="med"/>
          </a:ln>
        </p:spPr>
        <p:txBody>
          <a:bodyPr/>
          <a:lstStyle/>
          <a:p>
            <a:endParaRPr lang="en-US"/>
          </a:p>
        </p:txBody>
      </p:sp>
      <p:sp>
        <p:nvSpPr>
          <p:cNvPr id="52230" name="Line 9"/>
          <p:cNvSpPr>
            <a:spLocks noChangeShapeType="1"/>
          </p:cNvSpPr>
          <p:nvPr/>
        </p:nvSpPr>
        <p:spPr bwMode="auto">
          <a:xfrm flipH="1">
            <a:off x="6019800" y="2057400"/>
            <a:ext cx="228600" cy="304800"/>
          </a:xfrm>
          <a:prstGeom prst="line">
            <a:avLst/>
          </a:prstGeom>
          <a:noFill/>
          <a:ln w="38100">
            <a:solidFill>
              <a:schemeClr val="tx1"/>
            </a:solidFill>
            <a:round/>
            <a:headEnd/>
            <a:tailEnd type="triangle" w="med" len="med"/>
          </a:ln>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2787"/>
          </a:xfrm>
        </p:spPr>
        <p:txBody>
          <a:bodyPr/>
          <a:lstStyle/>
          <a:p>
            <a:r>
              <a:rPr lang="en-US" dirty="0" smtClean="0"/>
              <a:t>Water Saturation</a:t>
            </a:r>
            <a:endParaRPr lang="en-US" dirty="0"/>
          </a:p>
        </p:txBody>
      </p:sp>
      <p:sp>
        <p:nvSpPr>
          <p:cNvPr id="3" name="Content Placeholder 2"/>
          <p:cNvSpPr>
            <a:spLocks noGrp="1"/>
          </p:cNvSpPr>
          <p:nvPr>
            <p:ph idx="1"/>
          </p:nvPr>
        </p:nvSpPr>
        <p:spPr>
          <a:xfrm>
            <a:off x="228600" y="990600"/>
            <a:ext cx="8763000" cy="5140325"/>
          </a:xfrm>
        </p:spPr>
        <p:txBody>
          <a:bodyPr/>
          <a:lstStyle/>
          <a:p>
            <a:r>
              <a:rPr lang="en-US" sz="2400" dirty="0" smtClean="0"/>
              <a:t>To saturate water signal the pre - </a:t>
            </a:r>
            <a:r>
              <a:rPr lang="en-US" sz="2400" dirty="0" smtClean="0"/>
              <a:t>saturation </a:t>
            </a:r>
            <a:r>
              <a:rPr lang="en-US" sz="2400" dirty="0" smtClean="0"/>
              <a:t>pulse must be applied at the </a:t>
            </a:r>
            <a:r>
              <a:rPr lang="en-US" sz="2400" dirty="0" err="1" smtClean="0"/>
              <a:t>precessional</a:t>
            </a:r>
            <a:r>
              <a:rPr lang="en-US" sz="2400" dirty="0" smtClean="0"/>
              <a:t> frequency of water to the whole </a:t>
            </a:r>
            <a:r>
              <a:rPr lang="en-US" sz="2400" dirty="0" smtClean="0"/>
              <a:t>FOV. </a:t>
            </a:r>
          </a:p>
          <a:p>
            <a:r>
              <a:rPr lang="en-US" sz="2400" dirty="0" smtClean="0"/>
              <a:t>The </a:t>
            </a:r>
            <a:r>
              <a:rPr lang="en-US" sz="2400" dirty="0" smtClean="0"/>
              <a:t>RF </a:t>
            </a:r>
            <a:r>
              <a:rPr lang="en-US" sz="2400" dirty="0" smtClean="0"/>
              <a:t>excitation </a:t>
            </a:r>
            <a:r>
              <a:rPr lang="en-US" sz="2400" dirty="0" smtClean="0"/>
              <a:t>pulse is then applied to the slices, and the </a:t>
            </a:r>
            <a:r>
              <a:rPr lang="en-US" sz="2400" dirty="0" smtClean="0"/>
              <a:t>magnetic </a:t>
            </a:r>
            <a:r>
              <a:rPr lang="en-US" sz="2400" dirty="0" smtClean="0"/>
              <a:t>moments of nuclei in water are </a:t>
            </a:r>
            <a:r>
              <a:rPr lang="en-US" sz="2400" dirty="0" smtClean="0"/>
              <a:t>flipped </a:t>
            </a:r>
            <a:r>
              <a:rPr lang="en-US" sz="2400" dirty="0" smtClean="0"/>
              <a:t>into </a:t>
            </a:r>
            <a:r>
              <a:rPr lang="en-US" sz="2400" dirty="0" smtClean="0"/>
              <a:t>saturation</a:t>
            </a:r>
            <a:r>
              <a:rPr lang="en-US" sz="2400" dirty="0" smtClean="0"/>
              <a:t>. </a:t>
            </a:r>
            <a:endParaRPr lang="en-US" sz="2400" dirty="0" smtClean="0"/>
          </a:p>
          <a:p>
            <a:r>
              <a:rPr lang="en-US" sz="2400" dirty="0" smtClean="0"/>
              <a:t>If </a:t>
            </a:r>
            <a:r>
              <a:rPr lang="en-US" sz="2400" dirty="0" smtClean="0"/>
              <a:t>they are </a:t>
            </a:r>
            <a:r>
              <a:rPr lang="en-US" sz="2400" dirty="0" smtClean="0"/>
              <a:t>flipped </a:t>
            </a:r>
            <a:r>
              <a:rPr lang="en-US" sz="2400" dirty="0" smtClean="0"/>
              <a:t>to 180 ° they do not have a transverse component of </a:t>
            </a:r>
            <a:r>
              <a:rPr lang="en-US" sz="2400" dirty="0" smtClean="0"/>
              <a:t>magnetization </a:t>
            </a:r>
            <a:r>
              <a:rPr lang="en-US" sz="2400" dirty="0" smtClean="0"/>
              <a:t>and produce a signal void. </a:t>
            </a:r>
            <a:endParaRPr lang="en-US" sz="2400" dirty="0" smtClean="0"/>
          </a:p>
          <a:p>
            <a:r>
              <a:rPr lang="en-US" sz="2400" dirty="0" smtClean="0"/>
              <a:t>The fat nuclei, however, are excited, </a:t>
            </a:r>
            <a:r>
              <a:rPr lang="en-US" sz="2400" dirty="0" err="1" smtClean="0"/>
              <a:t>rephased</a:t>
            </a:r>
            <a:r>
              <a:rPr lang="en-US" sz="2400" dirty="0" smtClean="0"/>
              <a:t> and produce a signal. Figures 6.21 and 6.22 compare axial T1 weighted images of the liver, with and without water pre - </a:t>
            </a:r>
            <a:r>
              <a:rPr lang="en-US" sz="2400" dirty="0" smtClean="0"/>
              <a:t>saturation</a:t>
            </a:r>
            <a:r>
              <a:rPr lang="en-US" sz="2400" dirty="0" smtClean="0"/>
              <a:t>. Any </a:t>
            </a:r>
            <a:r>
              <a:rPr lang="en-US" sz="2400" dirty="0" smtClean="0"/>
              <a:t>fatty </a:t>
            </a:r>
            <a:r>
              <a:rPr lang="en-US" sz="2400" dirty="0" smtClean="0"/>
              <a:t>lesions in the liver are </a:t>
            </a:r>
            <a:r>
              <a:rPr lang="en-US" sz="2400" dirty="0" smtClean="0"/>
              <a:t>better </a:t>
            </a:r>
            <a:r>
              <a:rPr lang="en-US" sz="2400" dirty="0" smtClean="0"/>
              <a:t>demonstrated </a:t>
            </a:r>
            <a:r>
              <a:rPr lang="en-US" sz="2400" dirty="0" smtClean="0"/>
              <a:t>after </a:t>
            </a:r>
            <a:r>
              <a:rPr lang="en-US" sz="2400" dirty="0" smtClean="0"/>
              <a:t>water </a:t>
            </a:r>
            <a:r>
              <a:rPr lang="en-US" sz="2400" dirty="0" smtClean="0"/>
              <a:t>saturation </a:t>
            </a:r>
            <a:r>
              <a:rPr lang="en-US" sz="2400" dirty="0" smtClean="0"/>
              <a:t>as normal liver signal is </a:t>
            </a:r>
            <a:r>
              <a:rPr lang="en-US" sz="2400" dirty="0" err="1" smtClean="0"/>
              <a:t>nulled</a:t>
            </a:r>
            <a:r>
              <a:rPr lang="en-US" sz="2400" dirty="0" smtClean="0"/>
              <a:t>. </a:t>
            </a:r>
            <a:endParaRPr 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9925"/>
          </a:xfrm>
        </p:spPr>
        <p:txBody>
          <a:bodyPr/>
          <a:lstStyle/>
          <a:p>
            <a:r>
              <a:rPr lang="en-US" sz="2400" dirty="0" smtClean="0"/>
              <a:t>To be used </a:t>
            </a:r>
            <a:r>
              <a:rPr lang="en-US" sz="2400" dirty="0" err="1" smtClean="0"/>
              <a:t>eff</a:t>
            </a:r>
            <a:r>
              <a:rPr lang="en-US" sz="2400" dirty="0" smtClean="0"/>
              <a:t> </a:t>
            </a:r>
            <a:r>
              <a:rPr lang="en-US" sz="2400" dirty="0" err="1" smtClean="0"/>
              <a:t>ecti</a:t>
            </a:r>
            <a:r>
              <a:rPr lang="en-US" sz="2400" dirty="0" smtClean="0"/>
              <a:t> </a:t>
            </a:r>
            <a:r>
              <a:rPr lang="en-US" sz="2400" dirty="0" err="1" smtClean="0"/>
              <a:t>vely</a:t>
            </a:r>
            <a:r>
              <a:rPr lang="en-US" sz="2400" dirty="0" smtClean="0"/>
              <a:t>, there should be an even </a:t>
            </a:r>
            <a:r>
              <a:rPr lang="en-US" sz="2400" dirty="0" err="1" smtClean="0"/>
              <a:t>distributi</a:t>
            </a:r>
            <a:r>
              <a:rPr lang="en-US" sz="2400" dirty="0" smtClean="0"/>
              <a:t> on of fat or water throughout the FOV. Pre - </a:t>
            </a:r>
            <a:r>
              <a:rPr lang="en-US" sz="2400" dirty="0" err="1" smtClean="0"/>
              <a:t>saturati</a:t>
            </a:r>
            <a:r>
              <a:rPr lang="en-US" sz="2400" dirty="0" smtClean="0"/>
              <a:t> on RF is </a:t>
            </a:r>
            <a:r>
              <a:rPr lang="en-US" sz="2400" dirty="0" err="1" smtClean="0"/>
              <a:t>transmitt</a:t>
            </a:r>
            <a:r>
              <a:rPr lang="en-US" sz="2400" dirty="0" smtClean="0"/>
              <a:t> </a:t>
            </a:r>
            <a:r>
              <a:rPr lang="en-US" sz="2400" dirty="0" err="1" smtClean="0"/>
              <a:t>ed</a:t>
            </a:r>
            <a:r>
              <a:rPr lang="en-US" sz="2400" dirty="0" smtClean="0"/>
              <a:t> at the same frequency and evenly to the whole FOV, so that a </a:t>
            </a:r>
            <a:r>
              <a:rPr lang="en-US" sz="2400" dirty="0" err="1" smtClean="0"/>
              <a:t>parti</a:t>
            </a:r>
            <a:r>
              <a:rPr lang="en-US" sz="2400" dirty="0" smtClean="0"/>
              <a:t> </a:t>
            </a:r>
            <a:r>
              <a:rPr lang="en-US" sz="2400" dirty="0" err="1" smtClean="0"/>
              <a:t>cularly</a:t>
            </a:r>
            <a:r>
              <a:rPr lang="en-US" sz="2400" dirty="0" smtClean="0"/>
              <a:t> dense area of fat receives the same pre - </a:t>
            </a:r>
            <a:r>
              <a:rPr lang="en-US" sz="2400" dirty="0" err="1" smtClean="0"/>
              <a:t>saturati</a:t>
            </a:r>
            <a:r>
              <a:rPr lang="en-US" sz="2400" dirty="0" smtClean="0"/>
              <a:t> on energy as an area with very </a:t>
            </a:r>
            <a:r>
              <a:rPr lang="en-US" sz="2400" dirty="0" err="1" smtClean="0"/>
              <a:t>litt</a:t>
            </a:r>
            <a:r>
              <a:rPr lang="en-US" sz="2400" dirty="0" smtClean="0"/>
              <a:t> le fat. Under these circumstances fat </a:t>
            </a:r>
            <a:r>
              <a:rPr lang="en-US" sz="2400" dirty="0" err="1" smtClean="0"/>
              <a:t>saturati</a:t>
            </a:r>
            <a:r>
              <a:rPr lang="en-US" sz="2400" dirty="0" smtClean="0"/>
              <a:t> on is less </a:t>
            </a:r>
            <a:r>
              <a:rPr lang="en-US" sz="2400" dirty="0" err="1" smtClean="0"/>
              <a:t>eff</a:t>
            </a:r>
            <a:r>
              <a:rPr lang="en-US" sz="2400" dirty="0" smtClean="0"/>
              <a:t> </a:t>
            </a:r>
            <a:r>
              <a:rPr lang="en-US" sz="2400" dirty="0" err="1" smtClean="0"/>
              <a:t>ecti</a:t>
            </a:r>
            <a:r>
              <a:rPr lang="en-US" sz="2400" dirty="0" smtClean="0"/>
              <a:t> </a:t>
            </a:r>
            <a:r>
              <a:rPr lang="en-US" sz="2400" dirty="0" err="1" smtClean="0"/>
              <a:t>ve</a:t>
            </a:r>
            <a:r>
              <a:rPr lang="en-US" sz="2400" dirty="0" smtClean="0"/>
              <a:t>. In </a:t>
            </a:r>
            <a:r>
              <a:rPr lang="en-US" sz="2400" dirty="0" err="1" smtClean="0"/>
              <a:t>additi</a:t>
            </a:r>
            <a:r>
              <a:rPr lang="en-US" sz="2400" dirty="0" smtClean="0"/>
              <a:t> on, the gradients applied for </a:t>
            </a:r>
            <a:r>
              <a:rPr lang="en-US" sz="2400" dirty="0" err="1" smtClean="0"/>
              <a:t>spati</a:t>
            </a:r>
            <a:r>
              <a:rPr lang="en-US" sz="2400" dirty="0" smtClean="0"/>
              <a:t> al encoding vary the frequency across each slice. For this reason chemical pre - </a:t>
            </a:r>
            <a:r>
              <a:rPr lang="en-US" sz="2400" dirty="0" err="1" smtClean="0"/>
              <a:t>saturati</a:t>
            </a:r>
            <a:r>
              <a:rPr lang="en-US" sz="2400" dirty="0" smtClean="0"/>
              <a:t> on oft en appears non - uniform across the slice or imaging volume. Therefore </a:t>
            </a:r>
            <a:r>
              <a:rPr lang="en-US" sz="2400" dirty="0" err="1" smtClean="0"/>
              <a:t>opti</a:t>
            </a:r>
            <a:r>
              <a:rPr lang="en-US" sz="2400" dirty="0" smtClean="0"/>
              <a:t> mal </a:t>
            </a:r>
            <a:r>
              <a:rPr lang="en-US" sz="2400" dirty="0" err="1" smtClean="0"/>
              <a:t>saturati</a:t>
            </a:r>
            <a:r>
              <a:rPr lang="en-US" sz="2400" dirty="0" smtClean="0"/>
              <a:t> on occurs at the center of a slice or in the central </a:t>
            </a:r>
            <a:r>
              <a:rPr lang="en-US" sz="2400" dirty="0" err="1" smtClean="0"/>
              <a:t>porti</a:t>
            </a:r>
            <a:r>
              <a:rPr lang="en-US" sz="2400" dirty="0" smtClean="0"/>
              <a:t> on of the imaging volume. Fat and water pre - </a:t>
            </a:r>
            <a:r>
              <a:rPr lang="en-US" sz="2400" dirty="0" err="1" smtClean="0"/>
              <a:t>saturati</a:t>
            </a:r>
            <a:r>
              <a:rPr lang="en-US" sz="2400" dirty="0" smtClean="0"/>
              <a:t> on delivers extra RF into the </a:t>
            </a:r>
            <a:r>
              <a:rPr lang="en-US" sz="2400" dirty="0" err="1" smtClean="0"/>
              <a:t>pati</a:t>
            </a:r>
            <a:r>
              <a:rPr lang="en-US" sz="2400" dirty="0" smtClean="0"/>
              <a:t> </a:t>
            </a:r>
            <a:r>
              <a:rPr lang="en-US" sz="2400" dirty="0" err="1" smtClean="0"/>
              <a:t>ent</a:t>
            </a:r>
            <a:r>
              <a:rPr lang="en-US" sz="2400" dirty="0" smtClean="0"/>
              <a:t> and therefore reduces the number of slices available for a given TR.</a:t>
            </a:r>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902325"/>
          </a:xfrm>
        </p:spPr>
        <p:txBody>
          <a:bodyPr/>
          <a:lstStyle/>
          <a:p>
            <a:r>
              <a:rPr lang="en-US" sz="2400" dirty="0" smtClean="0"/>
              <a:t>The pre - </a:t>
            </a:r>
            <a:r>
              <a:rPr lang="en-US" sz="2400" dirty="0" err="1" smtClean="0"/>
              <a:t>saturati</a:t>
            </a:r>
            <a:r>
              <a:rPr lang="en-US" sz="2400" dirty="0" smtClean="0"/>
              <a:t> on pulses are delivered to the FOV before the </a:t>
            </a:r>
            <a:r>
              <a:rPr lang="en-US" sz="2400" dirty="0" err="1" smtClean="0"/>
              <a:t>excitati</a:t>
            </a:r>
            <a:r>
              <a:rPr lang="en-US" sz="2400" dirty="0" smtClean="0"/>
              <a:t> on of each slice. The interval between the pre - </a:t>
            </a:r>
            <a:r>
              <a:rPr lang="en-US" sz="2400" dirty="0" err="1" smtClean="0"/>
              <a:t>saturati</a:t>
            </a:r>
            <a:r>
              <a:rPr lang="en-US" sz="2400" dirty="0" smtClean="0"/>
              <a:t> on pulses is called the SAT TR and is equal to the scan TR divided by the number of slices. If the SAT TR is longer than the T1 </a:t>
            </a:r>
            <a:r>
              <a:rPr lang="en-US" sz="2400" dirty="0" err="1" smtClean="0"/>
              <a:t>ti</a:t>
            </a:r>
            <a:r>
              <a:rPr lang="en-US" sz="2400" dirty="0" smtClean="0"/>
              <a:t> </a:t>
            </a:r>
            <a:r>
              <a:rPr lang="en-US" sz="2400" dirty="0" err="1" smtClean="0"/>
              <a:t>mes</a:t>
            </a:r>
            <a:r>
              <a:rPr lang="en-US" sz="2400" dirty="0" smtClean="0"/>
              <a:t> of fat or water, the </a:t>
            </a:r>
            <a:r>
              <a:rPr lang="en-US" sz="2400" dirty="0" err="1" smtClean="0"/>
              <a:t>magneti</a:t>
            </a:r>
            <a:r>
              <a:rPr lang="en-US" sz="2400" dirty="0" smtClean="0"/>
              <a:t> c moments of fat or water may not be saturated as they have had </a:t>
            </a:r>
            <a:r>
              <a:rPr lang="en-US" sz="2400" dirty="0" err="1" smtClean="0"/>
              <a:t>ti</a:t>
            </a:r>
            <a:r>
              <a:rPr lang="en-US" sz="2400" dirty="0" smtClean="0"/>
              <a:t> me to recover before each pre - </a:t>
            </a:r>
            <a:r>
              <a:rPr lang="en-US" sz="2400" dirty="0" err="1" smtClean="0"/>
              <a:t>saturati</a:t>
            </a:r>
            <a:r>
              <a:rPr lang="en-US" sz="2400" dirty="0" smtClean="0"/>
              <a:t> on pulse is delivered. To prevent this, always prescribe the maximum number of slices available for a given TR so that the SAT TR is reduced to a minimum. Any </a:t>
            </a:r>
            <a:r>
              <a:rPr lang="en-US" sz="2400" dirty="0" err="1" smtClean="0"/>
              <a:t>ti</a:t>
            </a:r>
            <a:r>
              <a:rPr lang="en-US" sz="2400" dirty="0" smtClean="0"/>
              <a:t> </a:t>
            </a:r>
            <a:r>
              <a:rPr lang="en-US" sz="2400" dirty="0" err="1" smtClean="0"/>
              <a:t>ssue</a:t>
            </a:r>
            <a:r>
              <a:rPr lang="en-US" sz="2400" dirty="0" smtClean="0"/>
              <a:t> can be </a:t>
            </a:r>
            <a:r>
              <a:rPr lang="en-US" sz="2400" dirty="0" err="1" smtClean="0"/>
              <a:t>nulled</a:t>
            </a:r>
            <a:r>
              <a:rPr lang="en-US" sz="2400" dirty="0" smtClean="0"/>
              <a:t> in this way as long as an RF pulse matching its </a:t>
            </a:r>
            <a:r>
              <a:rPr lang="en-US" sz="2400" dirty="0" err="1" smtClean="0"/>
              <a:t>precessional</a:t>
            </a:r>
            <a:r>
              <a:rPr lang="en-US" sz="2400" dirty="0" smtClean="0"/>
              <a:t> frequency is applied to the imaging volume before </a:t>
            </a:r>
            <a:r>
              <a:rPr lang="en-US" sz="2400" dirty="0" err="1" smtClean="0"/>
              <a:t>excitati</a:t>
            </a:r>
            <a:r>
              <a:rPr lang="en-US" sz="2400" dirty="0" smtClean="0"/>
              <a:t> on. For example, silicone may be saturated to null its signal in breast imaging. This is a useful technique for ruptured implants. </a:t>
            </a:r>
            <a:r>
              <a:rPr lang="en-US" sz="2400" dirty="0" err="1" smtClean="0"/>
              <a:t>Spati</a:t>
            </a:r>
            <a:r>
              <a:rPr lang="en-US" sz="2400" dirty="0" smtClean="0"/>
              <a:t> al pre - </a:t>
            </a:r>
            <a:r>
              <a:rPr lang="en-US" sz="2400" dirty="0" err="1" smtClean="0"/>
              <a:t>saturati</a:t>
            </a:r>
            <a:r>
              <a:rPr lang="en-US" sz="2400" dirty="0" smtClean="0"/>
              <a:t> on is also useful to reduce </a:t>
            </a:r>
            <a:r>
              <a:rPr lang="en-US" sz="2400" dirty="0" err="1" smtClean="0"/>
              <a:t>artefacts</a:t>
            </a:r>
            <a:r>
              <a:rPr lang="en-US" sz="2400" dirty="0" smtClean="0"/>
              <a:t> such as phase </a:t>
            </a:r>
            <a:r>
              <a:rPr lang="en-US" sz="2400" dirty="0" err="1" smtClean="0"/>
              <a:t>mismapping</a:t>
            </a:r>
            <a:r>
              <a:rPr lang="en-US" sz="2400" dirty="0" smtClean="0"/>
              <a:t> and aliasing</a:t>
            </a:r>
            <a:endParaRPr 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8"/>
          <p:cNvSpPr>
            <a:spLocks noChangeArrowheads="1"/>
          </p:cNvSpPr>
          <p:nvPr/>
        </p:nvSpPr>
        <p:spPr bwMode="auto">
          <a:xfrm>
            <a:off x="2743200" y="3657600"/>
            <a:ext cx="457200" cy="685800"/>
          </a:xfrm>
          <a:prstGeom prst="triangle">
            <a:avLst>
              <a:gd name="adj" fmla="val 50000"/>
            </a:avLst>
          </a:prstGeom>
          <a:noFill/>
          <a:ln w="9525">
            <a:solidFill>
              <a:schemeClr val="tx1"/>
            </a:solidFill>
            <a:miter lim="800000"/>
            <a:headEnd/>
            <a:tailEnd/>
          </a:ln>
        </p:spPr>
        <p:txBody>
          <a:bodyPr wrap="none" anchor="ctr"/>
          <a:lstStyle/>
          <a:p>
            <a:endParaRPr lang="en-US"/>
          </a:p>
        </p:txBody>
      </p:sp>
      <p:sp>
        <p:nvSpPr>
          <p:cNvPr id="51203" name="Line 4"/>
          <p:cNvSpPr>
            <a:spLocks noChangeShapeType="1"/>
          </p:cNvSpPr>
          <p:nvPr/>
        </p:nvSpPr>
        <p:spPr bwMode="auto">
          <a:xfrm>
            <a:off x="914400" y="4343400"/>
            <a:ext cx="2895600" cy="0"/>
          </a:xfrm>
          <a:prstGeom prst="line">
            <a:avLst/>
          </a:prstGeom>
          <a:noFill/>
          <a:ln w="9525">
            <a:solidFill>
              <a:schemeClr val="tx1"/>
            </a:solidFill>
            <a:round/>
            <a:headEnd/>
            <a:tailEnd/>
          </a:ln>
        </p:spPr>
        <p:txBody>
          <a:bodyPr/>
          <a:lstStyle/>
          <a:p>
            <a:endParaRPr lang="en-US"/>
          </a:p>
        </p:txBody>
      </p:sp>
      <p:sp>
        <p:nvSpPr>
          <p:cNvPr id="51204" name="Line 5"/>
          <p:cNvSpPr>
            <a:spLocks noChangeShapeType="1"/>
          </p:cNvSpPr>
          <p:nvPr/>
        </p:nvSpPr>
        <p:spPr bwMode="auto">
          <a:xfrm>
            <a:off x="4876800" y="4343400"/>
            <a:ext cx="2895600" cy="0"/>
          </a:xfrm>
          <a:prstGeom prst="line">
            <a:avLst/>
          </a:prstGeom>
          <a:noFill/>
          <a:ln w="9525">
            <a:solidFill>
              <a:schemeClr val="tx1"/>
            </a:solidFill>
            <a:round/>
            <a:headEnd/>
            <a:tailEnd/>
          </a:ln>
        </p:spPr>
        <p:txBody>
          <a:bodyPr/>
          <a:lstStyle/>
          <a:p>
            <a:endParaRPr lang="en-US"/>
          </a:p>
        </p:txBody>
      </p:sp>
      <p:sp>
        <p:nvSpPr>
          <p:cNvPr id="51205" name="AutoShape 6"/>
          <p:cNvSpPr>
            <a:spLocks noChangeArrowheads="1"/>
          </p:cNvSpPr>
          <p:nvPr/>
        </p:nvSpPr>
        <p:spPr bwMode="auto">
          <a:xfrm>
            <a:off x="1295400" y="2590800"/>
            <a:ext cx="609600" cy="1752600"/>
          </a:xfrm>
          <a:prstGeom prst="triangle">
            <a:avLst>
              <a:gd name="adj" fmla="val 50000"/>
            </a:avLst>
          </a:prstGeom>
          <a:noFill/>
          <a:ln w="9525">
            <a:solidFill>
              <a:schemeClr val="tx1"/>
            </a:solidFill>
            <a:miter lim="800000"/>
            <a:headEnd/>
            <a:tailEnd/>
          </a:ln>
        </p:spPr>
        <p:txBody>
          <a:bodyPr wrap="none" anchor="ctr"/>
          <a:lstStyle/>
          <a:p>
            <a:endParaRPr lang="en-US"/>
          </a:p>
        </p:txBody>
      </p:sp>
      <p:sp>
        <p:nvSpPr>
          <p:cNvPr id="51206" name="Line 7"/>
          <p:cNvSpPr>
            <a:spLocks noChangeShapeType="1"/>
          </p:cNvSpPr>
          <p:nvPr/>
        </p:nvSpPr>
        <p:spPr bwMode="auto">
          <a:xfrm flipV="1">
            <a:off x="1600200" y="1828800"/>
            <a:ext cx="0" cy="3352800"/>
          </a:xfrm>
          <a:prstGeom prst="line">
            <a:avLst/>
          </a:prstGeom>
          <a:noFill/>
          <a:ln w="9525">
            <a:solidFill>
              <a:schemeClr val="tx1"/>
            </a:solidFill>
            <a:prstDash val="dash"/>
            <a:round/>
            <a:headEnd/>
            <a:tailEnd/>
          </a:ln>
        </p:spPr>
        <p:txBody>
          <a:bodyPr/>
          <a:lstStyle/>
          <a:p>
            <a:endParaRPr lang="en-US"/>
          </a:p>
        </p:txBody>
      </p:sp>
      <p:sp>
        <p:nvSpPr>
          <p:cNvPr id="51207" name="Rectangle 9"/>
          <p:cNvSpPr>
            <a:spLocks noChangeArrowheads="1"/>
          </p:cNvSpPr>
          <p:nvPr/>
        </p:nvSpPr>
        <p:spPr bwMode="auto">
          <a:xfrm>
            <a:off x="2743200" y="3657600"/>
            <a:ext cx="457200" cy="685800"/>
          </a:xfrm>
          <a:prstGeom prst="rect">
            <a:avLst/>
          </a:prstGeom>
          <a:noFill/>
          <a:ln w="9525">
            <a:solidFill>
              <a:schemeClr val="tx1"/>
            </a:solidFill>
            <a:miter lim="800000"/>
            <a:headEnd/>
            <a:tailEnd/>
          </a:ln>
        </p:spPr>
        <p:txBody>
          <a:bodyPr wrap="none" anchor="ctr"/>
          <a:lstStyle/>
          <a:p>
            <a:endParaRPr lang="en-US"/>
          </a:p>
        </p:txBody>
      </p:sp>
      <p:sp>
        <p:nvSpPr>
          <p:cNvPr id="51208" name="Line 10"/>
          <p:cNvSpPr>
            <a:spLocks noChangeShapeType="1"/>
          </p:cNvSpPr>
          <p:nvPr/>
        </p:nvSpPr>
        <p:spPr bwMode="auto">
          <a:xfrm flipV="1">
            <a:off x="2971800" y="1828800"/>
            <a:ext cx="0" cy="3352800"/>
          </a:xfrm>
          <a:prstGeom prst="line">
            <a:avLst/>
          </a:prstGeom>
          <a:noFill/>
          <a:ln w="9525">
            <a:solidFill>
              <a:schemeClr val="tx1"/>
            </a:solidFill>
            <a:prstDash val="dash"/>
            <a:round/>
            <a:headEnd/>
            <a:tailEnd/>
          </a:ln>
        </p:spPr>
        <p:txBody>
          <a:bodyPr/>
          <a:lstStyle/>
          <a:p>
            <a:endParaRPr lang="en-US"/>
          </a:p>
        </p:txBody>
      </p:sp>
      <p:sp>
        <p:nvSpPr>
          <p:cNvPr id="51209" name="AutoShape 11"/>
          <p:cNvSpPr>
            <a:spLocks noChangeArrowheads="1"/>
          </p:cNvSpPr>
          <p:nvPr/>
        </p:nvSpPr>
        <p:spPr bwMode="auto">
          <a:xfrm>
            <a:off x="5334000" y="2590800"/>
            <a:ext cx="609600" cy="1752600"/>
          </a:xfrm>
          <a:prstGeom prst="triangle">
            <a:avLst>
              <a:gd name="adj" fmla="val 50000"/>
            </a:avLst>
          </a:prstGeom>
          <a:noFill/>
          <a:ln w="9525">
            <a:solidFill>
              <a:schemeClr val="tx1"/>
            </a:solidFill>
            <a:miter lim="800000"/>
            <a:headEnd/>
            <a:tailEnd/>
          </a:ln>
        </p:spPr>
        <p:txBody>
          <a:bodyPr wrap="none" anchor="ctr"/>
          <a:lstStyle/>
          <a:p>
            <a:endParaRPr lang="en-US"/>
          </a:p>
        </p:txBody>
      </p:sp>
      <p:sp>
        <p:nvSpPr>
          <p:cNvPr id="51210" name="AutoShape 12"/>
          <p:cNvSpPr>
            <a:spLocks noChangeArrowheads="1"/>
          </p:cNvSpPr>
          <p:nvPr/>
        </p:nvSpPr>
        <p:spPr bwMode="auto">
          <a:xfrm>
            <a:off x="6781800" y="3657600"/>
            <a:ext cx="457200" cy="685800"/>
          </a:xfrm>
          <a:prstGeom prst="triangle">
            <a:avLst>
              <a:gd name="adj" fmla="val 50000"/>
            </a:avLst>
          </a:prstGeom>
          <a:noFill/>
          <a:ln w="9525">
            <a:solidFill>
              <a:schemeClr val="tx1"/>
            </a:solidFill>
            <a:miter lim="800000"/>
            <a:headEnd/>
            <a:tailEnd/>
          </a:ln>
        </p:spPr>
        <p:txBody>
          <a:bodyPr wrap="none" anchor="ctr"/>
          <a:lstStyle/>
          <a:p>
            <a:endParaRPr lang="en-US"/>
          </a:p>
        </p:txBody>
      </p:sp>
      <p:sp>
        <p:nvSpPr>
          <p:cNvPr id="51211" name="Line 13"/>
          <p:cNvSpPr>
            <a:spLocks noChangeShapeType="1"/>
          </p:cNvSpPr>
          <p:nvPr/>
        </p:nvSpPr>
        <p:spPr bwMode="auto">
          <a:xfrm flipV="1">
            <a:off x="5638800" y="1828800"/>
            <a:ext cx="0" cy="3352800"/>
          </a:xfrm>
          <a:prstGeom prst="line">
            <a:avLst/>
          </a:prstGeom>
          <a:noFill/>
          <a:ln w="9525">
            <a:solidFill>
              <a:schemeClr val="tx1"/>
            </a:solidFill>
            <a:prstDash val="dash"/>
            <a:round/>
            <a:headEnd/>
            <a:tailEnd/>
          </a:ln>
        </p:spPr>
        <p:txBody>
          <a:bodyPr/>
          <a:lstStyle/>
          <a:p>
            <a:endParaRPr lang="en-US"/>
          </a:p>
        </p:txBody>
      </p:sp>
      <p:sp>
        <p:nvSpPr>
          <p:cNvPr id="51212" name="Line 14"/>
          <p:cNvSpPr>
            <a:spLocks noChangeShapeType="1"/>
          </p:cNvSpPr>
          <p:nvPr/>
        </p:nvSpPr>
        <p:spPr bwMode="auto">
          <a:xfrm flipV="1">
            <a:off x="7010400" y="1828800"/>
            <a:ext cx="0" cy="3276600"/>
          </a:xfrm>
          <a:prstGeom prst="line">
            <a:avLst/>
          </a:prstGeom>
          <a:noFill/>
          <a:ln w="9525">
            <a:solidFill>
              <a:schemeClr val="tx1"/>
            </a:solidFill>
            <a:prstDash val="dash"/>
            <a:round/>
            <a:headEnd/>
            <a:tailEnd/>
          </a:ln>
        </p:spPr>
        <p:txBody>
          <a:bodyPr/>
          <a:lstStyle/>
          <a:p>
            <a:endParaRPr lang="en-US"/>
          </a:p>
        </p:txBody>
      </p:sp>
      <p:sp>
        <p:nvSpPr>
          <p:cNvPr id="51213" name="Rectangle 15"/>
          <p:cNvSpPr>
            <a:spLocks noChangeArrowheads="1"/>
          </p:cNvSpPr>
          <p:nvPr/>
        </p:nvSpPr>
        <p:spPr bwMode="auto">
          <a:xfrm>
            <a:off x="5334000" y="2438400"/>
            <a:ext cx="609600" cy="1905000"/>
          </a:xfrm>
          <a:prstGeom prst="rect">
            <a:avLst/>
          </a:prstGeom>
          <a:noFill/>
          <a:ln w="9525">
            <a:solidFill>
              <a:schemeClr val="tx1"/>
            </a:solidFill>
            <a:miter lim="800000"/>
            <a:headEnd/>
            <a:tailEnd/>
          </a:ln>
        </p:spPr>
        <p:txBody>
          <a:bodyPr wrap="none" anchor="ctr"/>
          <a:lstStyle/>
          <a:p>
            <a:endParaRPr lang="en-US"/>
          </a:p>
        </p:txBody>
      </p:sp>
      <p:sp>
        <p:nvSpPr>
          <p:cNvPr id="51214" name="Line 16"/>
          <p:cNvSpPr>
            <a:spLocks noChangeShapeType="1"/>
          </p:cNvSpPr>
          <p:nvPr/>
        </p:nvSpPr>
        <p:spPr bwMode="auto">
          <a:xfrm>
            <a:off x="1600200" y="5029200"/>
            <a:ext cx="1371600" cy="0"/>
          </a:xfrm>
          <a:prstGeom prst="line">
            <a:avLst/>
          </a:prstGeom>
          <a:noFill/>
          <a:ln w="9525">
            <a:solidFill>
              <a:schemeClr val="tx1"/>
            </a:solidFill>
            <a:round/>
            <a:headEnd type="triangle" w="med" len="med"/>
            <a:tailEnd type="triangle" w="med" len="med"/>
          </a:ln>
        </p:spPr>
        <p:txBody>
          <a:bodyPr/>
          <a:lstStyle/>
          <a:p>
            <a:endParaRPr lang="en-US"/>
          </a:p>
        </p:txBody>
      </p:sp>
      <p:sp>
        <p:nvSpPr>
          <p:cNvPr id="51215" name="Line 17"/>
          <p:cNvSpPr>
            <a:spLocks noChangeShapeType="1"/>
          </p:cNvSpPr>
          <p:nvPr/>
        </p:nvSpPr>
        <p:spPr bwMode="auto">
          <a:xfrm>
            <a:off x="5638800" y="5029200"/>
            <a:ext cx="1371600" cy="0"/>
          </a:xfrm>
          <a:prstGeom prst="line">
            <a:avLst/>
          </a:prstGeom>
          <a:noFill/>
          <a:ln w="9525">
            <a:solidFill>
              <a:schemeClr val="tx1"/>
            </a:solidFill>
            <a:round/>
            <a:headEnd type="triangle" w="med" len="med"/>
            <a:tailEnd type="triangle" w="med" len="med"/>
          </a:ln>
        </p:spPr>
        <p:txBody>
          <a:bodyPr/>
          <a:lstStyle/>
          <a:p>
            <a:endParaRPr lang="en-US"/>
          </a:p>
        </p:txBody>
      </p:sp>
      <p:sp>
        <p:nvSpPr>
          <p:cNvPr id="51216" name="Text Box 18"/>
          <p:cNvSpPr txBox="1">
            <a:spLocks noChangeArrowheads="1"/>
          </p:cNvSpPr>
          <p:nvPr/>
        </p:nvSpPr>
        <p:spPr bwMode="auto">
          <a:xfrm>
            <a:off x="1905000" y="4648200"/>
            <a:ext cx="914400" cy="366713"/>
          </a:xfrm>
          <a:prstGeom prst="rect">
            <a:avLst/>
          </a:prstGeom>
          <a:noFill/>
          <a:ln w="9525">
            <a:noFill/>
            <a:miter lim="800000"/>
            <a:headEnd/>
            <a:tailEnd/>
          </a:ln>
        </p:spPr>
        <p:txBody>
          <a:bodyPr>
            <a:spAutoFit/>
          </a:bodyPr>
          <a:lstStyle/>
          <a:p>
            <a:pPr>
              <a:spcBef>
                <a:spcPct val="50000"/>
              </a:spcBef>
            </a:pPr>
            <a:r>
              <a:rPr lang="en-US"/>
              <a:t>220Hz</a:t>
            </a:r>
          </a:p>
        </p:txBody>
      </p:sp>
      <p:sp>
        <p:nvSpPr>
          <p:cNvPr id="51217" name="Text Box 19"/>
          <p:cNvSpPr txBox="1">
            <a:spLocks noChangeArrowheads="1"/>
          </p:cNvSpPr>
          <p:nvPr/>
        </p:nvSpPr>
        <p:spPr bwMode="auto">
          <a:xfrm flipH="1">
            <a:off x="5791200" y="4648200"/>
            <a:ext cx="914400" cy="366713"/>
          </a:xfrm>
          <a:prstGeom prst="rect">
            <a:avLst/>
          </a:prstGeom>
          <a:noFill/>
          <a:ln w="9525">
            <a:noFill/>
            <a:miter lim="800000"/>
            <a:headEnd/>
            <a:tailEnd/>
          </a:ln>
        </p:spPr>
        <p:txBody>
          <a:bodyPr>
            <a:spAutoFit/>
          </a:bodyPr>
          <a:lstStyle/>
          <a:p>
            <a:pPr>
              <a:spcBef>
                <a:spcPct val="50000"/>
              </a:spcBef>
            </a:pPr>
            <a:r>
              <a:rPr lang="en-US"/>
              <a:t>220Hz</a:t>
            </a:r>
          </a:p>
        </p:txBody>
      </p:sp>
      <p:sp>
        <p:nvSpPr>
          <p:cNvPr id="51218" name="Text Box 20"/>
          <p:cNvSpPr txBox="1">
            <a:spLocks noChangeArrowheads="1"/>
          </p:cNvSpPr>
          <p:nvPr/>
        </p:nvSpPr>
        <p:spPr bwMode="auto">
          <a:xfrm>
            <a:off x="457200" y="2133600"/>
            <a:ext cx="990600" cy="641350"/>
          </a:xfrm>
          <a:prstGeom prst="rect">
            <a:avLst/>
          </a:prstGeom>
          <a:noFill/>
          <a:ln w="9525">
            <a:noFill/>
            <a:miter lim="800000"/>
            <a:headEnd/>
            <a:tailEnd/>
          </a:ln>
        </p:spPr>
        <p:txBody>
          <a:bodyPr>
            <a:spAutoFit/>
          </a:bodyPr>
          <a:lstStyle/>
          <a:p>
            <a:pPr>
              <a:spcBef>
                <a:spcPct val="50000"/>
              </a:spcBef>
            </a:pPr>
            <a:r>
              <a:rPr lang="en-US"/>
              <a:t>Water peak</a:t>
            </a:r>
          </a:p>
        </p:txBody>
      </p:sp>
      <p:sp>
        <p:nvSpPr>
          <p:cNvPr id="51219" name="Text Box 21"/>
          <p:cNvSpPr txBox="1">
            <a:spLocks noChangeArrowheads="1"/>
          </p:cNvSpPr>
          <p:nvPr/>
        </p:nvSpPr>
        <p:spPr bwMode="auto">
          <a:xfrm>
            <a:off x="2133600" y="2667000"/>
            <a:ext cx="838200" cy="641350"/>
          </a:xfrm>
          <a:prstGeom prst="rect">
            <a:avLst/>
          </a:prstGeom>
          <a:noFill/>
          <a:ln w="9525">
            <a:noFill/>
            <a:miter lim="800000"/>
            <a:headEnd/>
            <a:tailEnd/>
          </a:ln>
        </p:spPr>
        <p:txBody>
          <a:bodyPr>
            <a:spAutoFit/>
          </a:bodyPr>
          <a:lstStyle/>
          <a:p>
            <a:pPr>
              <a:spcBef>
                <a:spcPct val="50000"/>
              </a:spcBef>
            </a:pPr>
            <a:r>
              <a:rPr lang="en-US"/>
              <a:t>Fat peak</a:t>
            </a:r>
          </a:p>
        </p:txBody>
      </p:sp>
      <p:sp>
        <p:nvSpPr>
          <p:cNvPr id="51220" name="Text Box 22"/>
          <p:cNvSpPr txBox="1">
            <a:spLocks noChangeArrowheads="1"/>
          </p:cNvSpPr>
          <p:nvPr/>
        </p:nvSpPr>
        <p:spPr bwMode="auto">
          <a:xfrm>
            <a:off x="3276600" y="2971800"/>
            <a:ext cx="1447800" cy="641350"/>
          </a:xfrm>
          <a:prstGeom prst="rect">
            <a:avLst/>
          </a:prstGeom>
          <a:noFill/>
          <a:ln w="9525">
            <a:noFill/>
            <a:miter lim="800000"/>
            <a:headEnd/>
            <a:tailEnd/>
          </a:ln>
        </p:spPr>
        <p:txBody>
          <a:bodyPr>
            <a:spAutoFit/>
          </a:bodyPr>
          <a:lstStyle/>
          <a:p>
            <a:pPr>
              <a:spcBef>
                <a:spcPct val="50000"/>
              </a:spcBef>
            </a:pPr>
            <a:r>
              <a:rPr lang="en-US"/>
              <a:t>Saturation pulse</a:t>
            </a:r>
          </a:p>
        </p:txBody>
      </p:sp>
      <p:sp>
        <p:nvSpPr>
          <p:cNvPr id="51221" name="Text Box 23"/>
          <p:cNvSpPr txBox="1">
            <a:spLocks noChangeArrowheads="1"/>
          </p:cNvSpPr>
          <p:nvPr/>
        </p:nvSpPr>
        <p:spPr bwMode="auto">
          <a:xfrm>
            <a:off x="3962400" y="1676400"/>
            <a:ext cx="1447800" cy="641350"/>
          </a:xfrm>
          <a:prstGeom prst="rect">
            <a:avLst/>
          </a:prstGeom>
          <a:noFill/>
          <a:ln w="9525">
            <a:noFill/>
            <a:miter lim="800000"/>
            <a:headEnd/>
            <a:tailEnd/>
          </a:ln>
        </p:spPr>
        <p:txBody>
          <a:bodyPr>
            <a:spAutoFit/>
          </a:bodyPr>
          <a:lstStyle/>
          <a:p>
            <a:pPr>
              <a:spcBef>
                <a:spcPct val="50000"/>
              </a:spcBef>
            </a:pPr>
            <a:r>
              <a:rPr lang="en-US"/>
              <a:t>Saturation pulse</a:t>
            </a:r>
          </a:p>
        </p:txBody>
      </p:sp>
      <p:sp>
        <p:nvSpPr>
          <p:cNvPr id="51222" name="Line 24"/>
          <p:cNvSpPr>
            <a:spLocks noChangeShapeType="1"/>
          </p:cNvSpPr>
          <p:nvPr/>
        </p:nvSpPr>
        <p:spPr bwMode="auto">
          <a:xfrm>
            <a:off x="4724400" y="2133600"/>
            <a:ext cx="533400" cy="381000"/>
          </a:xfrm>
          <a:prstGeom prst="line">
            <a:avLst/>
          </a:prstGeom>
          <a:noFill/>
          <a:ln w="9525">
            <a:solidFill>
              <a:schemeClr val="tx1"/>
            </a:solidFill>
            <a:round/>
            <a:headEnd/>
            <a:tailEnd type="triangle" w="med" len="med"/>
          </a:ln>
        </p:spPr>
        <p:txBody>
          <a:bodyPr/>
          <a:lstStyle/>
          <a:p>
            <a:endParaRPr lang="en-US"/>
          </a:p>
        </p:txBody>
      </p:sp>
      <p:sp>
        <p:nvSpPr>
          <p:cNvPr id="51223" name="Line 25"/>
          <p:cNvSpPr>
            <a:spLocks noChangeShapeType="1"/>
          </p:cNvSpPr>
          <p:nvPr/>
        </p:nvSpPr>
        <p:spPr bwMode="auto">
          <a:xfrm flipH="1">
            <a:off x="3124200" y="3352800"/>
            <a:ext cx="152400" cy="228600"/>
          </a:xfrm>
          <a:prstGeom prst="line">
            <a:avLst/>
          </a:prstGeom>
          <a:noFill/>
          <a:ln w="9525">
            <a:solidFill>
              <a:schemeClr val="tx1"/>
            </a:solidFill>
            <a:round/>
            <a:headEnd/>
            <a:tailEnd type="triangle" w="med" len="med"/>
          </a:ln>
        </p:spPr>
        <p:txBody>
          <a:bodyPr/>
          <a:lstStyle/>
          <a:p>
            <a:endParaRPr lang="en-US"/>
          </a:p>
        </p:txBody>
      </p:sp>
      <p:sp>
        <p:nvSpPr>
          <p:cNvPr id="51224" name="Text Box 26"/>
          <p:cNvSpPr txBox="1">
            <a:spLocks noChangeArrowheads="1"/>
          </p:cNvSpPr>
          <p:nvPr/>
        </p:nvSpPr>
        <p:spPr bwMode="auto">
          <a:xfrm>
            <a:off x="1066800" y="1371600"/>
            <a:ext cx="2209800" cy="366713"/>
          </a:xfrm>
          <a:prstGeom prst="rect">
            <a:avLst/>
          </a:prstGeom>
          <a:noFill/>
          <a:ln w="9525">
            <a:noFill/>
            <a:miter lim="800000"/>
            <a:headEnd/>
            <a:tailEnd/>
          </a:ln>
        </p:spPr>
        <p:txBody>
          <a:bodyPr>
            <a:spAutoFit/>
          </a:bodyPr>
          <a:lstStyle/>
          <a:p>
            <a:pPr>
              <a:spcBef>
                <a:spcPct val="50000"/>
              </a:spcBef>
            </a:pPr>
            <a:r>
              <a:rPr lang="en-US"/>
              <a:t>Fat saturation</a:t>
            </a:r>
          </a:p>
        </p:txBody>
      </p:sp>
      <p:sp>
        <p:nvSpPr>
          <p:cNvPr id="51225" name="Text Box 27"/>
          <p:cNvSpPr txBox="1">
            <a:spLocks noChangeArrowheads="1"/>
          </p:cNvSpPr>
          <p:nvPr/>
        </p:nvSpPr>
        <p:spPr bwMode="auto">
          <a:xfrm>
            <a:off x="5181600" y="1219200"/>
            <a:ext cx="2209800" cy="366713"/>
          </a:xfrm>
          <a:prstGeom prst="rect">
            <a:avLst/>
          </a:prstGeom>
          <a:noFill/>
          <a:ln w="9525">
            <a:noFill/>
            <a:miter lim="800000"/>
            <a:headEnd/>
            <a:tailEnd/>
          </a:ln>
        </p:spPr>
        <p:txBody>
          <a:bodyPr>
            <a:spAutoFit/>
          </a:bodyPr>
          <a:lstStyle/>
          <a:p>
            <a:pPr>
              <a:spcBef>
                <a:spcPct val="50000"/>
              </a:spcBef>
            </a:pPr>
            <a:r>
              <a:rPr lang="en-US"/>
              <a:t>Water saturation</a:t>
            </a:r>
          </a:p>
        </p:txBody>
      </p:sp>
      <p:sp>
        <p:nvSpPr>
          <p:cNvPr id="39964" name="Rectangle 28"/>
          <p:cNvSpPr>
            <a:spLocks noGrp="1" noChangeArrowheads="1"/>
          </p:cNvSpPr>
          <p:nvPr>
            <p:ph type="title"/>
          </p:nvPr>
        </p:nvSpPr>
        <p:spPr>
          <a:xfrm>
            <a:off x="457200" y="277813"/>
            <a:ext cx="8229600" cy="941387"/>
          </a:xfrm>
        </p:spPr>
        <p:txBody>
          <a:bodyPr/>
          <a:lstStyle/>
          <a:p>
            <a:pPr eaLnBrk="1" hangingPunct="1">
              <a:defRPr/>
            </a:pPr>
            <a:r>
              <a:rPr lang="en-US" smtClean="0"/>
              <a:t>Fat &amp; water saturation pulses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Rectangle 5"/>
          <p:cNvSpPr>
            <a:spLocks noGrp="1" noChangeArrowheads="1"/>
          </p:cNvSpPr>
          <p:nvPr>
            <p:ph type="body" sz="half" idx="1"/>
          </p:nvPr>
        </p:nvSpPr>
        <p:spPr>
          <a:xfrm>
            <a:off x="457200" y="762000"/>
            <a:ext cx="4038600" cy="5368925"/>
          </a:xfrm>
        </p:spPr>
        <p:txBody>
          <a:bodyPr/>
          <a:lstStyle/>
          <a:p>
            <a:pPr eaLnBrk="1" hangingPunct="1">
              <a:defRPr/>
            </a:pPr>
            <a:r>
              <a:rPr lang="en-US" smtClean="0"/>
              <a:t>T1 weithed image without water saturation</a:t>
            </a:r>
          </a:p>
        </p:txBody>
      </p:sp>
      <p:sp>
        <p:nvSpPr>
          <p:cNvPr id="49158" name="Rectangle 6"/>
          <p:cNvSpPr>
            <a:spLocks noGrp="1" noChangeArrowheads="1"/>
          </p:cNvSpPr>
          <p:nvPr>
            <p:ph type="body" sz="half" idx="2"/>
          </p:nvPr>
        </p:nvSpPr>
        <p:spPr>
          <a:xfrm>
            <a:off x="4648200" y="914400"/>
            <a:ext cx="4038600" cy="5216525"/>
          </a:xfrm>
        </p:spPr>
        <p:txBody>
          <a:bodyPr/>
          <a:lstStyle/>
          <a:p>
            <a:pPr eaLnBrk="1" hangingPunct="1">
              <a:defRPr/>
            </a:pPr>
            <a:r>
              <a:rPr lang="en-US" smtClean="0"/>
              <a:t>T1 weigted image with water saturation</a:t>
            </a:r>
          </a:p>
        </p:txBody>
      </p:sp>
      <p:pic>
        <p:nvPicPr>
          <p:cNvPr id="53252" name="Picture 8" descr="IMAGE0012"/>
          <p:cNvPicPr>
            <a:picLocks noChangeAspect="1" noChangeArrowheads="1"/>
          </p:cNvPicPr>
          <p:nvPr/>
        </p:nvPicPr>
        <p:blipFill>
          <a:blip r:embed="rId2" cstate="print"/>
          <a:srcRect/>
          <a:stretch>
            <a:fillRect/>
          </a:stretch>
        </p:blipFill>
        <p:spPr bwMode="auto">
          <a:xfrm>
            <a:off x="0" y="2743200"/>
            <a:ext cx="4267200" cy="3224213"/>
          </a:xfrm>
          <a:prstGeom prst="rect">
            <a:avLst/>
          </a:prstGeom>
          <a:noFill/>
          <a:ln w="9525">
            <a:noFill/>
            <a:miter lim="800000"/>
            <a:headEnd/>
            <a:tailEnd/>
          </a:ln>
        </p:spPr>
      </p:pic>
      <p:pic>
        <p:nvPicPr>
          <p:cNvPr id="53253" name="Picture 9" descr="IMAGE0011"/>
          <p:cNvPicPr>
            <a:picLocks noChangeAspect="1" noChangeArrowheads="1"/>
          </p:cNvPicPr>
          <p:nvPr/>
        </p:nvPicPr>
        <p:blipFill>
          <a:blip r:embed="rId3" cstate="print"/>
          <a:srcRect/>
          <a:stretch>
            <a:fillRect/>
          </a:stretch>
        </p:blipFill>
        <p:spPr bwMode="auto">
          <a:xfrm>
            <a:off x="4495800" y="2586038"/>
            <a:ext cx="4343400" cy="3328987"/>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n-US" sz="4000" b="1" dirty="0" smtClean="0"/>
              <a:t>2. </a:t>
            </a:r>
            <a:r>
              <a:rPr lang="en-US" sz="4000" dirty="0" smtClean="0"/>
              <a:t>Spatial </a:t>
            </a:r>
            <a:r>
              <a:rPr lang="en-US" sz="4000" dirty="0" err="1" smtClean="0"/>
              <a:t>i</a:t>
            </a:r>
            <a:r>
              <a:rPr lang="en-US" sz="4000" dirty="0" smtClean="0"/>
              <a:t> </a:t>
            </a:r>
            <a:r>
              <a:rPr lang="en-US" sz="4000" dirty="0" err="1" smtClean="0"/>
              <a:t>nversion</a:t>
            </a:r>
            <a:r>
              <a:rPr lang="en-US" sz="4000" dirty="0" smtClean="0"/>
              <a:t> r </a:t>
            </a:r>
            <a:r>
              <a:rPr lang="en-US" sz="4000" dirty="0" err="1" smtClean="0"/>
              <a:t>ecovery</a:t>
            </a:r>
            <a:r>
              <a:rPr lang="en-US" sz="4000" dirty="0" smtClean="0"/>
              <a:t> ( SPIR ) </a:t>
            </a:r>
            <a:endParaRPr lang="en-US" sz="4000" b="1" dirty="0" smtClean="0"/>
          </a:p>
        </p:txBody>
      </p:sp>
      <p:sp>
        <p:nvSpPr>
          <p:cNvPr id="51203" name="Rectangle 3"/>
          <p:cNvSpPr>
            <a:spLocks noGrp="1" noChangeArrowheads="1"/>
          </p:cNvSpPr>
          <p:nvPr>
            <p:ph type="body" idx="1"/>
          </p:nvPr>
        </p:nvSpPr>
        <p:spPr/>
        <p:txBody>
          <a:bodyPr/>
          <a:lstStyle/>
          <a:p>
            <a:pPr eaLnBrk="1" hangingPunct="1">
              <a:defRPr/>
            </a:pPr>
            <a:r>
              <a:rPr lang="en-US" sz="2400" dirty="0" smtClean="0"/>
              <a:t>In this technique an RF pulse at the </a:t>
            </a:r>
            <a:r>
              <a:rPr lang="en-US" sz="2400" dirty="0" err="1" smtClean="0"/>
              <a:t>precessional</a:t>
            </a:r>
            <a:r>
              <a:rPr lang="en-US" sz="2400" dirty="0" smtClean="0"/>
              <a:t> frequency of fat is applied to the imaging volume, but unlike chemical pre - </a:t>
            </a:r>
            <a:r>
              <a:rPr lang="en-US" sz="2400" dirty="0" err="1" smtClean="0"/>
              <a:t>saturati</a:t>
            </a:r>
            <a:r>
              <a:rPr lang="en-US" sz="2400" dirty="0" smtClean="0"/>
              <a:t> on this has a magnitude of 180 ° . The </a:t>
            </a:r>
            <a:r>
              <a:rPr lang="en-US" sz="2400" dirty="0" err="1" smtClean="0"/>
              <a:t>magneti</a:t>
            </a:r>
            <a:r>
              <a:rPr lang="en-US" sz="2400" dirty="0" smtClean="0"/>
              <a:t> c moments of fat are therefore totally inverted into the – Z </a:t>
            </a:r>
            <a:r>
              <a:rPr lang="en-US" sz="2400" dirty="0" err="1" smtClean="0"/>
              <a:t>directi</a:t>
            </a:r>
            <a:r>
              <a:rPr lang="en-US" sz="2400" dirty="0" smtClean="0"/>
              <a:t> on. Aft </a:t>
            </a:r>
            <a:r>
              <a:rPr lang="en-US" sz="2400" dirty="0" err="1" smtClean="0"/>
              <a:t>er</a:t>
            </a:r>
            <a:r>
              <a:rPr lang="en-US" sz="2400" dirty="0" smtClean="0"/>
              <a:t> a </a:t>
            </a:r>
            <a:r>
              <a:rPr lang="en-US" sz="2400" dirty="0" err="1" smtClean="0"/>
              <a:t>ti</a:t>
            </a:r>
            <a:r>
              <a:rPr lang="en-US" sz="2400" dirty="0" smtClean="0"/>
              <a:t> me TI, which corresponds to the null point of fat, the 90 ° </a:t>
            </a:r>
            <a:r>
              <a:rPr lang="en-US" sz="2400" dirty="0" err="1" smtClean="0"/>
              <a:t>excitati</a:t>
            </a:r>
            <a:r>
              <a:rPr lang="en-US" sz="2400" dirty="0" smtClean="0"/>
              <a:t> on pulse is applied. As fat has no longitudinal </a:t>
            </a:r>
            <a:r>
              <a:rPr lang="en-US" sz="2400" dirty="0" err="1" smtClean="0"/>
              <a:t>magneti</a:t>
            </a:r>
            <a:r>
              <a:rPr lang="en-US" sz="2400" dirty="0" smtClean="0"/>
              <a:t> </a:t>
            </a:r>
            <a:r>
              <a:rPr lang="en-US" sz="2400" dirty="0" err="1" smtClean="0"/>
              <a:t>zati</a:t>
            </a:r>
            <a:r>
              <a:rPr lang="en-US" sz="2400" dirty="0" smtClean="0"/>
              <a:t> on at this point, the </a:t>
            </a:r>
            <a:r>
              <a:rPr lang="en-US" sz="2400" dirty="0" err="1" smtClean="0"/>
              <a:t>excitati</a:t>
            </a:r>
            <a:r>
              <a:rPr lang="en-US" sz="2400" dirty="0" smtClean="0"/>
              <a:t> on pulse produces no transverse </a:t>
            </a:r>
            <a:r>
              <a:rPr lang="en-US" sz="2400" dirty="0" err="1" smtClean="0"/>
              <a:t>magneti</a:t>
            </a:r>
            <a:r>
              <a:rPr lang="en-US" sz="2400" dirty="0" smtClean="0"/>
              <a:t> </a:t>
            </a:r>
            <a:r>
              <a:rPr lang="en-US" sz="2400" dirty="0" err="1" smtClean="0"/>
              <a:t>zati</a:t>
            </a:r>
            <a:r>
              <a:rPr lang="en-US" sz="2400" dirty="0" smtClean="0"/>
              <a:t> on in fat. Therefore the fat signal is </a:t>
            </a:r>
            <a:r>
              <a:rPr lang="en-US" sz="2400" dirty="0" err="1" smtClean="0"/>
              <a:t>nulled</a:t>
            </a:r>
            <a:r>
              <a:rPr lang="en-US" sz="2400" dirty="0" smtClean="0"/>
              <a:t> (Figures 6.23 and 6.24 ).</a:t>
            </a:r>
            <a:endParaRPr lang="en-US" sz="24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636587"/>
          </a:xfrm>
        </p:spPr>
        <p:txBody>
          <a:bodyPr/>
          <a:lstStyle/>
          <a:p>
            <a:r>
              <a:rPr lang="en-US" dirty="0" smtClean="0"/>
              <a:t>Even echo </a:t>
            </a:r>
            <a:r>
              <a:rPr lang="en-US" dirty="0" err="1" smtClean="0"/>
              <a:t>rephasing</a:t>
            </a:r>
            <a:r>
              <a:rPr lang="en-US" dirty="0" smtClean="0"/>
              <a:t> </a:t>
            </a:r>
            <a:endParaRPr lang="en-US" dirty="0"/>
          </a:p>
        </p:txBody>
      </p:sp>
      <p:sp>
        <p:nvSpPr>
          <p:cNvPr id="3" name="Content Placeholder 2"/>
          <p:cNvSpPr>
            <a:spLocks noGrp="1"/>
          </p:cNvSpPr>
          <p:nvPr>
            <p:ph idx="1"/>
          </p:nvPr>
        </p:nvSpPr>
        <p:spPr>
          <a:xfrm>
            <a:off x="228600" y="838200"/>
            <a:ext cx="8915400" cy="5791200"/>
          </a:xfrm>
        </p:spPr>
        <p:txBody>
          <a:bodyPr/>
          <a:lstStyle/>
          <a:p>
            <a:r>
              <a:rPr lang="en-US" sz="2400" dirty="0" smtClean="0"/>
              <a:t>If two or more echoes are produced in a spin echo pulse sequence, </a:t>
            </a:r>
            <a:r>
              <a:rPr lang="en-US" sz="2400" dirty="0" smtClean="0">
                <a:solidFill>
                  <a:srgbClr val="FF0000"/>
                </a:solidFill>
              </a:rPr>
              <a:t>intra - </a:t>
            </a:r>
            <a:r>
              <a:rPr lang="en-US" sz="2400" dirty="0" err="1" smtClean="0">
                <a:solidFill>
                  <a:srgbClr val="FF0000"/>
                </a:solidFill>
              </a:rPr>
              <a:t>voxel</a:t>
            </a:r>
            <a:r>
              <a:rPr lang="en-US" sz="2400" dirty="0" smtClean="0">
                <a:solidFill>
                  <a:srgbClr val="FF0000"/>
                </a:solidFill>
              </a:rPr>
              <a:t> </a:t>
            </a:r>
            <a:r>
              <a:rPr lang="en-US" sz="2400" dirty="0" err="1" smtClean="0">
                <a:solidFill>
                  <a:srgbClr val="FF0000"/>
                </a:solidFill>
              </a:rPr>
              <a:t>dephasing</a:t>
            </a:r>
            <a:r>
              <a:rPr lang="en-US" sz="2400" dirty="0" smtClean="0">
                <a:solidFill>
                  <a:srgbClr val="FF0000"/>
                </a:solidFill>
              </a:rPr>
              <a:t> </a:t>
            </a:r>
            <a:r>
              <a:rPr lang="en-US" sz="2400" dirty="0" smtClean="0"/>
              <a:t>may be reduced by acquiring the second and succeeding even echoes at a multiple of the first TE; for example, two echoes, first TE 40 ms and second TE 80 </a:t>
            </a:r>
            <a:r>
              <a:rPr lang="en-US" sz="2400" dirty="0" err="1" smtClean="0"/>
              <a:t>ms.</a:t>
            </a:r>
            <a:r>
              <a:rPr lang="en-US" sz="2400" dirty="0" smtClean="0"/>
              <a:t> </a:t>
            </a:r>
          </a:p>
          <a:p>
            <a:r>
              <a:rPr lang="en-US" sz="2400" dirty="0" smtClean="0"/>
              <a:t>This works on the principle that flowing nuclei that are out of phase at the first echo are in phase at the second echo as long as the nuclei are given exactly the same amount of time to </a:t>
            </a:r>
            <a:r>
              <a:rPr lang="en-US" sz="2400" dirty="0" err="1" smtClean="0"/>
              <a:t>rephase</a:t>
            </a:r>
            <a:r>
              <a:rPr lang="en-US" sz="2400" dirty="0" smtClean="0"/>
              <a:t> as they were given to </a:t>
            </a:r>
            <a:r>
              <a:rPr lang="en-US" sz="2400" dirty="0" err="1" smtClean="0"/>
              <a:t>dephase</a:t>
            </a:r>
            <a:r>
              <a:rPr lang="en-US" sz="2400" dirty="0" smtClean="0"/>
              <a:t>. </a:t>
            </a:r>
          </a:p>
          <a:p>
            <a:r>
              <a:rPr lang="en-US" sz="2400" dirty="0" smtClean="0"/>
              <a:t>In other words, if at the first TE of 40 ms they are out of phase, 40 ms later (at 80 ms) they will be in phase again. This is called even echo </a:t>
            </a:r>
            <a:r>
              <a:rPr lang="en-US" sz="2400" dirty="0" err="1" smtClean="0"/>
              <a:t>rephasing</a:t>
            </a:r>
            <a:r>
              <a:rPr lang="en-US" sz="2400" dirty="0" smtClean="0"/>
              <a:t> and can be used to reduce </a:t>
            </a:r>
            <a:r>
              <a:rPr lang="en-US" sz="2400" dirty="0" err="1" smtClean="0"/>
              <a:t>artefact</a:t>
            </a:r>
            <a:r>
              <a:rPr lang="en-US" sz="2400" dirty="0" smtClean="0"/>
              <a:t> in a T2 weighted image. </a:t>
            </a:r>
            <a:endParaRPr 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000" dirty="0" smtClean="0"/>
              <a:t>This technique therefore combines fat </a:t>
            </a:r>
            <a:r>
              <a:rPr lang="en-US" sz="2000" dirty="0" err="1" smtClean="0"/>
              <a:t>saturati</a:t>
            </a:r>
            <a:r>
              <a:rPr lang="en-US" sz="2000" dirty="0" smtClean="0"/>
              <a:t> on and </a:t>
            </a:r>
            <a:r>
              <a:rPr lang="en-US" sz="2000" dirty="0" err="1" smtClean="0"/>
              <a:t>inverti</a:t>
            </a:r>
            <a:r>
              <a:rPr lang="en-US" sz="2000" dirty="0" smtClean="0"/>
              <a:t> </a:t>
            </a:r>
            <a:r>
              <a:rPr lang="en-US" sz="2000" dirty="0" err="1" smtClean="0"/>
              <a:t>ng</a:t>
            </a:r>
            <a:r>
              <a:rPr lang="en-US" sz="2000" dirty="0" smtClean="0"/>
              <a:t> mechanisms similar to STIR ( see Chapter 5 ) to eliminate fat signal. However, it has several advantages over both of these </a:t>
            </a:r>
            <a:r>
              <a:rPr lang="en-US" sz="2000" dirty="0" err="1" smtClean="0"/>
              <a:t>techniques</a:t>
            </a:r>
            <a:r>
              <a:rPr lang="en-US" sz="2000" dirty="0" smtClean="0"/>
              <a:t>. Chemical </a:t>
            </a:r>
            <a:r>
              <a:rPr lang="en-US" sz="2000" dirty="0" err="1" smtClean="0"/>
              <a:t>saturati</a:t>
            </a:r>
            <a:r>
              <a:rPr lang="en-US" sz="2000" dirty="0" smtClean="0"/>
              <a:t> on is very dependent on homogeneity of the main </a:t>
            </a:r>
            <a:r>
              <a:rPr lang="en-US" sz="2000" dirty="0" err="1" smtClean="0"/>
              <a:t>magneti</a:t>
            </a:r>
            <a:r>
              <a:rPr lang="en-US" sz="2000" dirty="0" smtClean="0"/>
              <a:t> c </a:t>
            </a:r>
            <a:r>
              <a:rPr lang="en-US" sz="2000" dirty="0" err="1" smtClean="0"/>
              <a:t>fi</a:t>
            </a:r>
            <a:r>
              <a:rPr lang="en-US" sz="2000" dirty="0" smtClean="0"/>
              <a:t> </a:t>
            </a:r>
            <a:r>
              <a:rPr lang="en-US" sz="2000" dirty="0" err="1" smtClean="0"/>
              <a:t>eld</a:t>
            </a:r>
            <a:r>
              <a:rPr lang="en-US" sz="2000" dirty="0" smtClean="0"/>
              <a:t> as it requires the </a:t>
            </a:r>
            <a:r>
              <a:rPr lang="en-US" sz="2000" dirty="0" err="1" smtClean="0"/>
              <a:t>precessional</a:t>
            </a:r>
            <a:r>
              <a:rPr lang="en-US" sz="2000" dirty="0" smtClean="0"/>
              <a:t> frequency of fat to be the same over the whole imaging volume. SPIR is much less </a:t>
            </a:r>
            <a:r>
              <a:rPr lang="en-US" sz="2000" dirty="0" err="1" smtClean="0"/>
              <a:t>suscepti</a:t>
            </a:r>
            <a:r>
              <a:rPr lang="en-US" sz="2000" dirty="0" smtClean="0"/>
              <a:t> </a:t>
            </a:r>
            <a:r>
              <a:rPr lang="en-US" sz="2000" dirty="0" err="1" smtClean="0"/>
              <a:t>ble</a:t>
            </a:r>
            <a:r>
              <a:rPr lang="en-US" sz="2000" dirty="0" smtClean="0"/>
              <a:t> to this because </a:t>
            </a:r>
            <a:r>
              <a:rPr lang="en-US" sz="2000" dirty="0" err="1" smtClean="0"/>
              <a:t>nulling</a:t>
            </a:r>
            <a:r>
              <a:rPr lang="en-US" sz="2000" dirty="0" smtClean="0"/>
              <a:t> also occurs by </a:t>
            </a:r>
            <a:r>
              <a:rPr lang="en-US" sz="2000" dirty="0" err="1" smtClean="0"/>
              <a:t>selecti</a:t>
            </a:r>
            <a:r>
              <a:rPr lang="en-US" sz="2000" dirty="0" smtClean="0"/>
              <a:t> </a:t>
            </a:r>
            <a:r>
              <a:rPr lang="en-US" sz="2000" dirty="0" err="1" smtClean="0"/>
              <a:t>ng</a:t>
            </a:r>
            <a:r>
              <a:rPr lang="en-US" sz="2000" dirty="0" smtClean="0"/>
              <a:t> an inversion </a:t>
            </a:r>
            <a:r>
              <a:rPr lang="en-US" sz="2000" dirty="0" err="1" smtClean="0"/>
              <a:t>ti</a:t>
            </a:r>
            <a:r>
              <a:rPr lang="en-US" sz="2000" dirty="0" smtClean="0"/>
              <a:t> me </a:t>
            </a:r>
            <a:r>
              <a:rPr lang="en-US" sz="2000" dirty="0" err="1" smtClean="0"/>
              <a:t>corresponding</a:t>
            </a:r>
            <a:r>
              <a:rPr lang="en-US" sz="2000" dirty="0" smtClean="0"/>
              <a:t> to the null point of fat. This depends on the T1 recovery </a:t>
            </a:r>
            <a:r>
              <a:rPr lang="en-US" sz="2000" dirty="0" err="1" smtClean="0"/>
              <a:t>ti</a:t>
            </a:r>
            <a:r>
              <a:rPr lang="en-US" sz="2000" dirty="0" smtClean="0"/>
              <a:t> me of fat rather than its </a:t>
            </a:r>
            <a:r>
              <a:rPr lang="en-US" sz="2000" dirty="0" err="1" smtClean="0"/>
              <a:t>precessional</a:t>
            </a:r>
            <a:r>
              <a:rPr lang="en-US" sz="2000" dirty="0" smtClean="0"/>
              <a:t> frequency and </a:t>
            </a:r>
            <a:r>
              <a:rPr lang="en-US" sz="2000" dirty="0" err="1" smtClean="0"/>
              <a:t>relaxati</a:t>
            </a:r>
            <a:r>
              <a:rPr lang="en-US" sz="2000" dirty="0" smtClean="0"/>
              <a:t> on </a:t>
            </a:r>
            <a:r>
              <a:rPr lang="en-US" sz="2000" dirty="0" err="1" smtClean="0"/>
              <a:t>ti</a:t>
            </a:r>
            <a:r>
              <a:rPr lang="en-US" sz="2000" dirty="0" smtClean="0"/>
              <a:t> </a:t>
            </a:r>
            <a:r>
              <a:rPr lang="en-US" sz="2000" dirty="0" err="1" smtClean="0"/>
              <a:t>mes</a:t>
            </a:r>
            <a:r>
              <a:rPr lang="en-US" sz="2000" dirty="0" smtClean="0"/>
              <a:t> are not </a:t>
            </a:r>
            <a:r>
              <a:rPr lang="en-US" sz="2000" dirty="0" err="1" smtClean="0"/>
              <a:t>aff</a:t>
            </a:r>
            <a:r>
              <a:rPr lang="en-US" sz="2000" dirty="0" smtClean="0"/>
              <a:t> </a:t>
            </a:r>
            <a:r>
              <a:rPr lang="en-US" sz="2000" dirty="0" err="1" smtClean="0"/>
              <a:t>ected</a:t>
            </a:r>
            <a:r>
              <a:rPr lang="en-US" sz="2000" dirty="0" smtClean="0"/>
              <a:t> by small changes in homogeneity. However, as STIR sequences totally rely on the T1 recovery </a:t>
            </a:r>
            <a:r>
              <a:rPr lang="en-US" sz="2000" dirty="0" err="1" smtClean="0"/>
              <a:t>ti</a:t>
            </a:r>
            <a:r>
              <a:rPr lang="en-US" sz="2000" dirty="0" smtClean="0"/>
              <a:t> </a:t>
            </a:r>
            <a:r>
              <a:rPr lang="en-US" sz="2000" dirty="0" err="1" smtClean="0"/>
              <a:t>mes</a:t>
            </a:r>
            <a:r>
              <a:rPr lang="en-US" sz="2000" dirty="0" smtClean="0"/>
              <a:t> to null signal rather than </a:t>
            </a:r>
            <a:r>
              <a:rPr lang="en-US" sz="2000" dirty="0" err="1" smtClean="0"/>
              <a:t>precessional</a:t>
            </a:r>
            <a:r>
              <a:rPr lang="en-US" sz="2000" dirty="0" smtClean="0"/>
              <a:t> frequencies, they are less likely to be </a:t>
            </a:r>
            <a:r>
              <a:rPr lang="en-US" sz="2000" dirty="0" err="1" smtClean="0"/>
              <a:t>aff</a:t>
            </a:r>
            <a:r>
              <a:rPr lang="en-US" sz="2000" dirty="0" smtClean="0"/>
              <a:t> </a:t>
            </a:r>
            <a:r>
              <a:rPr lang="en-US" sz="2000" dirty="0" err="1" smtClean="0"/>
              <a:t>ected</a:t>
            </a:r>
            <a:r>
              <a:rPr lang="en-US" sz="2000" dirty="0" smtClean="0"/>
              <a:t> by </a:t>
            </a:r>
            <a:r>
              <a:rPr lang="en-US" sz="2000" dirty="0" err="1" smtClean="0"/>
              <a:t>inhomogeneity</a:t>
            </a:r>
            <a:r>
              <a:rPr lang="en-US" sz="2000" dirty="0" smtClean="0"/>
              <a:t> than fat saturated methods such as SPIR or fat </a:t>
            </a:r>
            <a:r>
              <a:rPr lang="en-US" sz="2000" dirty="0" err="1" smtClean="0"/>
              <a:t>saturati</a:t>
            </a:r>
            <a:r>
              <a:rPr lang="en-US" sz="2000" dirty="0" smtClean="0"/>
              <a:t> on.</a:t>
            </a:r>
            <a:endParaRPr lang="en-US"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smtClean="0"/>
              <a:t>Figures 6.25 and 6.26 compare a STIR image with a SPIR image and clearly show more uniform </a:t>
            </a:r>
            <a:r>
              <a:rPr lang="en-US" sz="2400" dirty="0" err="1" smtClean="0"/>
              <a:t>nulling</a:t>
            </a:r>
            <a:r>
              <a:rPr lang="en-US" sz="2400" dirty="0" smtClean="0"/>
              <a:t> of fat in the STIR sequence. However, in STIR sequences, gadolinium may be </a:t>
            </a:r>
            <a:r>
              <a:rPr lang="en-US" sz="2400" dirty="0" err="1" smtClean="0"/>
              <a:t>nulled</a:t>
            </a:r>
            <a:r>
              <a:rPr lang="en-US" sz="2400" dirty="0" smtClean="0"/>
              <a:t> along with fat, as gadolinium shortens the T1 recovery </a:t>
            </a:r>
            <a:r>
              <a:rPr lang="en-US" sz="2400" dirty="0" err="1" smtClean="0"/>
              <a:t>ti</a:t>
            </a:r>
            <a:r>
              <a:rPr lang="en-US" sz="2400" dirty="0" smtClean="0"/>
              <a:t> me of </a:t>
            </a:r>
            <a:r>
              <a:rPr lang="en-US" sz="2400" dirty="0" err="1" smtClean="0"/>
              <a:t>ti</a:t>
            </a:r>
            <a:r>
              <a:rPr lang="en-US" sz="2400" dirty="0" smtClean="0"/>
              <a:t> </a:t>
            </a:r>
            <a:r>
              <a:rPr lang="en-US" sz="2400" dirty="0" err="1" smtClean="0"/>
              <a:t>ssues</a:t>
            </a:r>
            <a:r>
              <a:rPr lang="en-US" sz="2400" dirty="0" smtClean="0"/>
              <a:t> taking up contrast to that of fat ( see Chapter 11 ). Therefore STIR sequences must never be used aft </a:t>
            </a:r>
            <a:r>
              <a:rPr lang="en-US" sz="2400" dirty="0" err="1" smtClean="0"/>
              <a:t>er</a:t>
            </a:r>
            <a:r>
              <a:rPr lang="en-US" sz="2400" dirty="0" smtClean="0"/>
              <a:t> giving gadolinium. However, in SPIR sequences this does not occur because fat is </a:t>
            </a:r>
            <a:r>
              <a:rPr lang="en-US" sz="2400" dirty="0" err="1" smtClean="0"/>
              <a:t>selecti</a:t>
            </a:r>
            <a:r>
              <a:rPr lang="en-US" sz="2400" dirty="0" smtClean="0"/>
              <a:t> </a:t>
            </a:r>
            <a:r>
              <a:rPr lang="en-US" sz="2400" dirty="0" err="1" smtClean="0"/>
              <a:t>vely</a:t>
            </a:r>
            <a:r>
              <a:rPr lang="en-US" sz="2400" dirty="0" smtClean="0"/>
              <a:t> inverted and </a:t>
            </a:r>
            <a:r>
              <a:rPr lang="en-US" sz="2400" dirty="0" err="1" smtClean="0"/>
              <a:t>nulled</a:t>
            </a:r>
            <a:r>
              <a:rPr lang="en-US" sz="2400" dirty="0" smtClean="0"/>
              <a:t>, leaving </a:t>
            </a:r>
            <a:r>
              <a:rPr lang="en-US" sz="2400" dirty="0" err="1" smtClean="0"/>
              <a:t>gadolinium</a:t>
            </a:r>
            <a:r>
              <a:rPr lang="en-US" sz="2400" dirty="0" smtClean="0"/>
              <a:t> untouched. Therefore SPIR may be used to null the signal from fat in sequences where gadolinium has been given. </a:t>
            </a:r>
            <a:endParaRPr lang="en-US"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
            </a:r>
            <a:br>
              <a:rPr lang="en-US" sz="2000" dirty="0" smtClean="0"/>
            </a:br>
            <a:r>
              <a:rPr lang="en-US" sz="2000" dirty="0" smtClean="0"/>
              <a:t/>
            </a:r>
            <a:br>
              <a:rPr lang="en-US" sz="2000" dirty="0" smtClean="0"/>
            </a:br>
            <a:r>
              <a:rPr lang="en-US" sz="2000" dirty="0" smtClean="0"/>
              <a:t> </a:t>
            </a:r>
            <a:r>
              <a:rPr lang="en-US" sz="2000" dirty="0" err="1" smtClean="0"/>
              <a:t>Sagittal</a:t>
            </a:r>
            <a:r>
              <a:rPr lang="en-US" sz="2000" dirty="0" smtClean="0"/>
              <a:t> T2 weighted FSE image of the pelvis </a:t>
            </a:r>
            <a:br>
              <a:rPr lang="en-US" sz="2000" dirty="0" smtClean="0"/>
            </a:br>
            <a:r>
              <a:rPr lang="en-US" sz="2000" dirty="0" smtClean="0"/>
              <a:t> </a:t>
            </a:r>
            <a:r>
              <a:rPr lang="en-US" sz="2000" dirty="0" err="1" smtClean="0"/>
              <a:t>Sagittal</a:t>
            </a:r>
            <a:r>
              <a:rPr lang="en-US" sz="2000" smtClean="0"/>
              <a:t> T2 weighted FSE image of the pelvis Sagittal</a:t>
            </a:r>
            <a:r>
              <a:rPr lang="en-US" sz="2000" dirty="0" smtClean="0"/>
              <a:t> T2 weighted FSE image of the pelvis with SPIR. Fat has been suppressed.</a:t>
            </a:r>
            <a:endParaRPr lang="en-US" sz="2000"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0" y="1828800"/>
            <a:ext cx="4015740" cy="413004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4038600" y="1828800"/>
            <a:ext cx="4629312" cy="420052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277813"/>
            <a:ext cx="8229600" cy="865187"/>
          </a:xfrm>
        </p:spPr>
        <p:txBody>
          <a:bodyPr/>
          <a:lstStyle/>
          <a:p>
            <a:pPr eaLnBrk="1" hangingPunct="1">
              <a:defRPr/>
            </a:pPr>
            <a:r>
              <a:rPr lang="en-US" smtClean="0"/>
              <a:t>Summary</a:t>
            </a:r>
          </a:p>
        </p:txBody>
      </p:sp>
      <p:sp>
        <p:nvSpPr>
          <p:cNvPr id="52227" name="Rectangle 3"/>
          <p:cNvSpPr>
            <a:spLocks noGrp="1" noChangeArrowheads="1"/>
          </p:cNvSpPr>
          <p:nvPr>
            <p:ph type="body" idx="1"/>
          </p:nvPr>
        </p:nvSpPr>
        <p:spPr>
          <a:xfrm>
            <a:off x="457200" y="1600200"/>
            <a:ext cx="8229600" cy="4800600"/>
          </a:xfrm>
        </p:spPr>
        <p:txBody>
          <a:bodyPr/>
          <a:lstStyle/>
          <a:p>
            <a:pPr eaLnBrk="1" hangingPunct="1">
              <a:lnSpc>
                <a:spcPct val="90000"/>
              </a:lnSpc>
              <a:buFont typeface="Wingdings" pitchFamily="2" charset="2"/>
              <a:buNone/>
              <a:defRPr/>
            </a:pPr>
            <a:r>
              <a:rPr lang="en-US" smtClean="0"/>
              <a:t>1. </a:t>
            </a:r>
            <a:r>
              <a:rPr lang="en-US" b="1" smtClean="0"/>
              <a:t>Gradient Moment Rephasing</a:t>
            </a:r>
            <a:r>
              <a:rPr lang="en-US" smtClean="0"/>
              <a:t>:</a:t>
            </a:r>
          </a:p>
          <a:p>
            <a:pPr lvl="1" eaLnBrk="1" hangingPunct="1">
              <a:lnSpc>
                <a:spcPct val="90000"/>
              </a:lnSpc>
              <a:defRPr/>
            </a:pPr>
            <a:r>
              <a:rPr lang="en-US" smtClean="0"/>
              <a:t>Uses additional gradients to correct altered phase values</a:t>
            </a:r>
          </a:p>
          <a:p>
            <a:pPr lvl="1" eaLnBrk="1" hangingPunct="1">
              <a:lnSpc>
                <a:spcPct val="90000"/>
              </a:lnSpc>
              <a:defRPr/>
            </a:pPr>
            <a:r>
              <a:rPr lang="en-US" smtClean="0"/>
              <a:t>Reduces artefact from intra-voxel dephasing</a:t>
            </a:r>
          </a:p>
          <a:p>
            <a:pPr lvl="1" eaLnBrk="1" hangingPunct="1">
              <a:lnSpc>
                <a:spcPct val="90000"/>
              </a:lnSpc>
              <a:defRPr/>
            </a:pPr>
            <a:r>
              <a:rPr lang="en-US" smtClean="0"/>
              <a:t>Gives flowing nuclei a bright signal </a:t>
            </a:r>
          </a:p>
          <a:p>
            <a:pPr lvl="1" eaLnBrk="1" hangingPunct="1">
              <a:lnSpc>
                <a:spcPct val="90000"/>
              </a:lnSpc>
              <a:defRPr/>
            </a:pPr>
            <a:r>
              <a:rPr lang="en-US" smtClean="0"/>
              <a:t>Is mainly used in T2 or T2* weighted images</a:t>
            </a:r>
          </a:p>
          <a:p>
            <a:pPr lvl="1" eaLnBrk="1" hangingPunct="1">
              <a:lnSpc>
                <a:spcPct val="90000"/>
              </a:lnSpc>
              <a:defRPr/>
            </a:pPr>
            <a:r>
              <a:rPr lang="en-US" smtClean="0"/>
              <a:t>Is most effective on slow, laminar flow within the slice</a:t>
            </a:r>
          </a:p>
          <a:p>
            <a:pPr eaLnBrk="1" hangingPunct="1">
              <a:lnSpc>
                <a:spcPct val="90000"/>
              </a:lnSpc>
              <a:defRPr/>
            </a:pPr>
            <a:endParaRPr lang="en-US"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77813"/>
            <a:ext cx="8229600" cy="865187"/>
          </a:xfrm>
        </p:spPr>
        <p:txBody>
          <a:bodyPr/>
          <a:lstStyle/>
          <a:p>
            <a:pPr eaLnBrk="1" hangingPunct="1">
              <a:defRPr/>
            </a:pPr>
            <a:r>
              <a:rPr lang="en-US" smtClean="0"/>
              <a:t>Summary</a:t>
            </a:r>
          </a:p>
        </p:txBody>
      </p:sp>
      <p:sp>
        <p:nvSpPr>
          <p:cNvPr id="53251" name="Rectangle 3"/>
          <p:cNvSpPr>
            <a:spLocks noGrp="1" noChangeArrowheads="1"/>
          </p:cNvSpPr>
          <p:nvPr>
            <p:ph type="body" idx="1"/>
          </p:nvPr>
        </p:nvSpPr>
        <p:spPr>
          <a:xfrm>
            <a:off x="457200" y="1295400"/>
            <a:ext cx="8229600" cy="5257800"/>
          </a:xfrm>
        </p:spPr>
        <p:txBody>
          <a:bodyPr/>
          <a:lstStyle/>
          <a:p>
            <a:pPr eaLnBrk="1" hangingPunct="1">
              <a:buFont typeface="Wingdings" pitchFamily="2" charset="2"/>
              <a:buNone/>
              <a:defRPr/>
            </a:pPr>
            <a:r>
              <a:rPr lang="en-US" sz="2800" smtClean="0"/>
              <a:t>2. </a:t>
            </a:r>
            <a:r>
              <a:rPr lang="en-US" sz="2800" b="1" smtClean="0"/>
              <a:t>Pre-saturation</a:t>
            </a:r>
            <a:r>
              <a:rPr lang="en-US" sz="2800" smtClean="0"/>
              <a:t>:</a:t>
            </a:r>
          </a:p>
          <a:p>
            <a:pPr lvl="1" eaLnBrk="1" hangingPunct="1">
              <a:defRPr/>
            </a:pPr>
            <a:r>
              <a:rPr lang="en-US" sz="2400" smtClean="0"/>
              <a:t>Uses additional RF pulses to nullify signal from flowing nuclei</a:t>
            </a:r>
          </a:p>
          <a:p>
            <a:pPr lvl="1" eaLnBrk="1" hangingPunct="1">
              <a:defRPr/>
            </a:pPr>
            <a:r>
              <a:rPr lang="en-US" sz="2400" smtClean="0"/>
              <a:t>Reduces artefacts due to time of flight and entry slice phnomenon</a:t>
            </a:r>
          </a:p>
          <a:p>
            <a:pPr lvl="1" eaLnBrk="1" hangingPunct="1">
              <a:defRPr/>
            </a:pPr>
            <a:r>
              <a:rPr lang="en-US" sz="2400" smtClean="0"/>
              <a:t>Gives flowing nuclei a signal void</a:t>
            </a:r>
          </a:p>
          <a:p>
            <a:pPr lvl="1" eaLnBrk="1" hangingPunct="1">
              <a:defRPr/>
            </a:pPr>
            <a:r>
              <a:rPr lang="en-US" sz="2400" smtClean="0"/>
              <a:t>Is mainly used in T1 weighted images</a:t>
            </a:r>
          </a:p>
          <a:p>
            <a:pPr lvl="1" eaLnBrk="1" hangingPunct="1">
              <a:defRPr/>
            </a:pPr>
            <a:r>
              <a:rPr lang="en-US" sz="2400" smtClean="0"/>
              <a:t>Is effective on fast and slow flow</a:t>
            </a:r>
          </a:p>
          <a:p>
            <a:pPr lvl="1" eaLnBrk="1" hangingPunct="1">
              <a:defRPr/>
            </a:pPr>
            <a:r>
              <a:rPr lang="en-US" sz="2400" smtClean="0"/>
              <a:t>Increases the RF deposition to the patient</a:t>
            </a:r>
          </a:p>
          <a:p>
            <a:pPr lvl="1" eaLnBrk="1" hangingPunct="1">
              <a:defRPr/>
            </a:pPr>
            <a:r>
              <a:rPr lang="en-US" sz="2400" smtClean="0"/>
              <a:t>Can be used to nullify signal from fat or water and to reduce aliasing.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ctrTitle"/>
          </p:nvPr>
        </p:nvSpPr>
        <p:spPr/>
        <p:txBody>
          <a:bodyPr/>
          <a:lstStyle/>
          <a:p>
            <a:pPr eaLnBrk="1" hangingPunct="1">
              <a:defRPr/>
            </a:pPr>
            <a:r>
              <a:rPr lang="en-US" smtClean="0"/>
              <a:t>END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277813"/>
            <a:ext cx="8915400" cy="788987"/>
          </a:xfrm>
        </p:spPr>
        <p:txBody>
          <a:bodyPr/>
          <a:lstStyle/>
          <a:p>
            <a:pPr eaLnBrk="1" hangingPunct="1">
              <a:defRPr/>
            </a:pPr>
            <a:r>
              <a:rPr lang="en-US" sz="3600" b="1" smtClean="0"/>
              <a:t>1. Gradient moment rephasing(nulling)</a:t>
            </a:r>
            <a:r>
              <a:rPr lang="en-US" sz="4000" smtClean="0"/>
              <a:t> </a:t>
            </a:r>
          </a:p>
        </p:txBody>
      </p:sp>
      <p:sp>
        <p:nvSpPr>
          <p:cNvPr id="32771" name="Rectangle 3"/>
          <p:cNvSpPr>
            <a:spLocks noGrp="1" noChangeArrowheads="1"/>
          </p:cNvSpPr>
          <p:nvPr>
            <p:ph type="body" idx="1"/>
          </p:nvPr>
        </p:nvSpPr>
        <p:spPr>
          <a:xfrm>
            <a:off x="152400" y="1219200"/>
            <a:ext cx="8991600" cy="4911725"/>
          </a:xfrm>
        </p:spPr>
        <p:txBody>
          <a:bodyPr/>
          <a:lstStyle/>
          <a:p>
            <a:pPr eaLnBrk="1" hangingPunct="1">
              <a:lnSpc>
                <a:spcPct val="80000"/>
              </a:lnSpc>
              <a:defRPr/>
            </a:pPr>
            <a:r>
              <a:rPr lang="en-US" dirty="0" smtClean="0"/>
              <a:t>Gradient moment </a:t>
            </a:r>
            <a:r>
              <a:rPr lang="en-US" dirty="0" err="1" smtClean="0"/>
              <a:t>rephasing</a:t>
            </a:r>
            <a:r>
              <a:rPr lang="en-US" dirty="0" smtClean="0"/>
              <a:t> compensates for the altered phase values of nuclei flowing along a gradient.</a:t>
            </a:r>
          </a:p>
          <a:p>
            <a:pPr eaLnBrk="1" hangingPunct="1">
              <a:lnSpc>
                <a:spcPct val="80000"/>
              </a:lnSpc>
              <a:defRPr/>
            </a:pPr>
            <a:r>
              <a:rPr lang="en-US" dirty="0" smtClean="0"/>
              <a:t>It uses additional gradients to correct the altered phases back to their original values.</a:t>
            </a:r>
          </a:p>
          <a:p>
            <a:pPr eaLnBrk="1" hangingPunct="1">
              <a:lnSpc>
                <a:spcPct val="80000"/>
              </a:lnSpc>
              <a:defRPr/>
            </a:pPr>
            <a:r>
              <a:rPr lang="en-US" dirty="0" smtClean="0"/>
              <a:t>By doing that</a:t>
            </a:r>
            <a:r>
              <a:rPr lang="en-US" dirty="0" smtClean="0"/>
              <a:t>, </a:t>
            </a:r>
            <a:r>
              <a:rPr lang="en-US" dirty="0" smtClean="0"/>
              <a:t>flowing nuclei do not gain or loose phase due to the presence of the main gradient.</a:t>
            </a:r>
          </a:p>
          <a:p>
            <a:pPr eaLnBrk="1" hangingPunct="1">
              <a:lnSpc>
                <a:spcPct val="80000"/>
              </a:lnSpc>
              <a:defRPr/>
            </a:pPr>
            <a:r>
              <a:rPr lang="en-US" dirty="0" smtClean="0"/>
              <a:t>This is performed by using slice select gradient and/or readout gradient</a:t>
            </a:r>
            <a:r>
              <a:rPr lang="en-US" dirty="0" smtClean="0"/>
              <a:t>.</a:t>
            </a:r>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458200" cy="4530725"/>
          </a:xfrm>
        </p:spPr>
        <p:txBody>
          <a:bodyPr/>
          <a:lstStyle/>
          <a:p>
            <a:pPr eaLnBrk="1" hangingPunct="1">
              <a:lnSpc>
                <a:spcPct val="80000"/>
              </a:lnSpc>
              <a:defRPr/>
            </a:pPr>
            <a:r>
              <a:rPr lang="en-US" b="1" dirty="0" smtClean="0">
                <a:solidFill>
                  <a:srgbClr val="FFFF00"/>
                </a:solidFill>
                <a:effectLst/>
              </a:rPr>
              <a:t>The gradient alters its polarity from positive to double negative and then back to positive again</a:t>
            </a:r>
            <a:r>
              <a:rPr lang="en-US" dirty="0" smtClean="0">
                <a:solidFill>
                  <a:srgbClr val="FFFF00"/>
                </a:solidFill>
                <a:effectLst/>
              </a:rPr>
              <a:t>.</a:t>
            </a:r>
          </a:p>
          <a:p>
            <a:pPr eaLnBrk="1" hangingPunct="1">
              <a:lnSpc>
                <a:spcPct val="80000"/>
              </a:lnSpc>
              <a:defRPr/>
            </a:pPr>
            <a:r>
              <a:rPr lang="en-US" dirty="0" smtClean="0">
                <a:effectLst/>
              </a:rPr>
              <a:t>A flowing nucleus traveling along these gradients, experiences different magnetic field strengths.</a:t>
            </a:r>
          </a:p>
          <a:p>
            <a:pPr eaLnBrk="1" hangingPunct="1">
              <a:lnSpc>
                <a:spcPct val="80000"/>
              </a:lnSpc>
              <a:defRPr/>
            </a:pPr>
            <a:r>
              <a:rPr lang="en-US" dirty="0" smtClean="0">
                <a:effectLst/>
              </a:rPr>
              <a:t>In order to compensate altered phase values, the </a:t>
            </a:r>
            <a:r>
              <a:rPr lang="en-US" dirty="0" err="1" smtClean="0">
                <a:effectLst/>
              </a:rPr>
              <a:t>precessional</a:t>
            </a:r>
            <a:r>
              <a:rPr lang="en-US" dirty="0" smtClean="0">
                <a:effectLst/>
              </a:rPr>
              <a:t> </a:t>
            </a:r>
            <a:r>
              <a:rPr lang="en-US" dirty="0" smtClean="0">
                <a:effectLst/>
              </a:rPr>
              <a:t>frequency </a:t>
            </a:r>
            <a:r>
              <a:rPr lang="en-US" dirty="0" smtClean="0">
                <a:effectLst/>
              </a:rPr>
              <a:t>at the beginning of gradient moment </a:t>
            </a:r>
            <a:r>
              <a:rPr lang="en-US" dirty="0" err="1" smtClean="0">
                <a:effectLst/>
              </a:rPr>
              <a:t>rephasing</a:t>
            </a:r>
            <a:r>
              <a:rPr lang="en-US" dirty="0" smtClean="0">
                <a:effectLst/>
              </a:rPr>
              <a:t> must be the same as it is at the end.</a:t>
            </a:r>
          </a:p>
          <a:p>
            <a:pPr eaLnBrk="1" hangingPunct="1">
              <a:lnSpc>
                <a:spcPct val="80000"/>
              </a:lnSpc>
              <a:defRPr/>
            </a:pPr>
            <a:r>
              <a:rPr lang="en-US" dirty="0" smtClean="0">
                <a:solidFill>
                  <a:srgbClr val="FFFF00"/>
                </a:solidFill>
                <a:effectLst/>
              </a:rPr>
              <a:t>The net </a:t>
            </a:r>
            <a:r>
              <a:rPr lang="en-US" dirty="0" err="1" smtClean="0">
                <a:solidFill>
                  <a:srgbClr val="FFFF00"/>
                </a:solidFill>
                <a:effectLst/>
              </a:rPr>
              <a:t>precessional</a:t>
            </a:r>
            <a:r>
              <a:rPr lang="en-US" dirty="0" smtClean="0">
                <a:solidFill>
                  <a:srgbClr val="FFFF00"/>
                </a:solidFill>
                <a:effectLst/>
              </a:rPr>
              <a:t> frequency and phase change must </a:t>
            </a:r>
            <a:r>
              <a:rPr lang="en-US" dirty="0" smtClean="0">
                <a:solidFill>
                  <a:srgbClr val="FFFF00"/>
                </a:solidFill>
                <a:effectLst/>
              </a:rPr>
              <a:t>therefore </a:t>
            </a:r>
            <a:r>
              <a:rPr lang="en-US" dirty="0" smtClean="0">
                <a:solidFill>
                  <a:srgbClr val="FFFF00"/>
                </a:solidFill>
                <a:effectLst/>
              </a:rPr>
              <a:t>be zero</a:t>
            </a:r>
            <a:r>
              <a:rPr lang="en-US" dirty="0" smtClean="0">
                <a:solidFill>
                  <a:srgbClr val="FFFF00"/>
                </a:solidFill>
                <a:effectLst/>
              </a:rPr>
              <a:t>.</a:t>
            </a:r>
            <a:endParaRPr lang="en-US" dirty="0" smtClean="0">
              <a:solidFill>
                <a:srgbClr val="FFFF00"/>
              </a:solidFill>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1"/>
            <a:ext cx="8229600" cy="609600"/>
          </a:xfrm>
        </p:spPr>
        <p:txBody>
          <a:bodyPr/>
          <a:lstStyle/>
          <a:p>
            <a:r>
              <a:rPr lang="en-US" dirty="0" smtClean="0"/>
              <a:t>Gradient moment </a:t>
            </a:r>
            <a:r>
              <a:rPr lang="en-US" dirty="0" err="1" smtClean="0"/>
              <a:t>rephasing</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438400" y="762000"/>
            <a:ext cx="3564920" cy="59594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7813"/>
            <a:ext cx="8229600" cy="788987"/>
          </a:xfrm>
        </p:spPr>
        <p:txBody>
          <a:bodyPr/>
          <a:lstStyle/>
          <a:p>
            <a:pPr eaLnBrk="1" hangingPunct="1">
              <a:defRPr/>
            </a:pPr>
            <a:r>
              <a:rPr lang="en-US" smtClean="0"/>
              <a:t>Gradient moment rephasing</a:t>
            </a:r>
          </a:p>
        </p:txBody>
      </p:sp>
      <p:sp>
        <p:nvSpPr>
          <p:cNvPr id="39939" name="Line 4"/>
          <p:cNvSpPr>
            <a:spLocks noChangeShapeType="1"/>
          </p:cNvSpPr>
          <p:nvPr/>
        </p:nvSpPr>
        <p:spPr bwMode="auto">
          <a:xfrm flipV="1">
            <a:off x="3276600" y="1905000"/>
            <a:ext cx="3581400" cy="685800"/>
          </a:xfrm>
          <a:prstGeom prst="line">
            <a:avLst/>
          </a:prstGeom>
          <a:noFill/>
          <a:ln w="28575">
            <a:solidFill>
              <a:schemeClr val="tx1"/>
            </a:solidFill>
            <a:round/>
            <a:headEnd/>
            <a:tailEnd type="triangle" w="med" len="med"/>
          </a:ln>
        </p:spPr>
        <p:txBody>
          <a:bodyPr/>
          <a:lstStyle/>
          <a:p>
            <a:endParaRPr lang="en-US"/>
          </a:p>
        </p:txBody>
      </p:sp>
      <p:sp>
        <p:nvSpPr>
          <p:cNvPr id="39940" name="Line 5"/>
          <p:cNvSpPr>
            <a:spLocks noChangeShapeType="1"/>
          </p:cNvSpPr>
          <p:nvPr/>
        </p:nvSpPr>
        <p:spPr bwMode="auto">
          <a:xfrm flipH="1">
            <a:off x="3276600" y="1600200"/>
            <a:ext cx="0" cy="4343400"/>
          </a:xfrm>
          <a:prstGeom prst="line">
            <a:avLst/>
          </a:prstGeom>
          <a:noFill/>
          <a:ln w="9525">
            <a:solidFill>
              <a:schemeClr val="tx1"/>
            </a:solidFill>
            <a:prstDash val="dash"/>
            <a:round/>
            <a:headEnd/>
            <a:tailEnd/>
          </a:ln>
        </p:spPr>
        <p:txBody>
          <a:bodyPr/>
          <a:lstStyle/>
          <a:p>
            <a:endParaRPr lang="en-US"/>
          </a:p>
        </p:txBody>
      </p:sp>
      <p:sp>
        <p:nvSpPr>
          <p:cNvPr id="39941" name="Line 6"/>
          <p:cNvSpPr>
            <a:spLocks noChangeShapeType="1"/>
          </p:cNvSpPr>
          <p:nvPr/>
        </p:nvSpPr>
        <p:spPr bwMode="auto">
          <a:xfrm flipH="1">
            <a:off x="4419600" y="1676400"/>
            <a:ext cx="0" cy="4343400"/>
          </a:xfrm>
          <a:prstGeom prst="line">
            <a:avLst/>
          </a:prstGeom>
          <a:noFill/>
          <a:ln w="9525">
            <a:solidFill>
              <a:schemeClr val="tx1"/>
            </a:solidFill>
            <a:prstDash val="dash"/>
            <a:round/>
            <a:headEnd/>
            <a:tailEnd/>
          </a:ln>
        </p:spPr>
        <p:txBody>
          <a:bodyPr/>
          <a:lstStyle/>
          <a:p>
            <a:endParaRPr lang="en-US"/>
          </a:p>
        </p:txBody>
      </p:sp>
      <p:sp>
        <p:nvSpPr>
          <p:cNvPr id="39942" name="Line 7"/>
          <p:cNvSpPr>
            <a:spLocks noChangeShapeType="1"/>
          </p:cNvSpPr>
          <p:nvPr/>
        </p:nvSpPr>
        <p:spPr bwMode="auto">
          <a:xfrm flipH="1">
            <a:off x="5638800" y="1676400"/>
            <a:ext cx="0" cy="4343400"/>
          </a:xfrm>
          <a:prstGeom prst="line">
            <a:avLst/>
          </a:prstGeom>
          <a:noFill/>
          <a:ln w="9525">
            <a:solidFill>
              <a:schemeClr val="tx1"/>
            </a:solidFill>
            <a:prstDash val="dash"/>
            <a:round/>
            <a:headEnd/>
            <a:tailEnd/>
          </a:ln>
        </p:spPr>
        <p:txBody>
          <a:bodyPr/>
          <a:lstStyle/>
          <a:p>
            <a:endParaRPr lang="en-US"/>
          </a:p>
        </p:txBody>
      </p:sp>
      <p:sp>
        <p:nvSpPr>
          <p:cNvPr id="39943" name="Line 8"/>
          <p:cNvSpPr>
            <a:spLocks noChangeShapeType="1"/>
          </p:cNvSpPr>
          <p:nvPr/>
        </p:nvSpPr>
        <p:spPr bwMode="auto">
          <a:xfrm flipH="1">
            <a:off x="6781800" y="1676400"/>
            <a:ext cx="0" cy="4343400"/>
          </a:xfrm>
          <a:prstGeom prst="line">
            <a:avLst/>
          </a:prstGeom>
          <a:noFill/>
          <a:ln w="9525">
            <a:solidFill>
              <a:schemeClr val="tx1"/>
            </a:solidFill>
            <a:prstDash val="dash"/>
            <a:round/>
            <a:headEnd/>
            <a:tailEnd/>
          </a:ln>
        </p:spPr>
        <p:txBody>
          <a:bodyPr/>
          <a:lstStyle/>
          <a:p>
            <a:endParaRPr lang="en-US"/>
          </a:p>
        </p:txBody>
      </p:sp>
      <p:sp>
        <p:nvSpPr>
          <p:cNvPr id="39944" name="Line 9"/>
          <p:cNvSpPr>
            <a:spLocks noChangeShapeType="1"/>
          </p:cNvSpPr>
          <p:nvPr/>
        </p:nvSpPr>
        <p:spPr bwMode="auto">
          <a:xfrm>
            <a:off x="2819400" y="3733800"/>
            <a:ext cx="457200" cy="0"/>
          </a:xfrm>
          <a:prstGeom prst="line">
            <a:avLst/>
          </a:prstGeom>
          <a:noFill/>
          <a:ln w="9525">
            <a:solidFill>
              <a:schemeClr val="tx1"/>
            </a:solidFill>
            <a:round/>
            <a:headEnd/>
            <a:tailEnd/>
          </a:ln>
        </p:spPr>
        <p:txBody>
          <a:bodyPr/>
          <a:lstStyle/>
          <a:p>
            <a:endParaRPr lang="en-US"/>
          </a:p>
        </p:txBody>
      </p:sp>
      <p:sp>
        <p:nvSpPr>
          <p:cNvPr id="39945" name="Line 10"/>
          <p:cNvSpPr>
            <a:spLocks noChangeShapeType="1"/>
          </p:cNvSpPr>
          <p:nvPr/>
        </p:nvSpPr>
        <p:spPr bwMode="auto">
          <a:xfrm>
            <a:off x="3276600" y="3352800"/>
            <a:ext cx="1143000" cy="0"/>
          </a:xfrm>
          <a:prstGeom prst="line">
            <a:avLst/>
          </a:prstGeom>
          <a:noFill/>
          <a:ln w="9525">
            <a:solidFill>
              <a:schemeClr val="tx1"/>
            </a:solidFill>
            <a:round/>
            <a:headEnd/>
            <a:tailEnd/>
          </a:ln>
        </p:spPr>
        <p:txBody>
          <a:bodyPr/>
          <a:lstStyle/>
          <a:p>
            <a:endParaRPr lang="en-US"/>
          </a:p>
        </p:txBody>
      </p:sp>
      <p:sp>
        <p:nvSpPr>
          <p:cNvPr id="39946" name="Line 11"/>
          <p:cNvSpPr>
            <a:spLocks noChangeShapeType="1"/>
          </p:cNvSpPr>
          <p:nvPr/>
        </p:nvSpPr>
        <p:spPr bwMode="auto">
          <a:xfrm>
            <a:off x="4419600" y="4572000"/>
            <a:ext cx="1219200" cy="0"/>
          </a:xfrm>
          <a:prstGeom prst="line">
            <a:avLst/>
          </a:prstGeom>
          <a:noFill/>
          <a:ln w="9525">
            <a:solidFill>
              <a:schemeClr val="tx1"/>
            </a:solidFill>
            <a:round/>
            <a:headEnd/>
            <a:tailEnd/>
          </a:ln>
        </p:spPr>
        <p:txBody>
          <a:bodyPr/>
          <a:lstStyle/>
          <a:p>
            <a:endParaRPr lang="en-US"/>
          </a:p>
        </p:txBody>
      </p:sp>
      <p:sp>
        <p:nvSpPr>
          <p:cNvPr id="39947" name="Line 12"/>
          <p:cNvSpPr>
            <a:spLocks noChangeShapeType="1"/>
          </p:cNvSpPr>
          <p:nvPr/>
        </p:nvSpPr>
        <p:spPr bwMode="auto">
          <a:xfrm>
            <a:off x="5638800" y="3124200"/>
            <a:ext cx="1143000" cy="0"/>
          </a:xfrm>
          <a:prstGeom prst="line">
            <a:avLst/>
          </a:prstGeom>
          <a:noFill/>
          <a:ln w="9525">
            <a:solidFill>
              <a:schemeClr val="tx1"/>
            </a:solidFill>
            <a:round/>
            <a:headEnd/>
            <a:tailEnd/>
          </a:ln>
        </p:spPr>
        <p:txBody>
          <a:bodyPr/>
          <a:lstStyle/>
          <a:p>
            <a:endParaRPr lang="en-US"/>
          </a:p>
        </p:txBody>
      </p:sp>
      <p:sp>
        <p:nvSpPr>
          <p:cNvPr id="39948" name="Line 13"/>
          <p:cNvSpPr>
            <a:spLocks noChangeShapeType="1"/>
          </p:cNvSpPr>
          <p:nvPr/>
        </p:nvSpPr>
        <p:spPr bwMode="auto">
          <a:xfrm>
            <a:off x="6781800" y="3733800"/>
            <a:ext cx="914400" cy="0"/>
          </a:xfrm>
          <a:prstGeom prst="line">
            <a:avLst/>
          </a:prstGeom>
          <a:noFill/>
          <a:ln w="9525">
            <a:solidFill>
              <a:schemeClr val="tx1"/>
            </a:solidFill>
            <a:round/>
            <a:headEnd/>
            <a:tailEnd/>
          </a:ln>
        </p:spPr>
        <p:txBody>
          <a:bodyPr/>
          <a:lstStyle/>
          <a:p>
            <a:endParaRPr lang="en-US"/>
          </a:p>
        </p:txBody>
      </p:sp>
      <p:sp>
        <p:nvSpPr>
          <p:cNvPr id="39949" name="Line 14"/>
          <p:cNvSpPr>
            <a:spLocks noChangeShapeType="1"/>
          </p:cNvSpPr>
          <p:nvPr/>
        </p:nvSpPr>
        <p:spPr bwMode="auto">
          <a:xfrm>
            <a:off x="3276600" y="3200400"/>
            <a:ext cx="0" cy="533400"/>
          </a:xfrm>
          <a:prstGeom prst="line">
            <a:avLst/>
          </a:prstGeom>
          <a:noFill/>
          <a:ln w="9525">
            <a:solidFill>
              <a:schemeClr val="tx1"/>
            </a:solidFill>
            <a:round/>
            <a:headEnd/>
            <a:tailEnd/>
          </a:ln>
        </p:spPr>
        <p:txBody>
          <a:bodyPr/>
          <a:lstStyle/>
          <a:p>
            <a:endParaRPr lang="en-US"/>
          </a:p>
        </p:txBody>
      </p:sp>
      <p:sp>
        <p:nvSpPr>
          <p:cNvPr id="39950" name="Line 15"/>
          <p:cNvSpPr>
            <a:spLocks noChangeShapeType="1"/>
          </p:cNvSpPr>
          <p:nvPr/>
        </p:nvSpPr>
        <p:spPr bwMode="auto">
          <a:xfrm>
            <a:off x="4419600" y="3276600"/>
            <a:ext cx="0" cy="1219200"/>
          </a:xfrm>
          <a:prstGeom prst="line">
            <a:avLst/>
          </a:prstGeom>
          <a:noFill/>
          <a:ln w="9525">
            <a:solidFill>
              <a:schemeClr val="tx1"/>
            </a:solidFill>
            <a:round/>
            <a:headEnd/>
            <a:tailEnd/>
          </a:ln>
        </p:spPr>
        <p:txBody>
          <a:bodyPr/>
          <a:lstStyle/>
          <a:p>
            <a:endParaRPr lang="en-US"/>
          </a:p>
        </p:txBody>
      </p:sp>
      <p:sp>
        <p:nvSpPr>
          <p:cNvPr id="39951" name="Line 16"/>
          <p:cNvSpPr>
            <a:spLocks noChangeShapeType="1"/>
          </p:cNvSpPr>
          <p:nvPr/>
        </p:nvSpPr>
        <p:spPr bwMode="auto">
          <a:xfrm>
            <a:off x="5638800" y="3124200"/>
            <a:ext cx="0" cy="1447800"/>
          </a:xfrm>
          <a:prstGeom prst="line">
            <a:avLst/>
          </a:prstGeom>
          <a:noFill/>
          <a:ln w="9525">
            <a:solidFill>
              <a:schemeClr val="tx1"/>
            </a:solidFill>
            <a:round/>
            <a:headEnd/>
            <a:tailEnd/>
          </a:ln>
        </p:spPr>
        <p:txBody>
          <a:bodyPr/>
          <a:lstStyle/>
          <a:p>
            <a:endParaRPr lang="en-US"/>
          </a:p>
        </p:txBody>
      </p:sp>
      <p:sp>
        <p:nvSpPr>
          <p:cNvPr id="39952" name="Line 17"/>
          <p:cNvSpPr>
            <a:spLocks noChangeShapeType="1"/>
          </p:cNvSpPr>
          <p:nvPr/>
        </p:nvSpPr>
        <p:spPr bwMode="auto">
          <a:xfrm>
            <a:off x="6781800" y="3124200"/>
            <a:ext cx="0" cy="609600"/>
          </a:xfrm>
          <a:prstGeom prst="line">
            <a:avLst/>
          </a:prstGeom>
          <a:noFill/>
          <a:ln w="9525">
            <a:solidFill>
              <a:schemeClr val="tx1"/>
            </a:solidFill>
            <a:round/>
            <a:headEnd/>
            <a:tailEnd/>
          </a:ln>
        </p:spPr>
        <p:txBody>
          <a:bodyPr/>
          <a:lstStyle/>
          <a:p>
            <a:endParaRPr lang="en-US"/>
          </a:p>
        </p:txBody>
      </p:sp>
      <p:sp>
        <p:nvSpPr>
          <p:cNvPr id="39953" name="Line 18"/>
          <p:cNvSpPr>
            <a:spLocks noChangeShapeType="1"/>
          </p:cNvSpPr>
          <p:nvPr/>
        </p:nvSpPr>
        <p:spPr bwMode="auto">
          <a:xfrm>
            <a:off x="2743200" y="5562600"/>
            <a:ext cx="4876800" cy="76200"/>
          </a:xfrm>
          <a:prstGeom prst="line">
            <a:avLst/>
          </a:prstGeom>
          <a:noFill/>
          <a:ln w="9525">
            <a:solidFill>
              <a:schemeClr val="tx1"/>
            </a:solidFill>
            <a:round/>
            <a:headEnd/>
            <a:tailEnd/>
          </a:ln>
        </p:spPr>
        <p:txBody>
          <a:bodyPr/>
          <a:lstStyle/>
          <a:p>
            <a:endParaRPr lang="en-US"/>
          </a:p>
        </p:txBody>
      </p:sp>
      <p:sp>
        <p:nvSpPr>
          <p:cNvPr id="39954" name="Line 19"/>
          <p:cNvSpPr>
            <a:spLocks noChangeShapeType="1"/>
          </p:cNvSpPr>
          <p:nvPr/>
        </p:nvSpPr>
        <p:spPr bwMode="auto">
          <a:xfrm flipV="1">
            <a:off x="3276600" y="5181600"/>
            <a:ext cx="1143000" cy="381000"/>
          </a:xfrm>
          <a:prstGeom prst="line">
            <a:avLst/>
          </a:prstGeom>
          <a:noFill/>
          <a:ln w="9525">
            <a:solidFill>
              <a:schemeClr val="tx1"/>
            </a:solidFill>
            <a:round/>
            <a:headEnd/>
            <a:tailEnd/>
          </a:ln>
        </p:spPr>
        <p:txBody>
          <a:bodyPr/>
          <a:lstStyle/>
          <a:p>
            <a:endParaRPr lang="en-US"/>
          </a:p>
        </p:txBody>
      </p:sp>
      <p:sp>
        <p:nvSpPr>
          <p:cNvPr id="39955" name="Line 20"/>
          <p:cNvSpPr>
            <a:spLocks noChangeShapeType="1"/>
          </p:cNvSpPr>
          <p:nvPr/>
        </p:nvSpPr>
        <p:spPr bwMode="auto">
          <a:xfrm>
            <a:off x="4419600" y="5181600"/>
            <a:ext cx="1219200" cy="838200"/>
          </a:xfrm>
          <a:prstGeom prst="line">
            <a:avLst/>
          </a:prstGeom>
          <a:noFill/>
          <a:ln w="9525">
            <a:solidFill>
              <a:schemeClr val="tx1"/>
            </a:solidFill>
            <a:round/>
            <a:headEnd/>
            <a:tailEnd/>
          </a:ln>
        </p:spPr>
        <p:txBody>
          <a:bodyPr/>
          <a:lstStyle/>
          <a:p>
            <a:endParaRPr lang="en-US"/>
          </a:p>
        </p:txBody>
      </p:sp>
      <p:sp>
        <p:nvSpPr>
          <p:cNvPr id="39956" name="Line 21"/>
          <p:cNvSpPr>
            <a:spLocks noChangeShapeType="1"/>
          </p:cNvSpPr>
          <p:nvPr/>
        </p:nvSpPr>
        <p:spPr bwMode="auto">
          <a:xfrm flipV="1">
            <a:off x="5638800" y="5638800"/>
            <a:ext cx="1143000" cy="381000"/>
          </a:xfrm>
          <a:prstGeom prst="line">
            <a:avLst/>
          </a:prstGeom>
          <a:noFill/>
          <a:ln w="9525">
            <a:solidFill>
              <a:schemeClr val="tx1"/>
            </a:solidFill>
            <a:round/>
            <a:headEnd/>
            <a:tailEnd/>
          </a:ln>
        </p:spPr>
        <p:txBody>
          <a:bodyPr/>
          <a:lstStyle/>
          <a:p>
            <a:endParaRPr lang="en-US"/>
          </a:p>
        </p:txBody>
      </p:sp>
      <p:sp>
        <p:nvSpPr>
          <p:cNvPr id="39957" name="Line 22"/>
          <p:cNvSpPr>
            <a:spLocks noChangeShapeType="1"/>
          </p:cNvSpPr>
          <p:nvPr/>
        </p:nvSpPr>
        <p:spPr bwMode="auto">
          <a:xfrm flipV="1">
            <a:off x="3276600" y="5410200"/>
            <a:ext cx="1143000" cy="152400"/>
          </a:xfrm>
          <a:prstGeom prst="line">
            <a:avLst/>
          </a:prstGeom>
          <a:noFill/>
          <a:ln w="9525">
            <a:solidFill>
              <a:schemeClr val="tx1"/>
            </a:solidFill>
            <a:round/>
            <a:headEnd/>
            <a:tailEnd/>
          </a:ln>
        </p:spPr>
        <p:txBody>
          <a:bodyPr/>
          <a:lstStyle/>
          <a:p>
            <a:endParaRPr lang="en-US"/>
          </a:p>
        </p:txBody>
      </p:sp>
      <p:sp>
        <p:nvSpPr>
          <p:cNvPr id="39958" name="Line 23"/>
          <p:cNvSpPr>
            <a:spLocks noChangeShapeType="1"/>
          </p:cNvSpPr>
          <p:nvPr/>
        </p:nvSpPr>
        <p:spPr bwMode="auto">
          <a:xfrm>
            <a:off x="4419600" y="5410200"/>
            <a:ext cx="1219200" cy="381000"/>
          </a:xfrm>
          <a:prstGeom prst="line">
            <a:avLst/>
          </a:prstGeom>
          <a:noFill/>
          <a:ln w="9525">
            <a:solidFill>
              <a:schemeClr val="tx1"/>
            </a:solidFill>
            <a:round/>
            <a:headEnd/>
            <a:tailEnd/>
          </a:ln>
        </p:spPr>
        <p:txBody>
          <a:bodyPr/>
          <a:lstStyle/>
          <a:p>
            <a:endParaRPr lang="en-US"/>
          </a:p>
        </p:txBody>
      </p:sp>
      <p:sp>
        <p:nvSpPr>
          <p:cNvPr id="39959" name="Line 24"/>
          <p:cNvSpPr>
            <a:spLocks noChangeShapeType="1"/>
          </p:cNvSpPr>
          <p:nvPr/>
        </p:nvSpPr>
        <p:spPr bwMode="auto">
          <a:xfrm flipV="1">
            <a:off x="5638800" y="5638800"/>
            <a:ext cx="1143000" cy="152400"/>
          </a:xfrm>
          <a:prstGeom prst="line">
            <a:avLst/>
          </a:prstGeom>
          <a:noFill/>
          <a:ln w="9525">
            <a:solidFill>
              <a:schemeClr val="tx1"/>
            </a:solidFill>
            <a:round/>
            <a:headEnd/>
            <a:tailEnd/>
          </a:ln>
        </p:spPr>
        <p:txBody>
          <a:bodyPr/>
          <a:lstStyle/>
          <a:p>
            <a:endParaRPr lang="en-US"/>
          </a:p>
        </p:txBody>
      </p:sp>
      <p:sp>
        <p:nvSpPr>
          <p:cNvPr id="39960" name="Text Box 25"/>
          <p:cNvSpPr txBox="1">
            <a:spLocks noChangeArrowheads="1"/>
          </p:cNvSpPr>
          <p:nvPr/>
        </p:nvSpPr>
        <p:spPr bwMode="auto">
          <a:xfrm>
            <a:off x="3048000" y="1295400"/>
            <a:ext cx="457200" cy="366713"/>
          </a:xfrm>
          <a:prstGeom prst="rect">
            <a:avLst/>
          </a:prstGeom>
          <a:noFill/>
          <a:ln w="9525">
            <a:noFill/>
            <a:miter lim="800000"/>
            <a:headEnd/>
            <a:tailEnd/>
          </a:ln>
        </p:spPr>
        <p:txBody>
          <a:bodyPr>
            <a:spAutoFit/>
          </a:bodyPr>
          <a:lstStyle/>
          <a:p>
            <a:r>
              <a:rPr lang="en-US"/>
              <a:t>0</a:t>
            </a:r>
          </a:p>
        </p:txBody>
      </p:sp>
      <p:sp>
        <p:nvSpPr>
          <p:cNvPr id="39961" name="Text Box 26"/>
          <p:cNvSpPr txBox="1">
            <a:spLocks noChangeArrowheads="1"/>
          </p:cNvSpPr>
          <p:nvPr/>
        </p:nvSpPr>
        <p:spPr bwMode="auto">
          <a:xfrm>
            <a:off x="3886200" y="1066800"/>
            <a:ext cx="1143000" cy="641350"/>
          </a:xfrm>
          <a:prstGeom prst="rect">
            <a:avLst/>
          </a:prstGeom>
          <a:noFill/>
          <a:ln w="9525">
            <a:noFill/>
            <a:miter lim="800000"/>
            <a:headEnd/>
            <a:tailEnd/>
          </a:ln>
        </p:spPr>
        <p:txBody>
          <a:bodyPr>
            <a:spAutoFit/>
          </a:bodyPr>
          <a:lstStyle/>
          <a:p>
            <a:pPr>
              <a:spcBef>
                <a:spcPct val="50000"/>
              </a:spcBef>
            </a:pPr>
            <a:r>
              <a:rPr lang="en-US"/>
              <a:t>+4000 Hz</a:t>
            </a:r>
          </a:p>
        </p:txBody>
      </p:sp>
      <p:sp>
        <p:nvSpPr>
          <p:cNvPr id="39962" name="Text Box 27"/>
          <p:cNvSpPr txBox="1">
            <a:spLocks noChangeArrowheads="1"/>
          </p:cNvSpPr>
          <p:nvPr/>
        </p:nvSpPr>
        <p:spPr bwMode="auto">
          <a:xfrm>
            <a:off x="5029200" y="1066800"/>
            <a:ext cx="1143000" cy="641350"/>
          </a:xfrm>
          <a:prstGeom prst="rect">
            <a:avLst/>
          </a:prstGeom>
          <a:noFill/>
          <a:ln w="9525">
            <a:noFill/>
            <a:miter lim="800000"/>
            <a:headEnd/>
            <a:tailEnd/>
          </a:ln>
        </p:spPr>
        <p:txBody>
          <a:bodyPr>
            <a:spAutoFit/>
          </a:bodyPr>
          <a:lstStyle/>
          <a:p>
            <a:pPr>
              <a:spcBef>
                <a:spcPct val="50000"/>
              </a:spcBef>
            </a:pPr>
            <a:r>
              <a:rPr lang="en-US"/>
              <a:t>+8000 Hz</a:t>
            </a:r>
          </a:p>
        </p:txBody>
      </p:sp>
      <p:sp>
        <p:nvSpPr>
          <p:cNvPr id="39963" name="Text Box 28"/>
          <p:cNvSpPr txBox="1">
            <a:spLocks noChangeArrowheads="1"/>
          </p:cNvSpPr>
          <p:nvPr/>
        </p:nvSpPr>
        <p:spPr bwMode="auto">
          <a:xfrm>
            <a:off x="6324600" y="1066800"/>
            <a:ext cx="1143000" cy="641350"/>
          </a:xfrm>
          <a:prstGeom prst="rect">
            <a:avLst/>
          </a:prstGeom>
          <a:noFill/>
          <a:ln w="9525">
            <a:noFill/>
            <a:miter lim="800000"/>
            <a:headEnd/>
            <a:tailEnd/>
          </a:ln>
        </p:spPr>
        <p:txBody>
          <a:bodyPr>
            <a:spAutoFit/>
          </a:bodyPr>
          <a:lstStyle/>
          <a:p>
            <a:pPr>
              <a:spcBef>
                <a:spcPct val="50000"/>
              </a:spcBef>
            </a:pPr>
            <a:r>
              <a:rPr lang="en-US"/>
              <a:t>+12000 Hz</a:t>
            </a:r>
          </a:p>
        </p:txBody>
      </p:sp>
      <p:sp>
        <p:nvSpPr>
          <p:cNvPr id="39964" name="Text Box 29"/>
          <p:cNvSpPr txBox="1">
            <a:spLocks noChangeArrowheads="1"/>
          </p:cNvSpPr>
          <p:nvPr/>
        </p:nvSpPr>
        <p:spPr bwMode="auto">
          <a:xfrm>
            <a:off x="3657600" y="6019800"/>
            <a:ext cx="1371600" cy="369332"/>
          </a:xfrm>
          <a:prstGeom prst="rect">
            <a:avLst/>
          </a:prstGeom>
          <a:noFill/>
          <a:ln w="9525">
            <a:noFill/>
            <a:miter lim="800000"/>
            <a:headEnd/>
            <a:tailEnd/>
          </a:ln>
        </p:spPr>
        <p:txBody>
          <a:bodyPr wrap="square">
            <a:spAutoFit/>
          </a:bodyPr>
          <a:lstStyle/>
          <a:p>
            <a:pPr>
              <a:spcBef>
                <a:spcPct val="50000"/>
              </a:spcBef>
            </a:pPr>
            <a:r>
              <a:rPr lang="en-US" dirty="0"/>
              <a:t>+4000 Hz</a:t>
            </a:r>
          </a:p>
        </p:txBody>
      </p:sp>
      <p:sp>
        <p:nvSpPr>
          <p:cNvPr id="39965" name="Text Box 30"/>
          <p:cNvSpPr txBox="1">
            <a:spLocks noChangeArrowheads="1"/>
          </p:cNvSpPr>
          <p:nvPr/>
        </p:nvSpPr>
        <p:spPr bwMode="auto">
          <a:xfrm>
            <a:off x="4953000" y="4114800"/>
            <a:ext cx="1371600" cy="366713"/>
          </a:xfrm>
          <a:prstGeom prst="rect">
            <a:avLst/>
          </a:prstGeom>
          <a:noFill/>
          <a:ln w="9525">
            <a:noFill/>
            <a:miter lim="800000"/>
            <a:headEnd/>
            <a:tailEnd/>
          </a:ln>
        </p:spPr>
        <p:txBody>
          <a:bodyPr>
            <a:spAutoFit/>
          </a:bodyPr>
          <a:lstStyle/>
          <a:p>
            <a:pPr>
              <a:spcBef>
                <a:spcPct val="50000"/>
              </a:spcBef>
            </a:pPr>
            <a:r>
              <a:rPr lang="en-US" dirty="0"/>
              <a:t>-</a:t>
            </a:r>
            <a:r>
              <a:rPr lang="en-US" sz="1600" dirty="0"/>
              <a:t>16000 Hz</a:t>
            </a:r>
          </a:p>
        </p:txBody>
      </p:sp>
      <p:sp>
        <p:nvSpPr>
          <p:cNvPr id="39966" name="Text Box 31"/>
          <p:cNvSpPr txBox="1">
            <a:spLocks noChangeArrowheads="1"/>
          </p:cNvSpPr>
          <p:nvPr/>
        </p:nvSpPr>
        <p:spPr bwMode="auto">
          <a:xfrm>
            <a:off x="6324600" y="2590800"/>
            <a:ext cx="1371600" cy="336550"/>
          </a:xfrm>
          <a:prstGeom prst="rect">
            <a:avLst/>
          </a:prstGeom>
          <a:noFill/>
          <a:ln w="9525">
            <a:noFill/>
            <a:miter lim="800000"/>
            <a:headEnd/>
            <a:tailEnd/>
          </a:ln>
        </p:spPr>
        <p:txBody>
          <a:bodyPr>
            <a:spAutoFit/>
          </a:bodyPr>
          <a:lstStyle/>
          <a:p>
            <a:pPr>
              <a:spcBef>
                <a:spcPct val="50000"/>
              </a:spcBef>
            </a:pPr>
            <a:r>
              <a:rPr lang="en-US" sz="1600" dirty="0"/>
              <a:t>+12000 Hz</a:t>
            </a:r>
          </a:p>
        </p:txBody>
      </p:sp>
      <p:sp>
        <p:nvSpPr>
          <p:cNvPr id="39967" name="Text Box 32"/>
          <p:cNvSpPr txBox="1">
            <a:spLocks noChangeArrowheads="1"/>
          </p:cNvSpPr>
          <p:nvPr/>
        </p:nvSpPr>
        <p:spPr bwMode="auto">
          <a:xfrm>
            <a:off x="7467600" y="1447800"/>
            <a:ext cx="457200" cy="366713"/>
          </a:xfrm>
          <a:prstGeom prst="rect">
            <a:avLst/>
          </a:prstGeom>
          <a:noFill/>
          <a:ln w="9525">
            <a:noFill/>
            <a:miter lim="800000"/>
            <a:headEnd/>
            <a:tailEnd/>
          </a:ln>
        </p:spPr>
        <p:txBody>
          <a:bodyPr>
            <a:spAutoFit/>
          </a:bodyPr>
          <a:lstStyle/>
          <a:p>
            <a:r>
              <a:rPr lang="en-US" dirty="0"/>
              <a:t>0</a:t>
            </a:r>
          </a:p>
        </p:txBody>
      </p:sp>
      <p:sp>
        <p:nvSpPr>
          <p:cNvPr id="39968" name="Text Box 33"/>
          <p:cNvSpPr txBox="1">
            <a:spLocks noChangeArrowheads="1"/>
          </p:cNvSpPr>
          <p:nvPr/>
        </p:nvSpPr>
        <p:spPr bwMode="auto">
          <a:xfrm>
            <a:off x="7543800" y="2590800"/>
            <a:ext cx="457200" cy="366713"/>
          </a:xfrm>
          <a:prstGeom prst="rect">
            <a:avLst/>
          </a:prstGeom>
          <a:noFill/>
          <a:ln w="9525">
            <a:noFill/>
            <a:miter lim="800000"/>
            <a:headEnd/>
            <a:tailEnd/>
          </a:ln>
        </p:spPr>
        <p:txBody>
          <a:bodyPr>
            <a:spAutoFit/>
          </a:bodyPr>
          <a:lstStyle/>
          <a:p>
            <a:r>
              <a:rPr lang="en-US"/>
              <a:t>0</a:t>
            </a:r>
          </a:p>
        </p:txBody>
      </p:sp>
      <p:sp>
        <p:nvSpPr>
          <p:cNvPr id="39969" name="Text Box 34"/>
          <p:cNvSpPr txBox="1">
            <a:spLocks noChangeArrowheads="1"/>
          </p:cNvSpPr>
          <p:nvPr/>
        </p:nvSpPr>
        <p:spPr bwMode="auto">
          <a:xfrm>
            <a:off x="3048000" y="6019800"/>
            <a:ext cx="457200" cy="366713"/>
          </a:xfrm>
          <a:prstGeom prst="rect">
            <a:avLst/>
          </a:prstGeom>
          <a:noFill/>
          <a:ln w="9525">
            <a:noFill/>
            <a:miter lim="800000"/>
            <a:headEnd/>
            <a:tailEnd/>
          </a:ln>
        </p:spPr>
        <p:txBody>
          <a:bodyPr>
            <a:spAutoFit/>
          </a:bodyPr>
          <a:lstStyle/>
          <a:p>
            <a:r>
              <a:rPr lang="en-US"/>
              <a:t>0</a:t>
            </a:r>
          </a:p>
        </p:txBody>
      </p:sp>
      <p:sp>
        <p:nvSpPr>
          <p:cNvPr id="39970" name="Text Box 36"/>
          <p:cNvSpPr txBox="1">
            <a:spLocks noChangeArrowheads="1"/>
          </p:cNvSpPr>
          <p:nvPr/>
        </p:nvSpPr>
        <p:spPr bwMode="auto">
          <a:xfrm>
            <a:off x="3810000" y="2590800"/>
            <a:ext cx="1219200" cy="336550"/>
          </a:xfrm>
          <a:prstGeom prst="rect">
            <a:avLst/>
          </a:prstGeom>
          <a:noFill/>
          <a:ln w="9525">
            <a:noFill/>
            <a:miter lim="800000"/>
            <a:headEnd/>
            <a:tailEnd/>
          </a:ln>
        </p:spPr>
        <p:txBody>
          <a:bodyPr>
            <a:spAutoFit/>
          </a:bodyPr>
          <a:lstStyle/>
          <a:p>
            <a:pPr>
              <a:spcBef>
                <a:spcPct val="50000"/>
              </a:spcBef>
            </a:pPr>
            <a:r>
              <a:rPr lang="en-US" sz="1600"/>
              <a:t>+4000 Hz</a:t>
            </a:r>
          </a:p>
        </p:txBody>
      </p:sp>
      <p:sp>
        <p:nvSpPr>
          <p:cNvPr id="39971" name="Text Box 37"/>
          <p:cNvSpPr txBox="1">
            <a:spLocks noChangeArrowheads="1"/>
          </p:cNvSpPr>
          <p:nvPr/>
        </p:nvSpPr>
        <p:spPr bwMode="auto">
          <a:xfrm>
            <a:off x="4953000" y="6019800"/>
            <a:ext cx="1524000" cy="369332"/>
          </a:xfrm>
          <a:prstGeom prst="rect">
            <a:avLst/>
          </a:prstGeom>
          <a:noFill/>
          <a:ln w="9525">
            <a:noFill/>
            <a:miter lim="800000"/>
            <a:headEnd/>
            <a:tailEnd/>
          </a:ln>
        </p:spPr>
        <p:txBody>
          <a:bodyPr wrap="square">
            <a:spAutoFit/>
          </a:bodyPr>
          <a:lstStyle/>
          <a:p>
            <a:pPr>
              <a:spcBef>
                <a:spcPct val="50000"/>
              </a:spcBef>
            </a:pPr>
            <a:r>
              <a:rPr lang="en-US" dirty="0"/>
              <a:t>-12000 Hz</a:t>
            </a:r>
          </a:p>
        </p:txBody>
      </p:sp>
      <p:sp>
        <p:nvSpPr>
          <p:cNvPr id="39972" name="Text Box 38"/>
          <p:cNvSpPr txBox="1">
            <a:spLocks noChangeArrowheads="1"/>
          </p:cNvSpPr>
          <p:nvPr/>
        </p:nvSpPr>
        <p:spPr bwMode="auto">
          <a:xfrm>
            <a:off x="6553200" y="6019800"/>
            <a:ext cx="457200" cy="366713"/>
          </a:xfrm>
          <a:prstGeom prst="rect">
            <a:avLst/>
          </a:prstGeom>
          <a:noFill/>
          <a:ln w="9525">
            <a:noFill/>
            <a:miter lim="800000"/>
            <a:headEnd/>
            <a:tailEnd/>
          </a:ln>
        </p:spPr>
        <p:txBody>
          <a:bodyPr>
            <a:spAutoFit/>
          </a:bodyPr>
          <a:lstStyle/>
          <a:p>
            <a:r>
              <a:rPr lang="en-US"/>
              <a:t>0</a:t>
            </a:r>
          </a:p>
        </p:txBody>
      </p:sp>
      <p:sp>
        <p:nvSpPr>
          <p:cNvPr id="39973" name="Text Box 39"/>
          <p:cNvSpPr txBox="1">
            <a:spLocks noChangeArrowheads="1"/>
          </p:cNvSpPr>
          <p:nvPr/>
        </p:nvSpPr>
        <p:spPr bwMode="auto">
          <a:xfrm>
            <a:off x="7315200" y="6019800"/>
            <a:ext cx="457200" cy="366713"/>
          </a:xfrm>
          <a:prstGeom prst="rect">
            <a:avLst/>
          </a:prstGeom>
          <a:noFill/>
          <a:ln w="9525">
            <a:noFill/>
            <a:miter lim="800000"/>
            <a:headEnd/>
            <a:tailEnd/>
          </a:ln>
        </p:spPr>
        <p:txBody>
          <a:bodyPr>
            <a:spAutoFit/>
          </a:bodyPr>
          <a:lstStyle/>
          <a:p>
            <a:r>
              <a:rPr lang="en-US" dirty="0"/>
              <a:t>0</a:t>
            </a:r>
          </a:p>
        </p:txBody>
      </p:sp>
      <p:sp>
        <p:nvSpPr>
          <p:cNvPr id="39974" name="Text Box 40"/>
          <p:cNvSpPr txBox="1">
            <a:spLocks noChangeArrowheads="1"/>
          </p:cNvSpPr>
          <p:nvPr/>
        </p:nvSpPr>
        <p:spPr bwMode="auto">
          <a:xfrm>
            <a:off x="609600" y="1371600"/>
            <a:ext cx="2438400" cy="1190625"/>
          </a:xfrm>
          <a:prstGeom prst="rect">
            <a:avLst/>
          </a:prstGeom>
          <a:noFill/>
          <a:ln w="9525">
            <a:noFill/>
            <a:miter lim="800000"/>
            <a:headEnd/>
            <a:tailEnd/>
          </a:ln>
        </p:spPr>
        <p:txBody>
          <a:bodyPr>
            <a:spAutoFit/>
          </a:bodyPr>
          <a:lstStyle/>
          <a:p>
            <a:pPr>
              <a:spcBef>
                <a:spcPct val="50000"/>
              </a:spcBef>
            </a:pPr>
            <a:r>
              <a:rPr lang="en-US"/>
              <a:t>Frequency of a stationary nucleus along a normal gradient</a:t>
            </a:r>
          </a:p>
        </p:txBody>
      </p:sp>
      <p:sp>
        <p:nvSpPr>
          <p:cNvPr id="39975" name="Text Box 41"/>
          <p:cNvSpPr txBox="1">
            <a:spLocks noChangeArrowheads="1"/>
          </p:cNvSpPr>
          <p:nvPr/>
        </p:nvSpPr>
        <p:spPr bwMode="auto">
          <a:xfrm>
            <a:off x="228600" y="3048000"/>
            <a:ext cx="2438400" cy="1465263"/>
          </a:xfrm>
          <a:prstGeom prst="rect">
            <a:avLst/>
          </a:prstGeom>
          <a:noFill/>
          <a:ln w="9525">
            <a:noFill/>
            <a:miter lim="800000"/>
            <a:headEnd/>
            <a:tailEnd/>
          </a:ln>
        </p:spPr>
        <p:txBody>
          <a:bodyPr>
            <a:spAutoFit/>
          </a:bodyPr>
          <a:lstStyle/>
          <a:p>
            <a:pPr>
              <a:spcBef>
                <a:spcPct val="50000"/>
              </a:spcBef>
            </a:pPr>
            <a:r>
              <a:rPr lang="en-US"/>
              <a:t>Frequency of a stationary nucleus along the compensatory gradient</a:t>
            </a:r>
          </a:p>
        </p:txBody>
      </p:sp>
      <p:sp>
        <p:nvSpPr>
          <p:cNvPr id="39976" name="Text Box 42"/>
          <p:cNvSpPr txBox="1">
            <a:spLocks noChangeArrowheads="1"/>
          </p:cNvSpPr>
          <p:nvPr/>
        </p:nvSpPr>
        <p:spPr bwMode="auto">
          <a:xfrm>
            <a:off x="381000" y="5943600"/>
            <a:ext cx="2438400" cy="641350"/>
          </a:xfrm>
          <a:prstGeom prst="rect">
            <a:avLst/>
          </a:prstGeom>
          <a:noFill/>
          <a:ln w="9525">
            <a:noFill/>
            <a:miter lim="800000"/>
            <a:headEnd/>
            <a:tailEnd/>
          </a:ln>
        </p:spPr>
        <p:txBody>
          <a:bodyPr>
            <a:spAutoFit/>
          </a:bodyPr>
          <a:lstStyle/>
          <a:p>
            <a:pPr>
              <a:spcBef>
                <a:spcPct val="50000"/>
              </a:spcBef>
            </a:pPr>
            <a:r>
              <a:rPr lang="en-US"/>
              <a:t>Frequency of a flowing nucleus</a:t>
            </a:r>
          </a:p>
        </p:txBody>
      </p:sp>
      <p:sp>
        <p:nvSpPr>
          <p:cNvPr id="39977" name="Text Box 44"/>
          <p:cNvSpPr txBox="1">
            <a:spLocks noChangeArrowheads="1"/>
          </p:cNvSpPr>
          <p:nvPr/>
        </p:nvSpPr>
        <p:spPr bwMode="auto">
          <a:xfrm>
            <a:off x="304800" y="5105400"/>
            <a:ext cx="2438400" cy="641350"/>
          </a:xfrm>
          <a:prstGeom prst="rect">
            <a:avLst/>
          </a:prstGeom>
          <a:noFill/>
          <a:ln w="9525">
            <a:noFill/>
            <a:miter lim="800000"/>
            <a:headEnd/>
            <a:tailEnd/>
          </a:ln>
        </p:spPr>
        <p:txBody>
          <a:bodyPr>
            <a:spAutoFit/>
          </a:bodyPr>
          <a:lstStyle/>
          <a:p>
            <a:pPr>
              <a:spcBef>
                <a:spcPct val="50000"/>
              </a:spcBef>
            </a:pPr>
            <a:r>
              <a:rPr lang="en-US"/>
              <a:t>Phase of a flowing nucleus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sz="4000" b="1" smtClean="0"/>
              <a:t>Result of gradient movement rehasing</a:t>
            </a:r>
          </a:p>
        </p:txBody>
      </p:sp>
      <p:sp>
        <p:nvSpPr>
          <p:cNvPr id="35843" name="Rectangle 3"/>
          <p:cNvSpPr>
            <a:spLocks noGrp="1" noChangeArrowheads="1"/>
          </p:cNvSpPr>
          <p:nvPr>
            <p:ph type="body" idx="1"/>
          </p:nvPr>
        </p:nvSpPr>
        <p:spPr/>
        <p:txBody>
          <a:bodyPr/>
          <a:lstStyle/>
          <a:p>
            <a:pPr eaLnBrk="1" hangingPunct="1">
              <a:defRPr/>
            </a:pPr>
            <a:r>
              <a:rPr lang="en-US" sz="2800" smtClean="0"/>
              <a:t>Gradient moment rephasing reduces intra-voxel dephasing. </a:t>
            </a:r>
          </a:p>
          <a:p>
            <a:pPr eaLnBrk="1" hangingPunct="1">
              <a:defRPr/>
            </a:pPr>
            <a:r>
              <a:rPr lang="en-US" sz="2800" smtClean="0"/>
              <a:t>As flowing nuclei have the same phase as stationary nuclei in the same voxel, their signals add constructively and therefore a brighr signal results. </a:t>
            </a:r>
          </a:p>
          <a:p>
            <a:pPr eaLnBrk="1" hangingPunct="1">
              <a:defRPr/>
            </a:pPr>
            <a:r>
              <a:rPr lang="en-US" sz="2800" smtClean="0"/>
              <a:t>Gradient momemt rephasing gives flowing nuclei a bright signal as spins are in phase.   </a:t>
            </a:r>
          </a:p>
          <a:p>
            <a:pPr eaLnBrk="1" hangingPunct="1">
              <a:defRPr/>
            </a:pPr>
            <a:endParaRPr lang="en-US" sz="28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b="1" i="1" smtClean="0"/>
              <a:t>Note</a:t>
            </a:r>
          </a:p>
        </p:txBody>
      </p:sp>
      <p:sp>
        <p:nvSpPr>
          <p:cNvPr id="36867" name="Rectangle 3"/>
          <p:cNvSpPr>
            <a:spLocks noGrp="1" noChangeArrowheads="1"/>
          </p:cNvSpPr>
          <p:nvPr>
            <p:ph type="body" idx="1"/>
          </p:nvPr>
        </p:nvSpPr>
        <p:spPr/>
        <p:txBody>
          <a:bodyPr/>
          <a:lstStyle/>
          <a:p>
            <a:pPr eaLnBrk="1" hangingPunct="1">
              <a:lnSpc>
                <a:spcPct val="90000"/>
              </a:lnSpc>
              <a:defRPr/>
            </a:pPr>
            <a:r>
              <a:rPr lang="en-US" sz="2400" smtClean="0"/>
              <a:t>Gradient moment rephasing assumes a constant velocity across the gradients.</a:t>
            </a:r>
          </a:p>
          <a:p>
            <a:pPr eaLnBrk="1" hangingPunct="1">
              <a:lnSpc>
                <a:spcPct val="90000"/>
              </a:lnSpc>
              <a:defRPr/>
            </a:pPr>
            <a:r>
              <a:rPr lang="en-US" sz="2400" smtClean="0"/>
              <a:t>Most  effective in slow  laminar flow (1st order motion)  </a:t>
            </a:r>
          </a:p>
          <a:p>
            <a:pPr eaLnBrk="1" hangingPunct="1">
              <a:lnSpc>
                <a:spcPct val="90000"/>
              </a:lnSpc>
              <a:defRPr/>
            </a:pPr>
            <a:r>
              <a:rPr lang="en-US" sz="2400" smtClean="0"/>
              <a:t>More effective in venous rather than arterial flow.</a:t>
            </a:r>
          </a:p>
          <a:p>
            <a:pPr eaLnBrk="1" hangingPunct="1">
              <a:lnSpc>
                <a:spcPct val="90000"/>
              </a:lnSpc>
              <a:defRPr/>
            </a:pPr>
            <a:r>
              <a:rPr lang="en-US" sz="2400" smtClean="0"/>
              <a:t>As it uses extra grdients minimum TE is increased   </a:t>
            </a:r>
          </a:p>
          <a:p>
            <a:pPr eaLnBrk="1" hangingPunct="1">
              <a:lnSpc>
                <a:spcPct val="90000"/>
              </a:lnSpc>
              <a:defRPr/>
            </a:pPr>
            <a:r>
              <a:rPr lang="en-US" sz="2400" smtClean="0"/>
              <a:t>Fewer slices may be obtained for a given TR</a:t>
            </a:r>
          </a:p>
          <a:p>
            <a:pPr eaLnBrk="1" hangingPunct="1">
              <a:lnSpc>
                <a:spcPct val="90000"/>
              </a:lnSpc>
              <a:defRPr/>
            </a:pPr>
            <a:r>
              <a:rPr lang="en-US" sz="2400" smtClean="0"/>
              <a:t>As flowing nuclei are bright usually used for T2 or T2* weighted images where fluid (blood &amp; CSF) is bright anyway. </a:t>
            </a:r>
          </a:p>
        </p:txBody>
      </p:sp>
    </p:spTree>
  </p:cSld>
  <p:clrMapOvr>
    <a:masterClrMapping/>
  </p:clrMapOvr>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1071</TotalTime>
  <Words>2403</Words>
  <Application>Microsoft Office PowerPoint</Application>
  <PresentationFormat>On-screen Show (4:3)</PresentationFormat>
  <Paragraphs>162</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Globe</vt:lpstr>
      <vt:lpstr>Flow Phenomena Compensation</vt:lpstr>
      <vt:lpstr>Introduction</vt:lpstr>
      <vt:lpstr>Even echo rephasing </vt:lpstr>
      <vt:lpstr>1. Gradient moment rephasing(nulling) </vt:lpstr>
      <vt:lpstr>Slide 5</vt:lpstr>
      <vt:lpstr>Gradient moment rephasing</vt:lpstr>
      <vt:lpstr>Gradient moment rephasing</vt:lpstr>
      <vt:lpstr>Result of gradient movement rehasing</vt:lpstr>
      <vt:lpstr>Note</vt:lpstr>
      <vt:lpstr>Example</vt:lpstr>
      <vt:lpstr>Spatial Pre-saturation</vt:lpstr>
      <vt:lpstr>Slide 12</vt:lpstr>
      <vt:lpstr>Spatial pre-saturation</vt:lpstr>
      <vt:lpstr>Slide 14</vt:lpstr>
      <vt:lpstr>Slide 15</vt:lpstr>
      <vt:lpstr>Slide 16</vt:lpstr>
      <vt:lpstr>Other uses of pre-saturation</vt:lpstr>
      <vt:lpstr>1. Chemical (Fat &amp; water) Pre saturation</vt:lpstr>
      <vt:lpstr>Slide 19</vt:lpstr>
      <vt:lpstr>Fat saturation</vt:lpstr>
      <vt:lpstr>Fat saturation</vt:lpstr>
      <vt:lpstr>Fat saturation example</vt:lpstr>
      <vt:lpstr>Fat saturation Example</vt:lpstr>
      <vt:lpstr>Water Saturation</vt:lpstr>
      <vt:lpstr>Slide 25</vt:lpstr>
      <vt:lpstr>Slide 26</vt:lpstr>
      <vt:lpstr>Fat &amp; water saturation pulses</vt:lpstr>
      <vt:lpstr>Slide 28</vt:lpstr>
      <vt:lpstr>2. Spatial i nversion r ecovery ( SPIR ) </vt:lpstr>
      <vt:lpstr>Slide 30</vt:lpstr>
      <vt:lpstr>Slide 31</vt:lpstr>
      <vt:lpstr>   Sagittal T2 weighted FSE image of the pelvis   Sagittal T2 weighted FSE image of the pelvis Sagittal T2 weighted FSE image of the pelvis with SPIR. Fat has been suppressed.</vt:lpstr>
      <vt:lpstr>Summary</vt:lpstr>
      <vt:lpstr>Summary</vt:lpstr>
      <vt:lpstr>END</vt:lpstr>
    </vt:vector>
  </TitlesOfParts>
  <Company>MSHOME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Flow Phenomena</dc:title>
  <dc:creator>V.G.Wimalasena</dc:creator>
  <cp:lastModifiedBy>ACER</cp:lastModifiedBy>
  <cp:revision>94</cp:revision>
  <dcterms:created xsi:type="dcterms:W3CDTF">2011-02-23T09:26:09Z</dcterms:created>
  <dcterms:modified xsi:type="dcterms:W3CDTF">2022-01-26T08:06:58Z</dcterms:modified>
</cp:coreProperties>
</file>