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notesMasterIdLst>
    <p:notesMasterId r:id="rId84"/>
  </p:notesMasterIdLst>
  <p:sldIdLst>
    <p:sldId id="256" r:id="rId2"/>
    <p:sldId id="283" r:id="rId3"/>
    <p:sldId id="312" r:id="rId4"/>
    <p:sldId id="313" r:id="rId5"/>
    <p:sldId id="314" r:id="rId6"/>
    <p:sldId id="257" r:id="rId7"/>
    <p:sldId id="284" r:id="rId8"/>
    <p:sldId id="258" r:id="rId9"/>
    <p:sldId id="267" r:id="rId10"/>
    <p:sldId id="259" r:id="rId11"/>
    <p:sldId id="260" r:id="rId12"/>
    <p:sldId id="261" r:id="rId13"/>
    <p:sldId id="262" r:id="rId14"/>
    <p:sldId id="263" r:id="rId15"/>
    <p:sldId id="265" r:id="rId16"/>
    <p:sldId id="266" r:id="rId17"/>
    <p:sldId id="309" r:id="rId18"/>
    <p:sldId id="310" r:id="rId19"/>
    <p:sldId id="305" r:id="rId20"/>
    <p:sldId id="306" r:id="rId21"/>
    <p:sldId id="307" r:id="rId22"/>
    <p:sldId id="308" r:id="rId23"/>
    <p:sldId id="268" r:id="rId24"/>
    <p:sldId id="269" r:id="rId25"/>
    <p:sldId id="270" r:id="rId26"/>
    <p:sldId id="271" r:id="rId27"/>
    <p:sldId id="315" r:id="rId28"/>
    <p:sldId id="272" r:id="rId29"/>
    <p:sldId id="285" r:id="rId30"/>
    <p:sldId id="273" r:id="rId31"/>
    <p:sldId id="286" r:id="rId32"/>
    <p:sldId id="287" r:id="rId33"/>
    <p:sldId id="288" r:id="rId34"/>
    <p:sldId id="317" r:id="rId35"/>
    <p:sldId id="318" r:id="rId36"/>
    <p:sldId id="275" r:id="rId37"/>
    <p:sldId id="319" r:id="rId38"/>
    <p:sldId id="320" r:id="rId39"/>
    <p:sldId id="321" r:id="rId40"/>
    <p:sldId id="322" r:id="rId41"/>
    <p:sldId id="274" r:id="rId42"/>
    <p:sldId id="323" r:id="rId43"/>
    <p:sldId id="276" r:id="rId44"/>
    <p:sldId id="324" r:id="rId45"/>
    <p:sldId id="325" r:id="rId46"/>
    <p:sldId id="326" r:id="rId47"/>
    <p:sldId id="327" r:id="rId48"/>
    <p:sldId id="328" r:id="rId49"/>
    <p:sldId id="316" r:id="rId50"/>
    <p:sldId id="329" r:id="rId51"/>
    <p:sldId id="277" r:id="rId52"/>
    <p:sldId id="278" r:id="rId53"/>
    <p:sldId id="331" r:id="rId54"/>
    <p:sldId id="330" r:id="rId55"/>
    <p:sldId id="279" r:id="rId56"/>
    <p:sldId id="289" r:id="rId57"/>
    <p:sldId id="332" r:id="rId58"/>
    <p:sldId id="294" r:id="rId59"/>
    <p:sldId id="264" r:id="rId60"/>
    <p:sldId id="333" r:id="rId61"/>
    <p:sldId id="280" r:id="rId62"/>
    <p:sldId id="290" r:id="rId63"/>
    <p:sldId id="291" r:id="rId64"/>
    <p:sldId id="334" r:id="rId65"/>
    <p:sldId id="281" r:id="rId66"/>
    <p:sldId id="292" r:id="rId67"/>
    <p:sldId id="335" r:id="rId68"/>
    <p:sldId id="336" r:id="rId69"/>
    <p:sldId id="337" r:id="rId70"/>
    <p:sldId id="338" r:id="rId71"/>
    <p:sldId id="282" r:id="rId72"/>
    <p:sldId id="347" r:id="rId73"/>
    <p:sldId id="339" r:id="rId74"/>
    <p:sldId id="293" r:id="rId75"/>
    <p:sldId id="341" r:id="rId76"/>
    <p:sldId id="340" r:id="rId77"/>
    <p:sldId id="342" r:id="rId78"/>
    <p:sldId id="311" r:id="rId79"/>
    <p:sldId id="343" r:id="rId80"/>
    <p:sldId id="344" r:id="rId81"/>
    <p:sldId id="345" r:id="rId82"/>
    <p:sldId id="346" r:id="rId8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FF00"/>
    <a:srgbClr val="FF5050"/>
    <a:srgbClr val="FF0000"/>
    <a:srgbClr val="996633"/>
    <a:srgbClr val="FF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0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cs typeface="+mn-cs"/>
              </a:defRPr>
            </a:lvl1pPr>
          </a:lstStyle>
          <a:p>
            <a:pPr>
              <a:defRPr/>
            </a:pPr>
            <a:fld id="{B1605F18-00D6-4B5F-BB7F-BD734AECCDAC}" type="datetimeFigureOut">
              <a:rPr lang="en-US"/>
              <a:pPr>
                <a:defRPr/>
              </a:pPr>
              <a:t>12/7/2021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a:cs typeface="+mn-cs"/>
              </a:defRPr>
            </a:lvl1pPr>
          </a:lstStyle>
          <a:p>
            <a:pPr>
              <a:defRPr/>
            </a:pPr>
            <a:fld id="{3169DDF1-2A3B-44DB-972F-A7ED37DBE2F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6DB2299-D61D-434A-9512-62EAFCFBE966}" type="slidenum">
              <a:rPr lang="en-US" altLang="en-US" smtClean="0"/>
              <a:pPr>
                <a:defRPr/>
              </a:pPr>
              <a:t>17</a:t>
            </a:fld>
            <a:endParaRPr lang="en-US" altLang="en-US" smtClean="0"/>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F33691C-7C6B-4FE3-852E-DE2BA722E1C0}" type="slidenum">
              <a:rPr lang="en-US" altLang="en-US" smtClean="0"/>
              <a:pPr>
                <a:defRPr/>
              </a:pPr>
              <a:t>18</a:t>
            </a:fld>
            <a:endParaRPr lang="en-US" altLang="en-US" smtClean="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770710C-5731-477E-A2E4-2ABA2D00F479}" type="slidenum">
              <a:rPr lang="en-US" altLang="en-US" smtClean="0"/>
              <a:pPr>
                <a:defRPr/>
              </a:pPr>
              <a:t>19</a:t>
            </a:fld>
            <a:endParaRPr lang="en-US" altLang="en-US" smtClean="0"/>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270E59F-AADC-4D0F-AF88-E5C416F38671}" type="slidenum">
              <a:rPr lang="en-US" altLang="en-US" smtClean="0"/>
              <a:pPr>
                <a:defRPr/>
              </a:pPr>
              <a:t>20</a:t>
            </a:fld>
            <a:endParaRPr lang="en-US" altLang="en-US" smtClean="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48D9DF8-0C2D-46CE-8B6D-06DF04DF1D2C}" type="slidenum">
              <a:rPr lang="en-US" altLang="en-US" smtClean="0"/>
              <a:pPr>
                <a:defRPr/>
              </a:pPr>
              <a:t>21</a:t>
            </a:fld>
            <a:endParaRPr lang="en-US" altLang="en-US" smtClean="0"/>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0D023D2-CE9D-4A2C-BD1F-B3D866D47FB8}" type="slidenum">
              <a:rPr lang="en-US" altLang="en-US" smtClean="0"/>
              <a:pPr>
                <a:defRPr/>
              </a:pPr>
              <a:t>22</a:t>
            </a:fld>
            <a:endParaRPr lang="en-US" altLang="en-US" smtClean="0"/>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4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4CA7264-BD16-4B1C-BE58-22713146B751}" type="slidenum">
              <a:rPr lang="en-US" smtClean="0"/>
              <a:pPr>
                <a:defRPr/>
              </a:pPr>
              <a:t>33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1">
          <a:gsLst>
            <a:gs pos="0">
              <a:srgbClr val="242424"/>
            </a:gs>
            <a:gs pos="30000">
              <a:srgbClr val="2D2D2D"/>
            </a:gs>
            <a:gs pos="100000">
              <a:srgbClr val="7D7D7D"/>
            </a:gs>
          </a:gsLst>
          <a:lin ang="12960000"/>
        </a:gra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0" hangingPunct="0">
              <a:defRPr/>
            </a:pPr>
            <a:endParaRPr lang="en-US">
              <a:cs typeface="+mn-cs"/>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0" hangingPunct="0">
              <a:defRPr/>
            </a:pPr>
            <a:endParaRPr lang="en-US">
              <a:cs typeface="+mn-cs"/>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1167B884-B07F-449C-BD64-DE70285CA62B}" type="slidenum">
              <a:rPr lang="en-US" altLang="en-US"/>
              <a:pPr>
                <a:defRPr/>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C995B85-EF4A-4B1F-A6BF-AFC95EA5963F}"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6BB5A35-65C0-4B74-A175-FE3EF7228E3C}"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511AD64-B39A-4E30-A693-B59B0851B966}"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rotWithShape="1">
          <a:gsLst>
            <a:gs pos="0">
              <a:srgbClr val="242424"/>
            </a:gs>
            <a:gs pos="30000">
              <a:srgbClr val="2D2D2D"/>
            </a:gs>
            <a:gs pos="100000">
              <a:srgbClr val="7D7D7D"/>
            </a:gs>
          </a:gsLst>
          <a:lin ang="12960000"/>
        </a:gra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0" hangingPunct="0">
              <a:defRPr/>
            </a:pPr>
            <a:endParaRPr lang="en-US">
              <a:cs typeface="+mn-cs"/>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0" hangingPunct="0">
              <a:defRPr/>
            </a:pPr>
            <a:endParaRPr lang="en-US">
              <a:cs typeface="+mn-cs"/>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17E856C7-CE54-4B9D-A27C-54BCA76F1F86}" type="slidenum">
              <a:rPr lang="en-US" altLang="en-US"/>
              <a:pPr>
                <a:defRPr/>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798E8D02-A7CC-4CD8-8F90-4481E6964DF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20E4ACA4-EB38-462B-AB38-8E31C412DD0A}"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082A8F0A-1DB7-4435-B870-14C1AD97AD11}"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DA2A7F21-F5A1-4585-82A5-E02321AF8F05}"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F9AC7557-76C4-48A7-BB9C-7D20BB0B9D1F}"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8CA4866-B69E-41D9-841B-B38180CE1AD3}"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0" hangingPunct="0">
              <a:defRPr/>
            </a:pPr>
            <a:endParaRPr lang="en-US">
              <a:cs typeface="+mn-cs"/>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0" hangingPunct="0">
              <a:defRPr/>
            </a:pPr>
            <a:endParaRPr lang="en-US">
              <a:cs typeface="+mn-cs"/>
            </a:endParaRPr>
          </a:p>
        </p:txBody>
      </p:sp>
      <p:sp>
        <p:nvSpPr>
          <p:cNvPr id="1028"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cs typeface="+mn-cs"/>
              </a:defRPr>
            </a:lvl1pPr>
          </a:lstStyle>
          <a:p>
            <a:pPr>
              <a:defRPr/>
            </a:pPr>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cs typeface="+mn-cs"/>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cs typeface="+mn-cs"/>
              </a:defRPr>
            </a:lvl1pPr>
          </a:lstStyle>
          <a:p>
            <a:pPr>
              <a:defRPr/>
            </a:pPr>
            <a:fld id="{622F8AA6-1CD4-4DB5-ACD2-1139C727EBAB}"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948" r:id="rId1"/>
    <p:sldLayoutId id="2147483942" r:id="rId2"/>
    <p:sldLayoutId id="2147483949" r:id="rId3"/>
    <p:sldLayoutId id="2147483943" r:id="rId4"/>
    <p:sldLayoutId id="2147483950" r:id="rId5"/>
    <p:sldLayoutId id="2147483944" r:id="rId6"/>
    <p:sldLayoutId id="2147483945" r:id="rId7"/>
    <p:sldLayoutId id="2147483951" r:id="rId8"/>
    <p:sldLayoutId id="2147483952" r:id="rId9"/>
    <p:sldLayoutId id="2147483946" r:id="rId10"/>
    <p:sldLayoutId id="2147483947" r:id="rId11"/>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file:///C:\Users\ACER\AppData\Local\Microsoft\Windows\INetCache\Content.MSO\7260F23C.mp4"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ideo" Target="file:///C:\Users\ACER\AppData\Local\Microsoft\Windows\INetCache\Content.MSO\0B2B4137.mp4" TargetMode="Externa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685800"/>
            <a:ext cx="6480048" cy="2301240"/>
          </a:xfrm>
        </p:spPr>
        <p:txBody>
          <a:bodyPr>
            <a:normAutofit/>
          </a:bodyPr>
          <a:lstStyle/>
          <a:p>
            <a:pPr eaLnBrk="1" fontAlgn="auto" hangingPunct="1">
              <a:spcAft>
                <a:spcPts val="0"/>
              </a:spcAft>
              <a:defRPr/>
            </a:pPr>
            <a:r>
              <a:rPr dirty="0" smtClean="0"/>
              <a:t>Pulse sequences</a:t>
            </a:r>
          </a:p>
        </p:txBody>
      </p:sp>
      <p:sp>
        <p:nvSpPr>
          <p:cNvPr id="7171" name="Rectangle 3"/>
          <p:cNvSpPr>
            <a:spLocks noGrp="1" noChangeArrowheads="1"/>
          </p:cNvSpPr>
          <p:nvPr>
            <p:ph type="subTitle" idx="1"/>
          </p:nvPr>
        </p:nvSpPr>
        <p:spPr>
          <a:xfrm>
            <a:off x="1524000" y="2286000"/>
            <a:ext cx="6480175" cy="1752600"/>
          </a:xfrm>
        </p:spPr>
        <p:txBody>
          <a:bodyPr>
            <a:normAutofit/>
          </a:bodyPr>
          <a:lstStyle/>
          <a:p>
            <a:pPr algn="l" eaLnBrk="1" hangingPunct="1">
              <a:buFont typeface="Wingdings" pitchFamily="2" charset="2"/>
              <a:buChar char="v"/>
            </a:pPr>
            <a:r>
              <a:rPr lang="en-US" sz="2400" dirty="0" smtClean="0"/>
              <a:t>Spin echo pulse sequences </a:t>
            </a:r>
          </a:p>
          <a:p>
            <a:pPr lvl="1" algn="l" eaLnBrk="1" hangingPunct="1">
              <a:buFont typeface="Wingdings" pitchFamily="2" charset="2"/>
              <a:buChar char="§"/>
            </a:pPr>
            <a:r>
              <a:rPr lang="en-US" sz="2400" dirty="0" smtClean="0"/>
              <a:t> Conventional spin echo </a:t>
            </a:r>
          </a:p>
          <a:p>
            <a:pPr lvl="1" algn="l" eaLnBrk="1" hangingPunct="1">
              <a:buFont typeface="Wingdings" pitchFamily="2" charset="2"/>
              <a:buChar char="§"/>
            </a:pPr>
            <a:r>
              <a:rPr lang="en-US" sz="2400" dirty="0" smtClean="0"/>
              <a:t> Fast or turbo spin echo </a:t>
            </a:r>
          </a:p>
          <a:p>
            <a:pPr lvl="1" algn="l" eaLnBrk="1" hangingPunct="1">
              <a:buFont typeface="Wingdings" pitchFamily="2" charset="2"/>
              <a:buChar char="§"/>
            </a:pPr>
            <a:r>
              <a:rPr lang="en-US" sz="2400" dirty="0" smtClean="0"/>
              <a:t> Inversion recovery </a:t>
            </a:r>
            <a:endParaRPr lang="en-US" dirty="0" smtClean="0"/>
          </a:p>
        </p:txBody>
      </p:sp>
      <p:sp>
        <p:nvSpPr>
          <p:cNvPr id="7172" name="TextBox 1"/>
          <p:cNvSpPr txBox="1">
            <a:spLocks noChangeArrowheads="1"/>
          </p:cNvSpPr>
          <p:nvPr/>
        </p:nvSpPr>
        <p:spPr bwMode="auto">
          <a:xfrm>
            <a:off x="4648200" y="5638800"/>
            <a:ext cx="3962400" cy="923925"/>
          </a:xfrm>
          <a:prstGeom prst="rect">
            <a:avLst/>
          </a:prstGeom>
          <a:noFill/>
          <a:ln w="9525">
            <a:noFill/>
            <a:miter lim="800000"/>
            <a:headEnd/>
            <a:tailEnd/>
          </a:ln>
        </p:spPr>
        <p:txBody>
          <a:bodyPr>
            <a:spAutoFit/>
          </a:bodyPr>
          <a:lstStyle/>
          <a:p>
            <a:pPr eaLnBrk="0" hangingPunct="0"/>
            <a:r>
              <a:rPr lang="en-US"/>
              <a:t>V.G.Wimalasena</a:t>
            </a:r>
          </a:p>
          <a:p>
            <a:pPr eaLnBrk="0" hangingPunct="0"/>
            <a:r>
              <a:rPr lang="en-US"/>
              <a:t>Principal</a:t>
            </a:r>
          </a:p>
          <a:p>
            <a:pPr eaLnBrk="0" hangingPunct="0"/>
            <a:r>
              <a:rPr lang="en-US"/>
              <a:t>Sri Lanka school of radiography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457200" y="457200"/>
            <a:ext cx="8229600" cy="1371600"/>
          </a:xfrm>
        </p:spPr>
        <p:txBody>
          <a:bodyPr/>
          <a:lstStyle/>
          <a:p>
            <a:pPr eaLnBrk="1" hangingPunct="1">
              <a:lnSpc>
                <a:spcPct val="80000"/>
              </a:lnSpc>
            </a:pPr>
            <a:r>
              <a:rPr lang="en-US" sz="2800" smtClean="0"/>
              <a:t>The patient is now inside the bore of the magnet. The net magnetization of the patient’s protons </a:t>
            </a:r>
            <a:r>
              <a:rPr lang="en-US" sz="2800" smtClean="0">
                <a:solidFill>
                  <a:srgbClr val="FF0000"/>
                </a:solidFill>
              </a:rPr>
              <a:t>M</a:t>
            </a:r>
            <a:r>
              <a:rPr lang="en-US" sz="2800" baseline="-25000" smtClean="0">
                <a:solidFill>
                  <a:srgbClr val="FF0000"/>
                </a:solidFill>
              </a:rPr>
              <a:t>0</a:t>
            </a:r>
            <a:r>
              <a:rPr lang="en-US" sz="2800" smtClean="0"/>
              <a:t> is aligned and precessing along the Z axis (B</a:t>
            </a:r>
            <a:r>
              <a:rPr lang="en-US" sz="2800" baseline="-25000" smtClean="0"/>
              <a:t>0</a:t>
            </a:r>
            <a:r>
              <a:rPr lang="en-US" sz="2800" smtClean="0"/>
              <a:t>)</a:t>
            </a:r>
          </a:p>
        </p:txBody>
      </p:sp>
      <p:pic>
        <p:nvPicPr>
          <p:cNvPr id="16387" name="Picture 4" descr="IMAGE0025"/>
          <p:cNvPicPr>
            <a:picLocks noChangeAspect="1" noChangeArrowheads="1"/>
          </p:cNvPicPr>
          <p:nvPr/>
        </p:nvPicPr>
        <p:blipFill>
          <a:blip r:embed="rId2" cstate="print"/>
          <a:srcRect/>
          <a:stretch>
            <a:fillRect/>
          </a:stretch>
        </p:blipFill>
        <p:spPr bwMode="auto">
          <a:xfrm>
            <a:off x="2057400" y="1905000"/>
            <a:ext cx="4548188" cy="4178300"/>
          </a:xfrm>
          <a:prstGeom prst="rect">
            <a:avLst/>
          </a:prstGeom>
          <a:noFill/>
          <a:ln w="9525">
            <a:noFill/>
            <a:miter lim="800000"/>
            <a:headEnd/>
            <a:tailEnd/>
          </a:ln>
        </p:spPr>
      </p:pic>
      <p:sp>
        <p:nvSpPr>
          <p:cNvPr id="16388" name="Line 5"/>
          <p:cNvSpPr>
            <a:spLocks noChangeShapeType="1"/>
          </p:cNvSpPr>
          <p:nvPr/>
        </p:nvSpPr>
        <p:spPr bwMode="auto">
          <a:xfrm flipH="1">
            <a:off x="4191000" y="3810000"/>
            <a:ext cx="1066800" cy="228600"/>
          </a:xfrm>
          <a:prstGeom prst="line">
            <a:avLst/>
          </a:prstGeom>
          <a:noFill/>
          <a:ln w="57150">
            <a:solidFill>
              <a:srgbClr val="FF0000"/>
            </a:solidFill>
            <a:round/>
            <a:headEnd/>
            <a:tailEnd type="triangle" w="med" len="med"/>
          </a:ln>
        </p:spPr>
        <p:txBody>
          <a:bodyPr/>
          <a:lstStyle/>
          <a:p>
            <a:endParaRPr lang="en-US"/>
          </a:p>
        </p:txBody>
      </p:sp>
      <p:sp>
        <p:nvSpPr>
          <p:cNvPr id="16389" name="Rectangle 7"/>
          <p:cNvSpPr>
            <a:spLocks noChangeArrowheads="1"/>
          </p:cNvSpPr>
          <p:nvPr/>
        </p:nvSpPr>
        <p:spPr bwMode="auto">
          <a:xfrm>
            <a:off x="4038600" y="4038600"/>
            <a:ext cx="561975" cy="396875"/>
          </a:xfrm>
          <a:prstGeom prst="rect">
            <a:avLst/>
          </a:prstGeom>
          <a:noFill/>
          <a:ln w="9525">
            <a:noFill/>
            <a:miter lim="800000"/>
            <a:headEnd/>
            <a:tailEnd/>
          </a:ln>
        </p:spPr>
        <p:txBody>
          <a:bodyPr>
            <a:spAutoFit/>
          </a:bodyPr>
          <a:lstStyle/>
          <a:p>
            <a:pPr eaLnBrk="0" hangingPunct="0"/>
            <a:r>
              <a:rPr lang="en-US" altLang="en-US" sz="2000" b="1">
                <a:solidFill>
                  <a:srgbClr val="FF0000"/>
                </a:solidFill>
              </a:rPr>
              <a:t>M</a:t>
            </a:r>
            <a:r>
              <a:rPr lang="en-US" altLang="en-US" sz="2000" b="1" baseline="-25000">
                <a:solidFill>
                  <a:srgbClr val="FF0000"/>
                </a:solidFill>
              </a:rPr>
              <a:t>0</a:t>
            </a:r>
          </a:p>
        </p:txBody>
      </p:sp>
      <p:sp>
        <p:nvSpPr>
          <p:cNvPr id="6" name="Curved Up Arrow 5"/>
          <p:cNvSpPr/>
          <p:nvPr/>
        </p:nvSpPr>
        <p:spPr>
          <a:xfrm rot="12986647">
            <a:off x="4105275" y="3579813"/>
            <a:ext cx="939800" cy="5334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457200" y="304800"/>
            <a:ext cx="8229600" cy="1219200"/>
          </a:xfrm>
        </p:spPr>
        <p:txBody>
          <a:bodyPr/>
          <a:lstStyle/>
          <a:p>
            <a:pPr eaLnBrk="1" hangingPunct="1">
              <a:lnSpc>
                <a:spcPct val="80000"/>
              </a:lnSpc>
            </a:pPr>
            <a:r>
              <a:rPr lang="en-US" sz="2800" smtClean="0"/>
              <a:t>The 90</a:t>
            </a:r>
            <a:r>
              <a:rPr lang="en-US" sz="2800" baseline="30000" smtClean="0"/>
              <a:t>0</a:t>
            </a:r>
            <a:r>
              <a:rPr lang="en-US" sz="2800" smtClean="0"/>
              <a:t> RF pulse is now applied perpendicular to B</a:t>
            </a:r>
            <a:r>
              <a:rPr lang="en-US" sz="2800" baseline="-25000" smtClean="0"/>
              <a:t>0</a:t>
            </a:r>
            <a:r>
              <a:rPr lang="en-US" sz="2800" smtClean="0"/>
              <a:t>. Resonance occurs and M</a:t>
            </a:r>
            <a:r>
              <a:rPr lang="en-US" sz="2800" baseline="-25000" smtClean="0"/>
              <a:t>0</a:t>
            </a:r>
            <a:r>
              <a:rPr lang="en-US" sz="2800" smtClean="0"/>
              <a:t> is now flipped, and completely removed from the Z axis to lie along the XY plane. It also precess at Larmor frequency.</a:t>
            </a:r>
          </a:p>
        </p:txBody>
      </p:sp>
      <p:pic>
        <p:nvPicPr>
          <p:cNvPr id="17411" name="Picture 4" descr="IMAGE0026"/>
          <p:cNvPicPr>
            <a:picLocks noChangeAspect="1" noChangeArrowheads="1"/>
          </p:cNvPicPr>
          <p:nvPr/>
        </p:nvPicPr>
        <p:blipFill>
          <a:blip r:embed="rId2" cstate="print"/>
          <a:srcRect/>
          <a:stretch>
            <a:fillRect/>
          </a:stretch>
        </p:blipFill>
        <p:spPr bwMode="auto">
          <a:xfrm>
            <a:off x="2057400" y="2514600"/>
            <a:ext cx="4446588" cy="4200525"/>
          </a:xfrm>
          <a:prstGeom prst="rect">
            <a:avLst/>
          </a:prstGeom>
          <a:noFill/>
          <a:ln w="9525">
            <a:noFill/>
            <a:miter lim="800000"/>
            <a:headEnd/>
            <a:tailEnd/>
          </a:ln>
        </p:spPr>
      </p:pic>
      <p:sp>
        <p:nvSpPr>
          <p:cNvPr id="17412" name="Line 5"/>
          <p:cNvSpPr>
            <a:spLocks noChangeShapeType="1"/>
          </p:cNvSpPr>
          <p:nvPr/>
        </p:nvSpPr>
        <p:spPr bwMode="auto">
          <a:xfrm flipV="1">
            <a:off x="5105400" y="3733800"/>
            <a:ext cx="609600" cy="685800"/>
          </a:xfrm>
          <a:prstGeom prst="line">
            <a:avLst/>
          </a:prstGeom>
          <a:noFill/>
          <a:ln w="57150">
            <a:solidFill>
              <a:srgbClr val="FF0000"/>
            </a:solidFill>
            <a:round/>
            <a:headEnd/>
            <a:tailEnd type="triangle" w="med" len="med"/>
          </a:ln>
        </p:spPr>
        <p:txBody>
          <a:bodyPr/>
          <a:lstStyle/>
          <a:p>
            <a:endParaRPr lang="en-US"/>
          </a:p>
        </p:txBody>
      </p:sp>
      <p:sp>
        <p:nvSpPr>
          <p:cNvPr id="5" name="Curved Right Arrow 4"/>
          <p:cNvSpPr/>
          <p:nvPr/>
        </p:nvSpPr>
        <p:spPr>
          <a:xfrm rot="8728143">
            <a:off x="5301458" y="2958722"/>
            <a:ext cx="762000" cy="173513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457200" y="381000"/>
            <a:ext cx="8229600" cy="1600200"/>
          </a:xfrm>
        </p:spPr>
        <p:txBody>
          <a:bodyPr/>
          <a:lstStyle/>
          <a:p>
            <a:pPr eaLnBrk="1" hangingPunct="1">
              <a:lnSpc>
                <a:spcPct val="90000"/>
              </a:lnSpc>
            </a:pPr>
            <a:r>
              <a:rPr lang="en-US" sz="2400" smtClean="0">
                <a:latin typeface="Times New Roman" pitchFamily="18" charset="0"/>
              </a:rPr>
              <a:t>After termination of RF pulse, relaxation is now taking place. Spin-lattice (T1)relaxation caused the magnetization to re-grow along the Z axis. Spin-spin relaxation causes the magnetization vectors to dephase (move apart) while still in the X-Y plane. The magnitude of NMV reduces exponentialy.</a:t>
            </a:r>
          </a:p>
        </p:txBody>
      </p:sp>
      <p:pic>
        <p:nvPicPr>
          <p:cNvPr id="18435" name="Picture 4" descr="IMAGE0027"/>
          <p:cNvPicPr>
            <a:picLocks noChangeAspect="1" noChangeArrowheads="1"/>
          </p:cNvPicPr>
          <p:nvPr/>
        </p:nvPicPr>
        <p:blipFill>
          <a:blip r:embed="rId2" cstate="print"/>
          <a:srcRect/>
          <a:stretch>
            <a:fillRect/>
          </a:stretch>
        </p:blipFill>
        <p:spPr bwMode="auto">
          <a:xfrm>
            <a:off x="2133600" y="2438400"/>
            <a:ext cx="4465638" cy="4081463"/>
          </a:xfrm>
          <a:prstGeom prst="rect">
            <a:avLst/>
          </a:prstGeom>
          <a:noFill/>
          <a:ln w="9525">
            <a:noFill/>
            <a:miter lim="800000"/>
            <a:headEnd/>
            <a:tailEnd/>
          </a:ln>
        </p:spPr>
      </p:pic>
      <p:sp>
        <p:nvSpPr>
          <p:cNvPr id="18436" name="Line 5"/>
          <p:cNvSpPr>
            <a:spLocks noChangeShapeType="1"/>
          </p:cNvSpPr>
          <p:nvPr/>
        </p:nvSpPr>
        <p:spPr bwMode="auto">
          <a:xfrm flipH="1">
            <a:off x="4724400" y="4267200"/>
            <a:ext cx="533400" cy="152400"/>
          </a:xfrm>
          <a:prstGeom prst="line">
            <a:avLst/>
          </a:prstGeom>
          <a:noFill/>
          <a:ln w="57150">
            <a:solidFill>
              <a:srgbClr val="FF0000"/>
            </a:solidFill>
            <a:round/>
            <a:headEnd/>
            <a:tailEnd type="triangle" w="med" len="med"/>
          </a:ln>
        </p:spPr>
        <p:txBody>
          <a:bodyPr/>
          <a:lstStyle/>
          <a:p>
            <a:endParaRPr lang="en-US"/>
          </a:p>
        </p:txBody>
      </p:sp>
      <p:sp>
        <p:nvSpPr>
          <p:cNvPr id="18437" name="Line 6"/>
          <p:cNvSpPr>
            <a:spLocks noChangeShapeType="1"/>
          </p:cNvSpPr>
          <p:nvPr/>
        </p:nvSpPr>
        <p:spPr bwMode="auto">
          <a:xfrm flipV="1">
            <a:off x="5257800" y="3505200"/>
            <a:ext cx="228600" cy="762000"/>
          </a:xfrm>
          <a:prstGeom prst="line">
            <a:avLst/>
          </a:prstGeom>
          <a:noFill/>
          <a:ln w="57150">
            <a:solidFill>
              <a:srgbClr val="FF0000"/>
            </a:solidFill>
            <a:round/>
            <a:headEnd/>
            <a:tailEnd type="triangle" w="med" len="med"/>
          </a:ln>
        </p:spPr>
        <p:txBody>
          <a:bodyPr/>
          <a:lstStyle/>
          <a:p>
            <a:endParaRPr lang="en-US"/>
          </a:p>
        </p:txBody>
      </p:sp>
      <p:sp>
        <p:nvSpPr>
          <p:cNvPr id="18438" name="Line 7"/>
          <p:cNvSpPr>
            <a:spLocks noChangeShapeType="1"/>
          </p:cNvSpPr>
          <p:nvPr/>
        </p:nvSpPr>
        <p:spPr bwMode="auto">
          <a:xfrm flipH="1" flipV="1">
            <a:off x="5105400" y="3124200"/>
            <a:ext cx="152400" cy="1066800"/>
          </a:xfrm>
          <a:prstGeom prst="line">
            <a:avLst/>
          </a:prstGeom>
          <a:noFill/>
          <a:ln w="57150">
            <a:solidFill>
              <a:srgbClr val="FF0000"/>
            </a:solidFill>
            <a:round/>
            <a:headEnd/>
            <a:tailEnd type="triangle" w="med" len="med"/>
          </a:ln>
        </p:spPr>
        <p:txBody>
          <a:bodyPr/>
          <a:lstStyle/>
          <a:p>
            <a:endParaRPr lang="en-US"/>
          </a:p>
        </p:txBody>
      </p:sp>
      <p:sp>
        <p:nvSpPr>
          <p:cNvPr id="18439" name="Curved Right Arrow 6"/>
          <p:cNvSpPr>
            <a:spLocks noChangeArrowheads="1"/>
          </p:cNvSpPr>
          <p:nvPr/>
        </p:nvSpPr>
        <p:spPr bwMode="auto">
          <a:xfrm rot="7171863">
            <a:off x="5110163" y="2170113"/>
            <a:ext cx="533400" cy="1371600"/>
          </a:xfrm>
          <a:prstGeom prst="curvedRightArrow">
            <a:avLst>
              <a:gd name="adj1" fmla="val 25000"/>
              <a:gd name="adj2" fmla="val 50000"/>
              <a:gd name="adj3" fmla="val 25000"/>
            </a:avLst>
          </a:prstGeom>
          <a:solidFill>
            <a:schemeClr val="accent1"/>
          </a:solidFill>
          <a:ln w="9525" algn="ctr">
            <a:solidFill>
              <a:schemeClr val="tx1"/>
            </a:solidFill>
            <a:round/>
            <a:headEnd/>
            <a:tailEnd/>
          </a:ln>
        </p:spPr>
        <p:txBody>
          <a:bodyPr/>
          <a:lstStyle/>
          <a:p>
            <a:pPr eaLnBrk="0" hangingPunct="0"/>
            <a:endParaRPr lang="en-US"/>
          </a:p>
        </p:txBody>
      </p:sp>
      <p:sp>
        <p:nvSpPr>
          <p:cNvPr id="18440" name="TextBox 7"/>
          <p:cNvSpPr txBox="1">
            <a:spLocks noChangeArrowheads="1"/>
          </p:cNvSpPr>
          <p:nvPr/>
        </p:nvSpPr>
        <p:spPr bwMode="auto">
          <a:xfrm>
            <a:off x="4191000" y="2895600"/>
            <a:ext cx="762000" cy="369888"/>
          </a:xfrm>
          <a:prstGeom prst="rect">
            <a:avLst/>
          </a:prstGeom>
          <a:noFill/>
          <a:ln w="9525">
            <a:noFill/>
            <a:miter lim="800000"/>
            <a:headEnd/>
            <a:tailEnd/>
          </a:ln>
        </p:spPr>
        <p:txBody>
          <a:bodyPr>
            <a:spAutoFit/>
          </a:bodyPr>
          <a:lstStyle/>
          <a:p>
            <a:pPr eaLnBrk="0" hangingPunct="0"/>
            <a:r>
              <a:rPr lang="en-US">
                <a:solidFill>
                  <a:srgbClr val="FF0000"/>
                </a:solidFill>
              </a:rPr>
              <a:t>Fast</a:t>
            </a:r>
          </a:p>
        </p:txBody>
      </p:sp>
      <p:sp>
        <p:nvSpPr>
          <p:cNvPr id="18441" name="TextBox 8"/>
          <p:cNvSpPr txBox="1">
            <a:spLocks noChangeArrowheads="1"/>
          </p:cNvSpPr>
          <p:nvPr/>
        </p:nvSpPr>
        <p:spPr bwMode="auto">
          <a:xfrm>
            <a:off x="5486400" y="3352800"/>
            <a:ext cx="762000" cy="381000"/>
          </a:xfrm>
          <a:prstGeom prst="rect">
            <a:avLst/>
          </a:prstGeom>
          <a:noFill/>
          <a:ln w="9525">
            <a:noFill/>
            <a:miter lim="800000"/>
            <a:headEnd/>
            <a:tailEnd/>
          </a:ln>
        </p:spPr>
        <p:txBody>
          <a:bodyPr>
            <a:spAutoFit/>
          </a:bodyPr>
          <a:lstStyle/>
          <a:p>
            <a:pPr eaLnBrk="0" hangingPunct="0"/>
            <a:r>
              <a:rPr lang="en-US">
                <a:solidFill>
                  <a:srgbClr val="FF0000"/>
                </a:solidFill>
              </a:rPr>
              <a:t>Slow</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0" y="228600"/>
            <a:ext cx="8686800" cy="1524000"/>
          </a:xfrm>
        </p:spPr>
        <p:txBody>
          <a:bodyPr>
            <a:normAutofit fontScale="92500" lnSpcReduction="10000"/>
          </a:bodyPr>
          <a:lstStyle/>
          <a:p>
            <a:pPr marL="420624" indent="-384048" eaLnBrk="1" fontAlgn="auto" hangingPunct="1">
              <a:lnSpc>
                <a:spcPct val="80000"/>
              </a:lnSpc>
              <a:spcAft>
                <a:spcPts val="0"/>
              </a:spcAft>
              <a:buFont typeface="Wingdings 2"/>
              <a:buChar char=""/>
              <a:defRPr/>
            </a:pPr>
            <a:r>
              <a:rPr lang="en-US" sz="2400" dirty="0" smtClean="0"/>
              <a:t>180</a:t>
            </a:r>
            <a:r>
              <a:rPr lang="en-US" sz="2400" baseline="30000" dirty="0" smtClean="0"/>
              <a:t>0</a:t>
            </a:r>
            <a:r>
              <a:rPr lang="en-US" sz="2400" dirty="0" smtClean="0"/>
              <a:t> pulse is now applied in the XY plane. All the vectors are inverted and now point in the opposite direction. As now the slow nuclei move in front and followed by the fast nuclei the magnetization vectors </a:t>
            </a:r>
            <a:r>
              <a:rPr lang="en-US" sz="2400" dirty="0" err="1" smtClean="0"/>
              <a:t>rephase</a:t>
            </a:r>
            <a:r>
              <a:rPr lang="en-US" sz="2400" dirty="0" smtClean="0"/>
              <a:t> (come together) in the X-Y plane. As they come together the echo is being formed (</a:t>
            </a:r>
            <a:r>
              <a:rPr lang="en-US" sz="2400" dirty="0" err="1" smtClean="0"/>
              <a:t>i.e</a:t>
            </a:r>
            <a:r>
              <a:rPr lang="en-US" sz="2400" dirty="0" smtClean="0"/>
              <a:t> NMV is reformed)</a:t>
            </a:r>
          </a:p>
        </p:txBody>
      </p:sp>
      <p:pic>
        <p:nvPicPr>
          <p:cNvPr id="19459" name="Picture 4" descr="IMAGE0028"/>
          <p:cNvPicPr>
            <a:picLocks noChangeAspect="1" noChangeArrowheads="1"/>
          </p:cNvPicPr>
          <p:nvPr/>
        </p:nvPicPr>
        <p:blipFill>
          <a:blip r:embed="rId2" cstate="print"/>
          <a:srcRect/>
          <a:stretch>
            <a:fillRect/>
          </a:stretch>
        </p:blipFill>
        <p:spPr bwMode="auto">
          <a:xfrm>
            <a:off x="2133600" y="1814513"/>
            <a:ext cx="4724400" cy="4421187"/>
          </a:xfrm>
          <a:prstGeom prst="rect">
            <a:avLst/>
          </a:prstGeom>
          <a:noFill/>
          <a:ln w="9525">
            <a:noFill/>
            <a:miter lim="800000"/>
            <a:headEnd/>
            <a:tailEnd/>
          </a:ln>
        </p:spPr>
      </p:pic>
      <p:sp>
        <p:nvSpPr>
          <p:cNvPr id="19460" name="Line 5"/>
          <p:cNvSpPr>
            <a:spLocks noChangeShapeType="1"/>
          </p:cNvSpPr>
          <p:nvPr/>
        </p:nvSpPr>
        <p:spPr bwMode="auto">
          <a:xfrm flipH="1">
            <a:off x="5257800" y="3810000"/>
            <a:ext cx="152400" cy="609600"/>
          </a:xfrm>
          <a:prstGeom prst="line">
            <a:avLst/>
          </a:prstGeom>
          <a:noFill/>
          <a:ln w="57150">
            <a:solidFill>
              <a:srgbClr val="FF0000"/>
            </a:solidFill>
            <a:round/>
            <a:headEnd/>
            <a:tailEnd type="triangle" w="med" len="med"/>
          </a:ln>
        </p:spPr>
        <p:txBody>
          <a:bodyPr/>
          <a:lstStyle/>
          <a:p>
            <a:endParaRPr lang="en-US"/>
          </a:p>
        </p:txBody>
      </p:sp>
      <p:sp>
        <p:nvSpPr>
          <p:cNvPr id="19461" name="Line 6"/>
          <p:cNvSpPr>
            <a:spLocks noChangeShapeType="1"/>
          </p:cNvSpPr>
          <p:nvPr/>
        </p:nvSpPr>
        <p:spPr bwMode="auto">
          <a:xfrm>
            <a:off x="5410200" y="3810000"/>
            <a:ext cx="228600" cy="838200"/>
          </a:xfrm>
          <a:prstGeom prst="line">
            <a:avLst/>
          </a:prstGeom>
          <a:noFill/>
          <a:ln w="57150">
            <a:solidFill>
              <a:srgbClr val="FF0000"/>
            </a:solidFill>
            <a:round/>
            <a:headEnd/>
            <a:tailEnd type="triangle" w="med" len="med"/>
          </a:ln>
        </p:spPr>
        <p:txBody>
          <a:bodyPr/>
          <a:lstStyle/>
          <a:p>
            <a:endParaRPr lang="en-US"/>
          </a:p>
        </p:txBody>
      </p:sp>
      <p:sp>
        <p:nvSpPr>
          <p:cNvPr id="19462" name="Curved Right Arrow 5"/>
          <p:cNvSpPr>
            <a:spLocks noChangeArrowheads="1"/>
          </p:cNvSpPr>
          <p:nvPr/>
        </p:nvSpPr>
        <p:spPr bwMode="auto">
          <a:xfrm rot="-1939977">
            <a:off x="4884738" y="3654425"/>
            <a:ext cx="762000" cy="1676400"/>
          </a:xfrm>
          <a:prstGeom prst="curvedRightArrow">
            <a:avLst>
              <a:gd name="adj1" fmla="val 25005"/>
              <a:gd name="adj2" fmla="val 49999"/>
              <a:gd name="adj3" fmla="val 25000"/>
            </a:avLst>
          </a:prstGeom>
          <a:solidFill>
            <a:schemeClr val="accent1"/>
          </a:solidFill>
          <a:ln w="9525" algn="ctr">
            <a:solidFill>
              <a:schemeClr val="tx1"/>
            </a:solidFill>
            <a:round/>
            <a:headEnd/>
            <a:tailEnd/>
          </a:ln>
        </p:spPr>
        <p:txBody>
          <a:bodyPr/>
          <a:lstStyle/>
          <a:p>
            <a:pPr eaLnBrk="0" hangingPunct="0"/>
            <a:endParaRPr lang="en-US"/>
          </a:p>
        </p:txBody>
      </p:sp>
      <p:sp>
        <p:nvSpPr>
          <p:cNvPr id="19463" name="TextBox 6"/>
          <p:cNvSpPr txBox="1">
            <a:spLocks noChangeArrowheads="1"/>
          </p:cNvSpPr>
          <p:nvPr/>
        </p:nvSpPr>
        <p:spPr bwMode="auto">
          <a:xfrm>
            <a:off x="5715000" y="4419600"/>
            <a:ext cx="838200" cy="369888"/>
          </a:xfrm>
          <a:prstGeom prst="rect">
            <a:avLst/>
          </a:prstGeom>
          <a:noFill/>
          <a:ln w="9525">
            <a:noFill/>
            <a:miter lim="800000"/>
            <a:headEnd/>
            <a:tailEnd/>
          </a:ln>
        </p:spPr>
        <p:txBody>
          <a:bodyPr>
            <a:spAutoFit/>
          </a:bodyPr>
          <a:lstStyle/>
          <a:p>
            <a:pPr eaLnBrk="0" hangingPunct="0"/>
            <a:r>
              <a:rPr lang="en-US">
                <a:solidFill>
                  <a:srgbClr val="FF0000"/>
                </a:solidFill>
              </a:rPr>
              <a:t>Slow</a:t>
            </a:r>
          </a:p>
        </p:txBody>
      </p:sp>
      <p:sp>
        <p:nvSpPr>
          <p:cNvPr id="19464" name="TextBox 7"/>
          <p:cNvSpPr txBox="1">
            <a:spLocks noChangeArrowheads="1"/>
          </p:cNvSpPr>
          <p:nvPr/>
        </p:nvSpPr>
        <p:spPr bwMode="auto">
          <a:xfrm>
            <a:off x="4572000" y="4419600"/>
            <a:ext cx="685800" cy="369888"/>
          </a:xfrm>
          <a:prstGeom prst="rect">
            <a:avLst/>
          </a:prstGeom>
          <a:noFill/>
          <a:ln w="9525">
            <a:noFill/>
            <a:miter lim="800000"/>
            <a:headEnd/>
            <a:tailEnd/>
          </a:ln>
        </p:spPr>
        <p:txBody>
          <a:bodyPr>
            <a:spAutoFit/>
          </a:bodyPr>
          <a:lstStyle/>
          <a:p>
            <a:pPr eaLnBrk="0" hangingPunct="0"/>
            <a:r>
              <a:rPr lang="en-US">
                <a:solidFill>
                  <a:srgbClr val="FF0000"/>
                </a:solidFill>
              </a:rPr>
              <a:t>Fast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457200" y="381000"/>
            <a:ext cx="8229600" cy="1371600"/>
          </a:xfrm>
        </p:spPr>
        <p:txBody>
          <a:bodyPr/>
          <a:lstStyle/>
          <a:p>
            <a:pPr eaLnBrk="1" hangingPunct="1">
              <a:lnSpc>
                <a:spcPct val="80000"/>
              </a:lnSpc>
            </a:pPr>
            <a:r>
              <a:rPr lang="en-US" sz="2400" smtClean="0"/>
              <a:t>The magnetization is now completely rephased in the X-Y plane. This causes the full height of the echo. The maximum amplitude of MRI signal is collected here.</a:t>
            </a:r>
          </a:p>
        </p:txBody>
      </p:sp>
      <p:pic>
        <p:nvPicPr>
          <p:cNvPr id="20483" name="Picture 4" descr="IMAGE0029"/>
          <p:cNvPicPr>
            <a:picLocks noChangeAspect="1" noChangeArrowheads="1"/>
          </p:cNvPicPr>
          <p:nvPr/>
        </p:nvPicPr>
        <p:blipFill>
          <a:blip r:embed="rId2" cstate="print"/>
          <a:srcRect/>
          <a:stretch>
            <a:fillRect/>
          </a:stretch>
        </p:blipFill>
        <p:spPr bwMode="auto">
          <a:xfrm>
            <a:off x="2286000" y="1752600"/>
            <a:ext cx="4724400" cy="4465638"/>
          </a:xfrm>
          <a:prstGeom prst="rect">
            <a:avLst/>
          </a:prstGeom>
          <a:noFill/>
          <a:ln w="9525">
            <a:noFill/>
            <a:miter lim="800000"/>
            <a:headEnd/>
            <a:tailEnd/>
          </a:ln>
        </p:spPr>
      </p:pic>
      <p:sp>
        <p:nvSpPr>
          <p:cNvPr id="5" name="Donut 4"/>
          <p:cNvSpPr/>
          <p:nvPr/>
        </p:nvSpPr>
        <p:spPr bwMode="auto">
          <a:xfrm>
            <a:off x="4648200" y="3505200"/>
            <a:ext cx="1676400" cy="762000"/>
          </a:xfrm>
          <a:prstGeom prst="donut">
            <a:avLst>
              <a:gd name="adj" fmla="val 9028"/>
            </a:avLst>
          </a:prstGeom>
          <a:solidFill>
            <a:srgbClr val="FFC000"/>
          </a:solidFill>
          <a:ln w="9525" cap="flat" cmpd="sng" algn="ctr">
            <a:solidFill>
              <a:srgbClr val="FFC000"/>
            </a:solidFill>
            <a:prstDash val="solid"/>
            <a:round/>
            <a:headEnd type="none" w="med" len="med"/>
            <a:tailEnd type="none" w="med" len="med"/>
          </a:ln>
          <a:effectLst/>
        </p:spPr>
        <p:txBody>
          <a:bodyPr/>
          <a:lstStyle/>
          <a:p>
            <a:pPr eaLnBrk="0" hangingPunct="0">
              <a:defRPr/>
            </a:pPr>
            <a:endParaRPr lang="en-US">
              <a:cs typeface="+mn-cs"/>
            </a:endParaRPr>
          </a:p>
        </p:txBody>
      </p:sp>
      <p:sp>
        <p:nvSpPr>
          <p:cNvPr id="20485" name="Line 9"/>
          <p:cNvSpPr>
            <a:spLocks noChangeShapeType="1"/>
          </p:cNvSpPr>
          <p:nvPr/>
        </p:nvSpPr>
        <p:spPr bwMode="auto">
          <a:xfrm>
            <a:off x="5562600" y="3810000"/>
            <a:ext cx="0" cy="762000"/>
          </a:xfrm>
          <a:prstGeom prst="line">
            <a:avLst/>
          </a:prstGeom>
          <a:noFill/>
          <a:ln w="76200">
            <a:solidFill>
              <a:srgbClr val="FF0000"/>
            </a:solidFill>
            <a:round/>
            <a:headEnd/>
            <a:tailEnd type="triangle" w="med" len="med"/>
          </a:ln>
        </p:spPr>
        <p:txBody>
          <a:bodyPr/>
          <a:lstStyle/>
          <a:p>
            <a:endParaRPr lang="en-US"/>
          </a:p>
        </p:txBody>
      </p:sp>
      <p:sp>
        <p:nvSpPr>
          <p:cNvPr id="20486" name="TextBox 5"/>
          <p:cNvSpPr txBox="1">
            <a:spLocks noChangeArrowheads="1"/>
          </p:cNvSpPr>
          <p:nvPr/>
        </p:nvSpPr>
        <p:spPr bwMode="auto">
          <a:xfrm>
            <a:off x="3886200" y="2971800"/>
            <a:ext cx="1828800" cy="646113"/>
          </a:xfrm>
          <a:prstGeom prst="rect">
            <a:avLst/>
          </a:prstGeom>
          <a:noFill/>
          <a:ln w="9525">
            <a:noFill/>
            <a:miter lim="800000"/>
            <a:headEnd/>
            <a:tailEnd/>
          </a:ln>
        </p:spPr>
        <p:txBody>
          <a:bodyPr>
            <a:spAutoFit/>
          </a:bodyPr>
          <a:lstStyle/>
          <a:p>
            <a:pPr eaLnBrk="0" hangingPunct="0"/>
            <a:r>
              <a:rPr lang="en-US">
                <a:solidFill>
                  <a:srgbClr val="FF0000"/>
                </a:solidFill>
              </a:rPr>
              <a:t>RF receiver coil</a:t>
            </a:r>
          </a:p>
        </p:txBody>
      </p:sp>
      <p:sp>
        <p:nvSpPr>
          <p:cNvPr id="20487" name="Curved Right Arrow 6"/>
          <p:cNvSpPr>
            <a:spLocks noChangeArrowheads="1"/>
          </p:cNvSpPr>
          <p:nvPr/>
        </p:nvSpPr>
        <p:spPr bwMode="auto">
          <a:xfrm rot="-1939977">
            <a:off x="4884738" y="3654425"/>
            <a:ext cx="762000" cy="1676400"/>
          </a:xfrm>
          <a:prstGeom prst="curvedRightArrow">
            <a:avLst>
              <a:gd name="adj1" fmla="val 25005"/>
              <a:gd name="adj2" fmla="val 49999"/>
              <a:gd name="adj3" fmla="val 25000"/>
            </a:avLst>
          </a:prstGeom>
          <a:solidFill>
            <a:schemeClr val="accent1"/>
          </a:solidFill>
          <a:ln w="9525" algn="ctr">
            <a:solidFill>
              <a:schemeClr val="tx1"/>
            </a:solidFill>
            <a:round/>
            <a:headEnd/>
            <a:tailEnd/>
          </a:ln>
        </p:spPr>
        <p:txBody>
          <a:bodyPr/>
          <a:lstStyle/>
          <a:p>
            <a:pPr eaLnBrk="0" hangingPunct="0"/>
            <a:endParaRPr lang="en-US"/>
          </a:p>
        </p:txBody>
      </p:sp>
      <p:sp>
        <p:nvSpPr>
          <p:cNvPr id="8" name="Right Arrow 7"/>
          <p:cNvSpPr/>
          <p:nvPr/>
        </p:nvSpPr>
        <p:spPr>
          <a:xfrm rot="1296240">
            <a:off x="4459288" y="3486150"/>
            <a:ext cx="339725" cy="136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457200" y="381000"/>
            <a:ext cx="8229600" cy="1600200"/>
          </a:xfrm>
        </p:spPr>
        <p:txBody>
          <a:bodyPr/>
          <a:lstStyle/>
          <a:p>
            <a:pPr eaLnBrk="1" hangingPunct="1">
              <a:lnSpc>
                <a:spcPct val="80000"/>
              </a:lnSpc>
            </a:pPr>
            <a:r>
              <a:rPr lang="en-US" sz="2800" smtClean="0"/>
              <a:t>Relaxation continues to take place. The magnetic vectors again dephase in the X-Y plane while the regrowth along the Z axis continues</a:t>
            </a:r>
          </a:p>
        </p:txBody>
      </p:sp>
      <p:pic>
        <p:nvPicPr>
          <p:cNvPr id="21507" name="Picture 4" descr="IMAGE0031"/>
          <p:cNvPicPr>
            <a:picLocks noChangeAspect="1" noChangeArrowheads="1"/>
          </p:cNvPicPr>
          <p:nvPr/>
        </p:nvPicPr>
        <p:blipFill>
          <a:blip r:embed="rId2" cstate="print"/>
          <a:srcRect/>
          <a:stretch>
            <a:fillRect/>
          </a:stretch>
        </p:blipFill>
        <p:spPr bwMode="auto">
          <a:xfrm>
            <a:off x="2438400" y="1828800"/>
            <a:ext cx="4876800" cy="4564063"/>
          </a:xfrm>
          <a:prstGeom prst="rect">
            <a:avLst/>
          </a:prstGeom>
          <a:noFill/>
          <a:ln w="9525">
            <a:noFill/>
            <a:miter lim="800000"/>
            <a:headEnd/>
            <a:tailEnd/>
          </a:ln>
        </p:spPr>
      </p:pic>
      <p:sp>
        <p:nvSpPr>
          <p:cNvPr id="21508" name="Line 5"/>
          <p:cNvSpPr>
            <a:spLocks noChangeShapeType="1"/>
          </p:cNvSpPr>
          <p:nvPr/>
        </p:nvSpPr>
        <p:spPr bwMode="auto">
          <a:xfrm flipH="1">
            <a:off x="5029200" y="3886200"/>
            <a:ext cx="838200" cy="228600"/>
          </a:xfrm>
          <a:prstGeom prst="line">
            <a:avLst/>
          </a:prstGeom>
          <a:noFill/>
          <a:ln w="57150">
            <a:solidFill>
              <a:srgbClr val="FF0000"/>
            </a:solidFill>
            <a:round/>
            <a:headEnd/>
            <a:tailEnd type="triangle" w="med" len="med"/>
          </a:ln>
        </p:spPr>
        <p:txBody>
          <a:bodyPr/>
          <a:lstStyle/>
          <a:p>
            <a:endParaRPr lang="en-US"/>
          </a:p>
        </p:txBody>
      </p:sp>
      <p:sp>
        <p:nvSpPr>
          <p:cNvPr id="21509" name="Curved Right Arrow 4"/>
          <p:cNvSpPr>
            <a:spLocks noChangeArrowheads="1"/>
          </p:cNvSpPr>
          <p:nvPr/>
        </p:nvSpPr>
        <p:spPr bwMode="auto">
          <a:xfrm rot="-3469653">
            <a:off x="5103813" y="3968750"/>
            <a:ext cx="762000" cy="1676400"/>
          </a:xfrm>
          <a:prstGeom prst="curvedRightArrow">
            <a:avLst>
              <a:gd name="adj1" fmla="val 25005"/>
              <a:gd name="adj2" fmla="val 49999"/>
              <a:gd name="adj3" fmla="val 25000"/>
            </a:avLst>
          </a:prstGeom>
          <a:solidFill>
            <a:schemeClr val="accent1"/>
          </a:solidFill>
          <a:ln w="9525" algn="ctr">
            <a:solidFill>
              <a:schemeClr val="tx1"/>
            </a:solidFill>
            <a:round/>
            <a:headEnd/>
            <a:tailEnd/>
          </a:ln>
        </p:spPr>
        <p:txBody>
          <a:bodyPr/>
          <a:lstStyle/>
          <a:p>
            <a:pPr eaLnBrk="0" hangingPunct="0"/>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457200" y="457200"/>
            <a:ext cx="8229600" cy="1295400"/>
          </a:xfrm>
        </p:spPr>
        <p:txBody>
          <a:bodyPr/>
          <a:lstStyle/>
          <a:p>
            <a:pPr eaLnBrk="1" hangingPunct="1">
              <a:lnSpc>
                <a:spcPct val="80000"/>
              </a:lnSpc>
            </a:pPr>
            <a:r>
              <a:rPr lang="en-US" sz="2000" smtClean="0"/>
              <a:t>(</a:t>
            </a:r>
            <a:r>
              <a:rPr lang="en-US" sz="2400" smtClean="0"/>
              <a:t>If allowed) Complete relaxation has taken place. There is no net vector in the X-Y plane, and the magnetization is full grown along the Z axis. This is identical to the situation before the 90</a:t>
            </a:r>
            <a:r>
              <a:rPr lang="en-US" sz="2400" baseline="30000" smtClean="0"/>
              <a:t>0</a:t>
            </a:r>
            <a:r>
              <a:rPr lang="en-US" sz="2400" smtClean="0"/>
              <a:t> pulse was applied</a:t>
            </a:r>
          </a:p>
        </p:txBody>
      </p:sp>
      <p:pic>
        <p:nvPicPr>
          <p:cNvPr id="22531" name="Picture 4" descr="IMAGE0030"/>
          <p:cNvPicPr>
            <a:picLocks noChangeAspect="1" noChangeArrowheads="1"/>
          </p:cNvPicPr>
          <p:nvPr/>
        </p:nvPicPr>
        <p:blipFill>
          <a:blip r:embed="rId2" cstate="print"/>
          <a:srcRect/>
          <a:stretch>
            <a:fillRect/>
          </a:stretch>
        </p:blipFill>
        <p:spPr bwMode="auto">
          <a:xfrm>
            <a:off x="2209800" y="1801813"/>
            <a:ext cx="4800600" cy="4492625"/>
          </a:xfrm>
          <a:prstGeom prst="rect">
            <a:avLst/>
          </a:prstGeom>
          <a:noFill/>
          <a:ln w="9525">
            <a:noFill/>
            <a:miter lim="800000"/>
            <a:headEnd/>
            <a:tailEnd/>
          </a:ln>
        </p:spPr>
      </p:pic>
      <p:sp>
        <p:nvSpPr>
          <p:cNvPr id="22532" name="Line 5"/>
          <p:cNvSpPr>
            <a:spLocks noChangeShapeType="1"/>
          </p:cNvSpPr>
          <p:nvPr/>
        </p:nvSpPr>
        <p:spPr bwMode="auto">
          <a:xfrm flipH="1">
            <a:off x="4495800" y="3810000"/>
            <a:ext cx="1066800" cy="304800"/>
          </a:xfrm>
          <a:prstGeom prst="line">
            <a:avLst/>
          </a:prstGeom>
          <a:noFill/>
          <a:ln w="5715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ine 2"/>
          <p:cNvSpPr>
            <a:spLocks noChangeShapeType="1"/>
          </p:cNvSpPr>
          <p:nvPr/>
        </p:nvSpPr>
        <p:spPr bwMode="auto">
          <a:xfrm>
            <a:off x="914400" y="1752600"/>
            <a:ext cx="0" cy="1752600"/>
          </a:xfrm>
          <a:prstGeom prst="line">
            <a:avLst/>
          </a:prstGeom>
          <a:noFill/>
          <a:ln w="9525">
            <a:solidFill>
              <a:schemeClr val="tx1"/>
            </a:solidFill>
            <a:round/>
            <a:headEnd type="arrow" w="med" len="med"/>
            <a:tailEnd/>
          </a:ln>
        </p:spPr>
        <p:txBody>
          <a:bodyPr wrap="none" anchor="ctr"/>
          <a:lstStyle/>
          <a:p>
            <a:endParaRPr lang="en-US"/>
          </a:p>
        </p:txBody>
      </p:sp>
      <p:sp>
        <p:nvSpPr>
          <p:cNvPr id="23555" name="Line 3"/>
          <p:cNvSpPr>
            <a:spLocks noChangeShapeType="1"/>
          </p:cNvSpPr>
          <p:nvPr/>
        </p:nvSpPr>
        <p:spPr bwMode="auto">
          <a:xfrm>
            <a:off x="914400" y="3505200"/>
            <a:ext cx="3200400" cy="0"/>
          </a:xfrm>
          <a:prstGeom prst="line">
            <a:avLst/>
          </a:prstGeom>
          <a:noFill/>
          <a:ln w="9525">
            <a:solidFill>
              <a:schemeClr val="tx1"/>
            </a:solidFill>
            <a:round/>
            <a:headEnd/>
            <a:tailEnd type="arrow" w="med" len="med"/>
          </a:ln>
        </p:spPr>
        <p:txBody>
          <a:bodyPr wrap="none" anchor="ctr"/>
          <a:lstStyle/>
          <a:p>
            <a:endParaRPr lang="en-US"/>
          </a:p>
        </p:txBody>
      </p:sp>
      <p:sp>
        <p:nvSpPr>
          <p:cNvPr id="23556" name="Line 5"/>
          <p:cNvSpPr>
            <a:spLocks noChangeShapeType="1"/>
          </p:cNvSpPr>
          <p:nvPr/>
        </p:nvSpPr>
        <p:spPr bwMode="auto">
          <a:xfrm>
            <a:off x="914400" y="3810000"/>
            <a:ext cx="0" cy="1752600"/>
          </a:xfrm>
          <a:prstGeom prst="line">
            <a:avLst/>
          </a:prstGeom>
          <a:noFill/>
          <a:ln w="9525">
            <a:solidFill>
              <a:schemeClr val="tx1"/>
            </a:solidFill>
            <a:round/>
            <a:headEnd type="arrow" w="med" len="med"/>
            <a:tailEnd/>
          </a:ln>
        </p:spPr>
        <p:txBody>
          <a:bodyPr wrap="none" anchor="ctr"/>
          <a:lstStyle/>
          <a:p>
            <a:endParaRPr lang="en-US"/>
          </a:p>
        </p:txBody>
      </p:sp>
      <p:sp>
        <p:nvSpPr>
          <p:cNvPr id="23557" name="Line 6"/>
          <p:cNvSpPr>
            <a:spLocks noChangeShapeType="1"/>
          </p:cNvSpPr>
          <p:nvPr/>
        </p:nvSpPr>
        <p:spPr bwMode="auto">
          <a:xfrm>
            <a:off x="914400" y="5562600"/>
            <a:ext cx="3200400" cy="0"/>
          </a:xfrm>
          <a:prstGeom prst="line">
            <a:avLst/>
          </a:prstGeom>
          <a:noFill/>
          <a:ln w="9525">
            <a:solidFill>
              <a:schemeClr val="tx1"/>
            </a:solidFill>
            <a:round/>
            <a:headEnd/>
            <a:tailEnd type="arrow" w="med" len="med"/>
          </a:ln>
        </p:spPr>
        <p:txBody>
          <a:bodyPr wrap="none" anchor="ctr"/>
          <a:lstStyle/>
          <a:p>
            <a:endParaRPr lang="en-US"/>
          </a:p>
        </p:txBody>
      </p:sp>
      <p:sp>
        <p:nvSpPr>
          <p:cNvPr id="23558" name="Text Box 8"/>
          <p:cNvSpPr txBox="1">
            <a:spLocks noChangeArrowheads="1"/>
          </p:cNvSpPr>
          <p:nvPr/>
        </p:nvSpPr>
        <p:spPr bwMode="auto">
          <a:xfrm>
            <a:off x="381000" y="1371600"/>
            <a:ext cx="590550" cy="457200"/>
          </a:xfrm>
          <a:prstGeom prst="rect">
            <a:avLst/>
          </a:prstGeom>
          <a:noFill/>
          <a:ln w="9525">
            <a:noFill/>
            <a:miter lim="800000"/>
            <a:headEnd/>
            <a:tailEnd/>
          </a:ln>
        </p:spPr>
        <p:txBody>
          <a:bodyPr wrap="none">
            <a:spAutoFit/>
          </a:bodyPr>
          <a:lstStyle/>
          <a:p>
            <a:pPr eaLnBrk="0" hangingPunct="0"/>
            <a:r>
              <a:rPr lang="en-US" altLang="en-US">
                <a:solidFill>
                  <a:srgbClr val="FFFF00"/>
                </a:solidFill>
              </a:rPr>
              <a:t>Mz</a:t>
            </a:r>
            <a:endParaRPr lang="en-US" altLang="en-US"/>
          </a:p>
        </p:txBody>
      </p:sp>
      <p:sp>
        <p:nvSpPr>
          <p:cNvPr id="23559" name="Text Box 9"/>
          <p:cNvSpPr txBox="1">
            <a:spLocks noChangeArrowheads="1"/>
          </p:cNvSpPr>
          <p:nvPr/>
        </p:nvSpPr>
        <p:spPr bwMode="auto">
          <a:xfrm>
            <a:off x="228600" y="3429000"/>
            <a:ext cx="760413" cy="457200"/>
          </a:xfrm>
          <a:prstGeom prst="rect">
            <a:avLst/>
          </a:prstGeom>
          <a:noFill/>
          <a:ln w="9525">
            <a:noFill/>
            <a:miter lim="800000"/>
            <a:headEnd/>
            <a:tailEnd/>
          </a:ln>
        </p:spPr>
        <p:txBody>
          <a:bodyPr wrap="none">
            <a:spAutoFit/>
          </a:bodyPr>
          <a:lstStyle/>
          <a:p>
            <a:pPr eaLnBrk="0" hangingPunct="0"/>
            <a:r>
              <a:rPr lang="en-US" altLang="en-US">
                <a:solidFill>
                  <a:srgbClr val="FFFF00"/>
                </a:solidFill>
              </a:rPr>
              <a:t>Mxy</a:t>
            </a:r>
          </a:p>
        </p:txBody>
      </p:sp>
      <p:sp>
        <p:nvSpPr>
          <p:cNvPr id="23560" name="Text Box 10"/>
          <p:cNvSpPr txBox="1">
            <a:spLocks noChangeArrowheads="1"/>
          </p:cNvSpPr>
          <p:nvPr/>
        </p:nvSpPr>
        <p:spPr bwMode="auto">
          <a:xfrm>
            <a:off x="3276600" y="3429000"/>
            <a:ext cx="723900" cy="457200"/>
          </a:xfrm>
          <a:prstGeom prst="rect">
            <a:avLst/>
          </a:prstGeom>
          <a:noFill/>
          <a:ln w="9525">
            <a:noFill/>
            <a:miter lim="800000"/>
            <a:headEnd/>
            <a:tailEnd/>
          </a:ln>
        </p:spPr>
        <p:txBody>
          <a:bodyPr wrap="none">
            <a:spAutoFit/>
          </a:bodyPr>
          <a:lstStyle/>
          <a:p>
            <a:pPr eaLnBrk="0" hangingPunct="0"/>
            <a:r>
              <a:rPr lang="en-US" altLang="en-US"/>
              <a:t>time</a:t>
            </a:r>
          </a:p>
        </p:txBody>
      </p:sp>
      <p:sp>
        <p:nvSpPr>
          <p:cNvPr id="23561" name="Text Box 11"/>
          <p:cNvSpPr txBox="1">
            <a:spLocks noChangeArrowheads="1"/>
          </p:cNvSpPr>
          <p:nvPr/>
        </p:nvSpPr>
        <p:spPr bwMode="auto">
          <a:xfrm>
            <a:off x="3276600" y="5486400"/>
            <a:ext cx="723900" cy="457200"/>
          </a:xfrm>
          <a:prstGeom prst="rect">
            <a:avLst/>
          </a:prstGeom>
          <a:noFill/>
          <a:ln w="9525">
            <a:noFill/>
            <a:miter lim="800000"/>
            <a:headEnd/>
            <a:tailEnd/>
          </a:ln>
        </p:spPr>
        <p:txBody>
          <a:bodyPr wrap="none">
            <a:spAutoFit/>
          </a:bodyPr>
          <a:lstStyle/>
          <a:p>
            <a:pPr eaLnBrk="0" hangingPunct="0"/>
            <a:r>
              <a:rPr lang="en-US" altLang="en-US"/>
              <a:t>time</a:t>
            </a:r>
          </a:p>
        </p:txBody>
      </p:sp>
      <p:sp>
        <p:nvSpPr>
          <p:cNvPr id="23562" name="Text Box 12"/>
          <p:cNvSpPr txBox="1">
            <a:spLocks noChangeArrowheads="1"/>
          </p:cNvSpPr>
          <p:nvPr/>
        </p:nvSpPr>
        <p:spPr bwMode="auto">
          <a:xfrm>
            <a:off x="5534025" y="1600200"/>
            <a:ext cx="1916113" cy="457200"/>
          </a:xfrm>
          <a:prstGeom prst="rect">
            <a:avLst/>
          </a:prstGeom>
          <a:noFill/>
          <a:ln w="9525">
            <a:noFill/>
            <a:miter lim="800000"/>
            <a:headEnd/>
            <a:tailEnd/>
          </a:ln>
        </p:spPr>
        <p:txBody>
          <a:bodyPr wrap="none">
            <a:spAutoFit/>
          </a:bodyPr>
          <a:lstStyle/>
          <a:p>
            <a:pPr eaLnBrk="0" hangingPunct="0"/>
            <a:r>
              <a:rPr lang="en-US" altLang="en-US"/>
              <a:t>T1 Relaxation</a:t>
            </a:r>
          </a:p>
        </p:txBody>
      </p:sp>
      <p:sp>
        <p:nvSpPr>
          <p:cNvPr id="23563" name="Text Box 13"/>
          <p:cNvSpPr txBox="1">
            <a:spLocks noChangeArrowheads="1"/>
          </p:cNvSpPr>
          <p:nvPr/>
        </p:nvSpPr>
        <p:spPr bwMode="auto">
          <a:xfrm>
            <a:off x="4814888" y="2286000"/>
            <a:ext cx="3355975" cy="379413"/>
          </a:xfrm>
          <a:prstGeom prst="rect">
            <a:avLst/>
          </a:prstGeom>
          <a:noFill/>
          <a:ln w="9525">
            <a:noFill/>
            <a:miter lim="800000"/>
            <a:headEnd/>
            <a:tailEnd/>
          </a:ln>
        </p:spPr>
        <p:txBody>
          <a:bodyPr>
            <a:spAutoFit/>
          </a:bodyPr>
          <a:lstStyle/>
          <a:p>
            <a:pPr eaLnBrk="0" hangingPunct="0"/>
            <a:r>
              <a:rPr lang="en-US" altLang="en-US"/>
              <a:t>M</a:t>
            </a:r>
            <a:r>
              <a:rPr lang="en-US" altLang="en-US" sz="2800" baseline="-20000"/>
              <a:t>z</a:t>
            </a:r>
            <a:r>
              <a:rPr lang="en-US" altLang="en-US"/>
              <a:t> = M</a:t>
            </a:r>
            <a:r>
              <a:rPr lang="en-US" altLang="en-US" sz="2800" baseline="-20000"/>
              <a:t>z0</a:t>
            </a:r>
            <a:r>
              <a:rPr lang="en-US" altLang="en-US"/>
              <a:t> ( 1 - exp(-t/T1))</a:t>
            </a:r>
          </a:p>
        </p:txBody>
      </p:sp>
      <p:sp>
        <p:nvSpPr>
          <p:cNvPr id="23564" name="Text Box 14"/>
          <p:cNvSpPr txBox="1">
            <a:spLocks noChangeArrowheads="1"/>
          </p:cNvSpPr>
          <p:nvPr/>
        </p:nvSpPr>
        <p:spPr bwMode="auto">
          <a:xfrm>
            <a:off x="4951413" y="4724400"/>
            <a:ext cx="3140075" cy="457200"/>
          </a:xfrm>
          <a:prstGeom prst="rect">
            <a:avLst/>
          </a:prstGeom>
          <a:noFill/>
          <a:ln w="9525">
            <a:noFill/>
            <a:miter lim="800000"/>
            <a:headEnd/>
            <a:tailEnd/>
          </a:ln>
        </p:spPr>
        <p:txBody>
          <a:bodyPr>
            <a:spAutoFit/>
          </a:bodyPr>
          <a:lstStyle/>
          <a:p>
            <a:pPr eaLnBrk="0" hangingPunct="0"/>
            <a:r>
              <a:rPr lang="en-US" altLang="en-US"/>
              <a:t>M</a:t>
            </a:r>
            <a:r>
              <a:rPr lang="en-US" altLang="en-US" sz="2800" baseline="-20000"/>
              <a:t>xy</a:t>
            </a:r>
            <a:r>
              <a:rPr lang="en-US" altLang="en-US"/>
              <a:t> = M</a:t>
            </a:r>
            <a:r>
              <a:rPr lang="en-US" altLang="en-US" sz="2800" baseline="-20000"/>
              <a:t>xy0</a:t>
            </a:r>
            <a:r>
              <a:rPr lang="en-US" altLang="en-US"/>
              <a:t> exp(-t/T2)</a:t>
            </a:r>
          </a:p>
        </p:txBody>
      </p:sp>
      <p:sp>
        <p:nvSpPr>
          <p:cNvPr id="23565" name="Text Box 15"/>
          <p:cNvSpPr txBox="1">
            <a:spLocks noChangeArrowheads="1"/>
          </p:cNvSpPr>
          <p:nvPr/>
        </p:nvSpPr>
        <p:spPr bwMode="auto">
          <a:xfrm>
            <a:off x="5562600" y="4114800"/>
            <a:ext cx="1916113" cy="457200"/>
          </a:xfrm>
          <a:prstGeom prst="rect">
            <a:avLst/>
          </a:prstGeom>
          <a:noFill/>
          <a:ln w="9525">
            <a:noFill/>
            <a:miter lim="800000"/>
            <a:headEnd/>
            <a:tailEnd/>
          </a:ln>
        </p:spPr>
        <p:txBody>
          <a:bodyPr wrap="none">
            <a:spAutoFit/>
          </a:bodyPr>
          <a:lstStyle/>
          <a:p>
            <a:pPr eaLnBrk="0" hangingPunct="0"/>
            <a:r>
              <a:rPr lang="en-US" altLang="en-US"/>
              <a:t>T2 Relaxation</a:t>
            </a:r>
          </a:p>
        </p:txBody>
      </p:sp>
      <p:sp>
        <p:nvSpPr>
          <p:cNvPr id="23566" name="Text Box 16"/>
          <p:cNvSpPr txBox="1">
            <a:spLocks noChangeArrowheads="1"/>
          </p:cNvSpPr>
          <p:nvPr/>
        </p:nvSpPr>
        <p:spPr bwMode="auto">
          <a:xfrm>
            <a:off x="3408363" y="533400"/>
            <a:ext cx="2057400" cy="579438"/>
          </a:xfrm>
          <a:prstGeom prst="rect">
            <a:avLst/>
          </a:prstGeom>
          <a:noFill/>
          <a:ln w="9525">
            <a:noFill/>
            <a:miter lim="800000"/>
            <a:headEnd/>
            <a:tailEnd/>
          </a:ln>
        </p:spPr>
        <p:txBody>
          <a:bodyPr wrap="none">
            <a:spAutoFit/>
          </a:bodyPr>
          <a:lstStyle/>
          <a:p>
            <a:pPr eaLnBrk="0" hangingPunct="0"/>
            <a:r>
              <a:rPr lang="en-US" altLang="en-US" sz="3200" b="1">
                <a:solidFill>
                  <a:srgbClr val="FF6600"/>
                </a:solidFill>
              </a:rPr>
              <a:t>Relaxation</a:t>
            </a:r>
            <a:endParaRPr lang="en-US" altLang="en-US"/>
          </a:p>
        </p:txBody>
      </p:sp>
      <p:sp>
        <p:nvSpPr>
          <p:cNvPr id="23567" name="Freeform 23"/>
          <p:cNvSpPr>
            <a:spLocks/>
          </p:cNvSpPr>
          <p:nvPr/>
        </p:nvSpPr>
        <p:spPr bwMode="auto">
          <a:xfrm>
            <a:off x="914400" y="2032000"/>
            <a:ext cx="3124200" cy="1473200"/>
          </a:xfrm>
          <a:custGeom>
            <a:avLst/>
            <a:gdLst>
              <a:gd name="T0" fmla="*/ 0 w 1968"/>
              <a:gd name="T1" fmla="*/ 2147483647 h 928"/>
              <a:gd name="T2" fmla="*/ 2147483647 w 1968"/>
              <a:gd name="T3" fmla="*/ 2147483647 h 928"/>
              <a:gd name="T4" fmla="*/ 2147483647 w 1968"/>
              <a:gd name="T5" fmla="*/ 2147483647 h 928"/>
              <a:gd name="T6" fmla="*/ 2147483647 w 1968"/>
              <a:gd name="T7" fmla="*/ 2147483647 h 928"/>
              <a:gd name="T8" fmla="*/ 2147483647 w 1968"/>
              <a:gd name="T9" fmla="*/ 2147483647 h 928"/>
              <a:gd name="T10" fmla="*/ 0 60000 65536"/>
              <a:gd name="T11" fmla="*/ 0 60000 65536"/>
              <a:gd name="T12" fmla="*/ 0 60000 65536"/>
              <a:gd name="T13" fmla="*/ 0 60000 65536"/>
              <a:gd name="T14" fmla="*/ 0 60000 65536"/>
              <a:gd name="T15" fmla="*/ 0 w 1968"/>
              <a:gd name="T16" fmla="*/ 0 h 928"/>
              <a:gd name="T17" fmla="*/ 1968 w 1968"/>
              <a:gd name="T18" fmla="*/ 928 h 928"/>
            </a:gdLst>
            <a:ahLst/>
            <a:cxnLst>
              <a:cxn ang="T10">
                <a:pos x="T0" y="T1"/>
              </a:cxn>
              <a:cxn ang="T11">
                <a:pos x="T2" y="T3"/>
              </a:cxn>
              <a:cxn ang="T12">
                <a:pos x="T4" y="T5"/>
              </a:cxn>
              <a:cxn ang="T13">
                <a:pos x="T6" y="T7"/>
              </a:cxn>
              <a:cxn ang="T14">
                <a:pos x="T8" y="T9"/>
              </a:cxn>
            </a:cxnLst>
            <a:rect l="T15" t="T16" r="T17" b="T18"/>
            <a:pathLst>
              <a:path w="1968" h="928">
                <a:moveTo>
                  <a:pt x="0" y="928"/>
                </a:moveTo>
                <a:cubicBezTo>
                  <a:pt x="144" y="732"/>
                  <a:pt x="288" y="536"/>
                  <a:pt x="432" y="400"/>
                </a:cubicBezTo>
                <a:cubicBezTo>
                  <a:pt x="576" y="264"/>
                  <a:pt x="672" y="176"/>
                  <a:pt x="864" y="112"/>
                </a:cubicBezTo>
                <a:cubicBezTo>
                  <a:pt x="1056" y="48"/>
                  <a:pt x="1400" y="32"/>
                  <a:pt x="1584" y="16"/>
                </a:cubicBezTo>
                <a:cubicBezTo>
                  <a:pt x="1768" y="0"/>
                  <a:pt x="1868" y="8"/>
                  <a:pt x="1968" y="16"/>
                </a:cubicBezTo>
              </a:path>
            </a:pathLst>
          </a:custGeom>
          <a:noFill/>
          <a:ln w="9525" cap="flat" cmpd="sng">
            <a:solidFill>
              <a:srgbClr val="FFFF00"/>
            </a:solidFill>
            <a:prstDash val="solid"/>
            <a:round/>
            <a:headEnd/>
            <a:tailEnd/>
          </a:ln>
        </p:spPr>
        <p:txBody>
          <a:bodyPr wrap="none" anchor="ctr"/>
          <a:lstStyle/>
          <a:p>
            <a:endParaRPr lang="en-US"/>
          </a:p>
        </p:txBody>
      </p:sp>
      <p:sp>
        <p:nvSpPr>
          <p:cNvPr id="23568" name="Text Box 25"/>
          <p:cNvSpPr txBox="1">
            <a:spLocks noChangeArrowheads="1"/>
          </p:cNvSpPr>
          <p:nvPr/>
        </p:nvSpPr>
        <p:spPr bwMode="auto">
          <a:xfrm>
            <a:off x="3154363" y="1673225"/>
            <a:ext cx="831850" cy="366713"/>
          </a:xfrm>
          <a:prstGeom prst="rect">
            <a:avLst/>
          </a:prstGeom>
          <a:noFill/>
          <a:ln w="9525">
            <a:noFill/>
            <a:miter lim="800000"/>
            <a:headEnd/>
            <a:tailEnd/>
          </a:ln>
        </p:spPr>
        <p:txBody>
          <a:bodyPr wrap="none">
            <a:spAutoFit/>
          </a:bodyPr>
          <a:lstStyle/>
          <a:p>
            <a:pPr eaLnBrk="0" hangingPunct="0"/>
            <a:r>
              <a:rPr lang="en-US" altLang="en-US">
                <a:solidFill>
                  <a:srgbClr val="FFFF00"/>
                </a:solidFill>
              </a:rPr>
              <a:t>muscle</a:t>
            </a:r>
            <a:endParaRPr lang="en-US" altLang="en-US"/>
          </a:p>
        </p:txBody>
      </p:sp>
      <p:sp>
        <p:nvSpPr>
          <p:cNvPr id="23569" name="Freeform 32"/>
          <p:cNvSpPr>
            <a:spLocks/>
          </p:cNvSpPr>
          <p:nvPr/>
        </p:nvSpPr>
        <p:spPr bwMode="auto">
          <a:xfrm>
            <a:off x="927100" y="4064000"/>
            <a:ext cx="2921000" cy="1498600"/>
          </a:xfrm>
          <a:custGeom>
            <a:avLst/>
            <a:gdLst>
              <a:gd name="T0" fmla="*/ 0 w 1840"/>
              <a:gd name="T1" fmla="*/ 0 h 944"/>
              <a:gd name="T2" fmla="*/ 2147483647 w 1840"/>
              <a:gd name="T3" fmla="*/ 2147483647 h 944"/>
              <a:gd name="T4" fmla="*/ 2147483647 w 1840"/>
              <a:gd name="T5" fmla="*/ 2147483647 h 944"/>
              <a:gd name="T6" fmla="*/ 2147483647 w 1840"/>
              <a:gd name="T7" fmla="*/ 2147483647 h 944"/>
              <a:gd name="T8" fmla="*/ 2147483647 w 1840"/>
              <a:gd name="T9" fmla="*/ 2147483647 h 944"/>
              <a:gd name="T10" fmla="*/ 2147483647 w 1840"/>
              <a:gd name="T11" fmla="*/ 2147483647 h 944"/>
              <a:gd name="T12" fmla="*/ 2147483647 w 1840"/>
              <a:gd name="T13" fmla="*/ 2147483647 h 944"/>
              <a:gd name="T14" fmla="*/ 2147483647 w 1840"/>
              <a:gd name="T15" fmla="*/ 2147483647 h 944"/>
              <a:gd name="T16" fmla="*/ 2147483647 w 1840"/>
              <a:gd name="T17" fmla="*/ 2147483647 h 944"/>
              <a:gd name="T18" fmla="*/ 2147483647 w 1840"/>
              <a:gd name="T19" fmla="*/ 2147483647 h 944"/>
              <a:gd name="T20" fmla="*/ 2147483647 w 1840"/>
              <a:gd name="T21" fmla="*/ 2147483647 h 944"/>
              <a:gd name="T22" fmla="*/ 2147483647 w 1840"/>
              <a:gd name="T23" fmla="*/ 2147483647 h 944"/>
              <a:gd name="T24" fmla="*/ 2147483647 w 1840"/>
              <a:gd name="T25" fmla="*/ 2147483647 h 944"/>
              <a:gd name="T26" fmla="*/ 2147483647 w 1840"/>
              <a:gd name="T27" fmla="*/ 2147483647 h 944"/>
              <a:gd name="T28" fmla="*/ 2147483647 w 1840"/>
              <a:gd name="T29" fmla="*/ 2147483647 h 944"/>
              <a:gd name="T30" fmla="*/ 2147483647 w 1840"/>
              <a:gd name="T31" fmla="*/ 2147483647 h 944"/>
              <a:gd name="T32" fmla="*/ 2147483647 w 1840"/>
              <a:gd name="T33" fmla="*/ 2147483647 h 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40"/>
              <a:gd name="T52" fmla="*/ 0 h 944"/>
              <a:gd name="T53" fmla="*/ 1840 w 1840"/>
              <a:gd name="T54" fmla="*/ 944 h 9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40" h="944">
                <a:moveTo>
                  <a:pt x="0" y="0"/>
                </a:moveTo>
                <a:cubicBezTo>
                  <a:pt x="11" y="32"/>
                  <a:pt x="24" y="48"/>
                  <a:pt x="48" y="72"/>
                </a:cubicBezTo>
                <a:cubicBezTo>
                  <a:pt x="59" y="104"/>
                  <a:pt x="68" y="117"/>
                  <a:pt x="96" y="136"/>
                </a:cubicBezTo>
                <a:cubicBezTo>
                  <a:pt x="109" y="175"/>
                  <a:pt x="143" y="200"/>
                  <a:pt x="168" y="232"/>
                </a:cubicBezTo>
                <a:cubicBezTo>
                  <a:pt x="197" y="269"/>
                  <a:pt x="203" y="296"/>
                  <a:pt x="240" y="320"/>
                </a:cubicBezTo>
                <a:cubicBezTo>
                  <a:pt x="272" y="367"/>
                  <a:pt x="343" y="423"/>
                  <a:pt x="392" y="456"/>
                </a:cubicBezTo>
                <a:cubicBezTo>
                  <a:pt x="438" y="525"/>
                  <a:pt x="377" y="444"/>
                  <a:pt x="432" y="488"/>
                </a:cubicBezTo>
                <a:cubicBezTo>
                  <a:pt x="440" y="494"/>
                  <a:pt x="441" y="506"/>
                  <a:pt x="448" y="512"/>
                </a:cubicBezTo>
                <a:cubicBezTo>
                  <a:pt x="462" y="525"/>
                  <a:pt x="480" y="533"/>
                  <a:pt x="496" y="544"/>
                </a:cubicBezTo>
                <a:cubicBezTo>
                  <a:pt x="512" y="555"/>
                  <a:pt x="528" y="565"/>
                  <a:pt x="544" y="576"/>
                </a:cubicBezTo>
                <a:cubicBezTo>
                  <a:pt x="552" y="581"/>
                  <a:pt x="568" y="592"/>
                  <a:pt x="568" y="592"/>
                </a:cubicBezTo>
                <a:cubicBezTo>
                  <a:pt x="597" y="636"/>
                  <a:pt x="658" y="654"/>
                  <a:pt x="704" y="680"/>
                </a:cubicBezTo>
                <a:cubicBezTo>
                  <a:pt x="738" y="699"/>
                  <a:pt x="765" y="721"/>
                  <a:pt x="800" y="736"/>
                </a:cubicBezTo>
                <a:cubicBezTo>
                  <a:pt x="823" y="746"/>
                  <a:pt x="851" y="746"/>
                  <a:pt x="872" y="760"/>
                </a:cubicBezTo>
                <a:cubicBezTo>
                  <a:pt x="954" y="814"/>
                  <a:pt x="1065" y="840"/>
                  <a:pt x="1160" y="864"/>
                </a:cubicBezTo>
                <a:cubicBezTo>
                  <a:pt x="1362" y="915"/>
                  <a:pt x="1568" y="928"/>
                  <a:pt x="1776" y="936"/>
                </a:cubicBezTo>
                <a:cubicBezTo>
                  <a:pt x="1835" y="944"/>
                  <a:pt x="1813" y="944"/>
                  <a:pt x="1840" y="944"/>
                </a:cubicBezTo>
              </a:path>
            </a:pathLst>
          </a:custGeom>
          <a:noFill/>
          <a:ln w="9525" cap="flat" cmpd="sng">
            <a:solidFill>
              <a:srgbClr val="FFFF00"/>
            </a:solidFill>
            <a:prstDash val="solid"/>
            <a:round/>
            <a:headEnd/>
            <a:tailEnd/>
          </a:ln>
        </p:spPr>
        <p:txBody>
          <a:bodyPr wrap="none" anchor="ctr"/>
          <a:lstStyle/>
          <a:p>
            <a:endParaRPr lang="en-US"/>
          </a:p>
        </p:txBody>
      </p:sp>
      <p:grpSp>
        <p:nvGrpSpPr>
          <p:cNvPr id="2" name="Group 39"/>
          <p:cNvGrpSpPr>
            <a:grpSpLocks/>
          </p:cNvGrpSpPr>
          <p:nvPr/>
        </p:nvGrpSpPr>
        <p:grpSpPr bwMode="auto">
          <a:xfrm>
            <a:off x="850900" y="1524000"/>
            <a:ext cx="3340100" cy="4073525"/>
            <a:chOff x="536" y="960"/>
            <a:chExt cx="2104" cy="2566"/>
          </a:xfrm>
        </p:grpSpPr>
        <p:sp>
          <p:nvSpPr>
            <p:cNvPr id="23574" name="Freeform 19"/>
            <p:cNvSpPr>
              <a:spLocks/>
            </p:cNvSpPr>
            <p:nvPr/>
          </p:nvSpPr>
          <p:spPr bwMode="auto">
            <a:xfrm>
              <a:off x="576" y="1344"/>
              <a:ext cx="1968" cy="872"/>
            </a:xfrm>
            <a:custGeom>
              <a:avLst/>
              <a:gdLst>
                <a:gd name="T0" fmla="*/ 44 w 2024"/>
                <a:gd name="T1" fmla="*/ 864 h 872"/>
                <a:gd name="T2" fmla="*/ 44 w 2024"/>
                <a:gd name="T3" fmla="*/ 816 h 872"/>
                <a:gd name="T4" fmla="*/ 288 w 2024"/>
                <a:gd name="T5" fmla="*/ 528 h 872"/>
                <a:gd name="T6" fmla="*/ 747 w 2024"/>
                <a:gd name="T7" fmla="*/ 192 h 872"/>
                <a:gd name="T8" fmla="*/ 1206 w 2024"/>
                <a:gd name="T9" fmla="*/ 48 h 872"/>
                <a:gd name="T10" fmla="*/ 1487 w 2024"/>
                <a:gd name="T11" fmla="*/ 0 h 872"/>
                <a:gd name="T12" fmla="*/ 0 60000 65536"/>
                <a:gd name="T13" fmla="*/ 0 60000 65536"/>
                <a:gd name="T14" fmla="*/ 0 60000 65536"/>
                <a:gd name="T15" fmla="*/ 0 60000 65536"/>
                <a:gd name="T16" fmla="*/ 0 60000 65536"/>
                <a:gd name="T17" fmla="*/ 0 60000 65536"/>
                <a:gd name="T18" fmla="*/ 0 w 2024"/>
                <a:gd name="T19" fmla="*/ 0 h 872"/>
                <a:gd name="T20" fmla="*/ 2024 w 2024"/>
                <a:gd name="T21" fmla="*/ 872 h 872"/>
              </a:gdLst>
              <a:ahLst/>
              <a:cxnLst>
                <a:cxn ang="T12">
                  <a:pos x="T0" y="T1"/>
                </a:cxn>
                <a:cxn ang="T13">
                  <a:pos x="T2" y="T3"/>
                </a:cxn>
                <a:cxn ang="T14">
                  <a:pos x="T4" y="T5"/>
                </a:cxn>
                <a:cxn ang="T15">
                  <a:pos x="T6" y="T7"/>
                </a:cxn>
                <a:cxn ang="T16">
                  <a:pos x="T8" y="T9"/>
                </a:cxn>
                <a:cxn ang="T17">
                  <a:pos x="T10" y="T11"/>
                </a:cxn>
              </a:cxnLst>
              <a:rect l="T18" t="T19" r="T20" b="T21"/>
              <a:pathLst>
                <a:path w="2024" h="872">
                  <a:moveTo>
                    <a:pt x="56" y="864"/>
                  </a:moveTo>
                  <a:cubicBezTo>
                    <a:pt x="28" y="868"/>
                    <a:pt x="0" y="872"/>
                    <a:pt x="56" y="816"/>
                  </a:cubicBezTo>
                  <a:cubicBezTo>
                    <a:pt x="112" y="760"/>
                    <a:pt x="232" y="632"/>
                    <a:pt x="392" y="528"/>
                  </a:cubicBezTo>
                  <a:cubicBezTo>
                    <a:pt x="552" y="424"/>
                    <a:pt x="808" y="272"/>
                    <a:pt x="1016" y="192"/>
                  </a:cubicBezTo>
                  <a:cubicBezTo>
                    <a:pt x="1224" y="112"/>
                    <a:pt x="1472" y="80"/>
                    <a:pt x="1640" y="48"/>
                  </a:cubicBezTo>
                  <a:cubicBezTo>
                    <a:pt x="1808" y="16"/>
                    <a:pt x="1916" y="8"/>
                    <a:pt x="2024" y="0"/>
                  </a:cubicBezTo>
                </a:path>
              </a:pathLst>
            </a:custGeom>
            <a:noFill/>
            <a:ln w="9525" cap="flat" cmpd="sng">
              <a:solidFill>
                <a:schemeClr val="tx2"/>
              </a:solidFill>
              <a:prstDash val="solid"/>
              <a:round/>
              <a:headEnd/>
              <a:tailEnd/>
            </a:ln>
          </p:spPr>
          <p:txBody>
            <a:bodyPr wrap="none" anchor="ctr"/>
            <a:lstStyle/>
            <a:p>
              <a:endParaRPr lang="en-US"/>
            </a:p>
          </p:txBody>
        </p:sp>
        <p:sp>
          <p:nvSpPr>
            <p:cNvPr id="23575" name="Freeform 24"/>
            <p:cNvSpPr>
              <a:spLocks/>
            </p:cNvSpPr>
            <p:nvPr/>
          </p:nvSpPr>
          <p:spPr bwMode="auto">
            <a:xfrm>
              <a:off x="536" y="1200"/>
              <a:ext cx="1096" cy="1080"/>
            </a:xfrm>
            <a:custGeom>
              <a:avLst/>
              <a:gdLst>
                <a:gd name="T0" fmla="*/ 40 w 1096"/>
                <a:gd name="T1" fmla="*/ 1008 h 1080"/>
                <a:gd name="T2" fmla="*/ 40 w 1096"/>
                <a:gd name="T3" fmla="*/ 960 h 1080"/>
                <a:gd name="T4" fmla="*/ 280 w 1096"/>
                <a:gd name="T5" fmla="*/ 288 h 1080"/>
                <a:gd name="T6" fmla="*/ 616 w 1096"/>
                <a:gd name="T7" fmla="*/ 48 h 1080"/>
                <a:gd name="T8" fmla="*/ 1096 w 1096"/>
                <a:gd name="T9" fmla="*/ 0 h 1080"/>
                <a:gd name="T10" fmla="*/ 0 60000 65536"/>
                <a:gd name="T11" fmla="*/ 0 60000 65536"/>
                <a:gd name="T12" fmla="*/ 0 60000 65536"/>
                <a:gd name="T13" fmla="*/ 0 60000 65536"/>
                <a:gd name="T14" fmla="*/ 0 60000 65536"/>
                <a:gd name="T15" fmla="*/ 0 w 1096"/>
                <a:gd name="T16" fmla="*/ 0 h 1080"/>
                <a:gd name="T17" fmla="*/ 1096 w 1096"/>
                <a:gd name="T18" fmla="*/ 1080 h 1080"/>
              </a:gdLst>
              <a:ahLst/>
              <a:cxnLst>
                <a:cxn ang="T10">
                  <a:pos x="T0" y="T1"/>
                </a:cxn>
                <a:cxn ang="T11">
                  <a:pos x="T2" y="T3"/>
                </a:cxn>
                <a:cxn ang="T12">
                  <a:pos x="T4" y="T5"/>
                </a:cxn>
                <a:cxn ang="T13">
                  <a:pos x="T6" y="T7"/>
                </a:cxn>
                <a:cxn ang="T14">
                  <a:pos x="T8" y="T9"/>
                </a:cxn>
              </a:cxnLst>
              <a:rect l="T15" t="T16" r="T17" b="T18"/>
              <a:pathLst>
                <a:path w="1096" h="1080">
                  <a:moveTo>
                    <a:pt x="40" y="1008"/>
                  </a:moveTo>
                  <a:cubicBezTo>
                    <a:pt x="20" y="1044"/>
                    <a:pt x="0" y="1080"/>
                    <a:pt x="40" y="960"/>
                  </a:cubicBezTo>
                  <a:cubicBezTo>
                    <a:pt x="80" y="840"/>
                    <a:pt x="184" y="440"/>
                    <a:pt x="280" y="288"/>
                  </a:cubicBezTo>
                  <a:cubicBezTo>
                    <a:pt x="376" y="136"/>
                    <a:pt x="480" y="96"/>
                    <a:pt x="616" y="48"/>
                  </a:cubicBezTo>
                  <a:cubicBezTo>
                    <a:pt x="752" y="0"/>
                    <a:pt x="924" y="0"/>
                    <a:pt x="1096" y="0"/>
                  </a:cubicBezTo>
                </a:path>
              </a:pathLst>
            </a:custGeom>
            <a:noFill/>
            <a:ln w="9525" cap="flat" cmpd="sng">
              <a:solidFill>
                <a:srgbClr val="66FF33"/>
              </a:solidFill>
              <a:prstDash val="solid"/>
              <a:round/>
              <a:headEnd/>
              <a:tailEnd/>
            </a:ln>
          </p:spPr>
          <p:txBody>
            <a:bodyPr wrap="none" anchor="ctr"/>
            <a:lstStyle/>
            <a:p>
              <a:endParaRPr lang="en-US"/>
            </a:p>
          </p:txBody>
        </p:sp>
        <p:sp>
          <p:nvSpPr>
            <p:cNvPr id="23576" name="Text Box 26"/>
            <p:cNvSpPr txBox="1">
              <a:spLocks noChangeArrowheads="1"/>
            </p:cNvSpPr>
            <p:nvPr/>
          </p:nvSpPr>
          <p:spPr bwMode="auto">
            <a:xfrm>
              <a:off x="1376" y="960"/>
              <a:ext cx="268" cy="231"/>
            </a:xfrm>
            <a:prstGeom prst="rect">
              <a:avLst/>
            </a:prstGeom>
            <a:noFill/>
            <a:ln w="9525">
              <a:noFill/>
              <a:miter lim="800000"/>
              <a:headEnd/>
              <a:tailEnd/>
            </a:ln>
          </p:spPr>
          <p:txBody>
            <a:bodyPr wrap="none">
              <a:spAutoFit/>
            </a:bodyPr>
            <a:lstStyle/>
            <a:p>
              <a:pPr eaLnBrk="0" hangingPunct="0"/>
              <a:r>
                <a:rPr lang="en-US" altLang="en-US">
                  <a:solidFill>
                    <a:srgbClr val="66FF33"/>
                  </a:solidFill>
                </a:rPr>
                <a:t>fat</a:t>
              </a:r>
              <a:endParaRPr lang="en-US" altLang="en-US"/>
            </a:p>
          </p:txBody>
        </p:sp>
        <p:sp>
          <p:nvSpPr>
            <p:cNvPr id="23577" name="Text Box 27"/>
            <p:cNvSpPr txBox="1">
              <a:spLocks noChangeArrowheads="1"/>
            </p:cNvSpPr>
            <p:nvPr/>
          </p:nvSpPr>
          <p:spPr bwMode="auto">
            <a:xfrm>
              <a:off x="2204" y="1392"/>
              <a:ext cx="436" cy="231"/>
            </a:xfrm>
            <a:prstGeom prst="rect">
              <a:avLst/>
            </a:prstGeom>
            <a:noFill/>
            <a:ln w="9525">
              <a:noFill/>
              <a:miter lim="800000"/>
              <a:headEnd/>
              <a:tailEnd/>
            </a:ln>
          </p:spPr>
          <p:txBody>
            <a:bodyPr wrap="none">
              <a:spAutoFit/>
            </a:bodyPr>
            <a:lstStyle/>
            <a:p>
              <a:pPr eaLnBrk="0" hangingPunct="0"/>
              <a:r>
                <a:rPr lang="en-US" altLang="en-US">
                  <a:solidFill>
                    <a:schemeClr val="tx2"/>
                  </a:solidFill>
                </a:rPr>
                <a:t>water</a:t>
              </a:r>
              <a:endParaRPr lang="en-US" altLang="en-US"/>
            </a:p>
          </p:txBody>
        </p:sp>
        <p:sp>
          <p:nvSpPr>
            <p:cNvPr id="23578" name="Freeform 29"/>
            <p:cNvSpPr>
              <a:spLocks/>
            </p:cNvSpPr>
            <p:nvPr/>
          </p:nvSpPr>
          <p:spPr bwMode="auto">
            <a:xfrm>
              <a:off x="592" y="2552"/>
              <a:ext cx="1944" cy="440"/>
            </a:xfrm>
            <a:custGeom>
              <a:avLst/>
              <a:gdLst>
                <a:gd name="T0" fmla="*/ 0 w 1944"/>
                <a:gd name="T1" fmla="*/ 0 h 440"/>
                <a:gd name="T2" fmla="*/ 160 w 1944"/>
                <a:gd name="T3" fmla="*/ 56 h 440"/>
                <a:gd name="T4" fmla="*/ 288 w 1944"/>
                <a:gd name="T5" fmla="*/ 120 h 440"/>
                <a:gd name="T6" fmla="*/ 416 w 1944"/>
                <a:gd name="T7" fmla="*/ 160 h 440"/>
                <a:gd name="T8" fmla="*/ 664 w 1944"/>
                <a:gd name="T9" fmla="*/ 240 h 440"/>
                <a:gd name="T10" fmla="*/ 824 w 1944"/>
                <a:gd name="T11" fmla="*/ 280 h 440"/>
                <a:gd name="T12" fmla="*/ 1056 w 1944"/>
                <a:gd name="T13" fmla="*/ 304 h 440"/>
                <a:gd name="T14" fmla="*/ 1384 w 1944"/>
                <a:gd name="T15" fmla="*/ 368 h 440"/>
                <a:gd name="T16" fmla="*/ 1640 w 1944"/>
                <a:gd name="T17" fmla="*/ 400 h 440"/>
                <a:gd name="T18" fmla="*/ 1944 w 1944"/>
                <a:gd name="T19" fmla="*/ 440 h 4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44"/>
                <a:gd name="T31" fmla="*/ 0 h 440"/>
                <a:gd name="T32" fmla="*/ 1944 w 1944"/>
                <a:gd name="T33" fmla="*/ 440 h 4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44" h="440">
                  <a:moveTo>
                    <a:pt x="0" y="0"/>
                  </a:moveTo>
                  <a:cubicBezTo>
                    <a:pt x="57" y="14"/>
                    <a:pt x="108" y="30"/>
                    <a:pt x="160" y="56"/>
                  </a:cubicBezTo>
                  <a:cubicBezTo>
                    <a:pt x="204" y="78"/>
                    <a:pt x="240" y="108"/>
                    <a:pt x="288" y="120"/>
                  </a:cubicBezTo>
                  <a:cubicBezTo>
                    <a:pt x="326" y="146"/>
                    <a:pt x="372" y="148"/>
                    <a:pt x="416" y="160"/>
                  </a:cubicBezTo>
                  <a:cubicBezTo>
                    <a:pt x="502" y="184"/>
                    <a:pt x="575" y="227"/>
                    <a:pt x="664" y="240"/>
                  </a:cubicBezTo>
                  <a:cubicBezTo>
                    <a:pt x="720" y="259"/>
                    <a:pt x="765" y="272"/>
                    <a:pt x="824" y="280"/>
                  </a:cubicBezTo>
                  <a:cubicBezTo>
                    <a:pt x="930" y="315"/>
                    <a:pt x="855" y="295"/>
                    <a:pt x="1056" y="304"/>
                  </a:cubicBezTo>
                  <a:cubicBezTo>
                    <a:pt x="1166" y="341"/>
                    <a:pt x="1267" y="360"/>
                    <a:pt x="1384" y="368"/>
                  </a:cubicBezTo>
                  <a:cubicBezTo>
                    <a:pt x="1469" y="385"/>
                    <a:pt x="1553" y="394"/>
                    <a:pt x="1640" y="400"/>
                  </a:cubicBezTo>
                  <a:cubicBezTo>
                    <a:pt x="1739" y="433"/>
                    <a:pt x="1840" y="440"/>
                    <a:pt x="1944" y="440"/>
                  </a:cubicBezTo>
                </a:path>
              </a:pathLst>
            </a:custGeom>
            <a:noFill/>
            <a:ln w="9525" cap="flat" cmpd="sng">
              <a:solidFill>
                <a:schemeClr val="tx2"/>
              </a:solidFill>
              <a:prstDash val="solid"/>
              <a:round/>
              <a:headEnd/>
              <a:tailEnd/>
            </a:ln>
          </p:spPr>
          <p:txBody>
            <a:bodyPr wrap="none" anchor="ctr"/>
            <a:lstStyle/>
            <a:p>
              <a:endParaRPr lang="en-US"/>
            </a:p>
          </p:txBody>
        </p:sp>
        <p:sp>
          <p:nvSpPr>
            <p:cNvPr id="23579" name="Freeform 35"/>
            <p:cNvSpPr>
              <a:spLocks/>
            </p:cNvSpPr>
            <p:nvPr/>
          </p:nvSpPr>
          <p:spPr bwMode="auto">
            <a:xfrm>
              <a:off x="576" y="2584"/>
              <a:ext cx="1336" cy="942"/>
            </a:xfrm>
            <a:custGeom>
              <a:avLst/>
              <a:gdLst>
                <a:gd name="T0" fmla="*/ 0 w 1336"/>
                <a:gd name="T1" fmla="*/ 0 h 942"/>
                <a:gd name="T2" fmla="*/ 48 w 1336"/>
                <a:gd name="T3" fmla="*/ 96 h 942"/>
                <a:gd name="T4" fmla="*/ 72 w 1336"/>
                <a:gd name="T5" fmla="*/ 168 h 942"/>
                <a:gd name="T6" fmla="*/ 104 w 1336"/>
                <a:gd name="T7" fmla="*/ 216 h 942"/>
                <a:gd name="T8" fmla="*/ 168 w 1336"/>
                <a:gd name="T9" fmla="*/ 304 h 942"/>
                <a:gd name="T10" fmla="*/ 232 w 1336"/>
                <a:gd name="T11" fmla="*/ 392 h 942"/>
                <a:gd name="T12" fmla="*/ 248 w 1336"/>
                <a:gd name="T13" fmla="*/ 416 h 942"/>
                <a:gd name="T14" fmla="*/ 272 w 1336"/>
                <a:gd name="T15" fmla="*/ 432 h 942"/>
                <a:gd name="T16" fmla="*/ 344 w 1336"/>
                <a:gd name="T17" fmla="*/ 520 h 942"/>
                <a:gd name="T18" fmla="*/ 432 w 1336"/>
                <a:gd name="T19" fmla="*/ 584 h 942"/>
                <a:gd name="T20" fmla="*/ 456 w 1336"/>
                <a:gd name="T21" fmla="*/ 600 h 942"/>
                <a:gd name="T22" fmla="*/ 520 w 1336"/>
                <a:gd name="T23" fmla="*/ 648 h 942"/>
                <a:gd name="T24" fmla="*/ 560 w 1336"/>
                <a:gd name="T25" fmla="*/ 680 h 942"/>
                <a:gd name="T26" fmla="*/ 576 w 1336"/>
                <a:gd name="T27" fmla="*/ 704 h 942"/>
                <a:gd name="T28" fmla="*/ 600 w 1336"/>
                <a:gd name="T29" fmla="*/ 720 h 942"/>
                <a:gd name="T30" fmla="*/ 616 w 1336"/>
                <a:gd name="T31" fmla="*/ 744 h 942"/>
                <a:gd name="T32" fmla="*/ 736 w 1336"/>
                <a:gd name="T33" fmla="*/ 792 h 942"/>
                <a:gd name="T34" fmla="*/ 1040 w 1336"/>
                <a:gd name="T35" fmla="*/ 872 h 942"/>
                <a:gd name="T36" fmla="*/ 1224 w 1336"/>
                <a:gd name="T37" fmla="*/ 920 h 942"/>
                <a:gd name="T38" fmla="*/ 1336 w 1336"/>
                <a:gd name="T39" fmla="*/ 920 h 9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36"/>
                <a:gd name="T61" fmla="*/ 0 h 942"/>
                <a:gd name="T62" fmla="*/ 1336 w 1336"/>
                <a:gd name="T63" fmla="*/ 942 h 9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36" h="942">
                  <a:moveTo>
                    <a:pt x="0" y="0"/>
                  </a:moveTo>
                  <a:cubicBezTo>
                    <a:pt x="19" y="29"/>
                    <a:pt x="34" y="64"/>
                    <a:pt x="48" y="96"/>
                  </a:cubicBezTo>
                  <a:cubicBezTo>
                    <a:pt x="58" y="119"/>
                    <a:pt x="58" y="147"/>
                    <a:pt x="72" y="168"/>
                  </a:cubicBezTo>
                  <a:cubicBezTo>
                    <a:pt x="83" y="184"/>
                    <a:pt x="98" y="198"/>
                    <a:pt x="104" y="216"/>
                  </a:cubicBezTo>
                  <a:cubicBezTo>
                    <a:pt x="117" y="255"/>
                    <a:pt x="135" y="282"/>
                    <a:pt x="168" y="304"/>
                  </a:cubicBezTo>
                  <a:cubicBezTo>
                    <a:pt x="181" y="343"/>
                    <a:pt x="199" y="370"/>
                    <a:pt x="232" y="392"/>
                  </a:cubicBezTo>
                  <a:cubicBezTo>
                    <a:pt x="237" y="400"/>
                    <a:pt x="241" y="409"/>
                    <a:pt x="248" y="416"/>
                  </a:cubicBezTo>
                  <a:cubicBezTo>
                    <a:pt x="255" y="423"/>
                    <a:pt x="266" y="425"/>
                    <a:pt x="272" y="432"/>
                  </a:cubicBezTo>
                  <a:cubicBezTo>
                    <a:pt x="303" y="468"/>
                    <a:pt x="307" y="495"/>
                    <a:pt x="344" y="520"/>
                  </a:cubicBezTo>
                  <a:cubicBezTo>
                    <a:pt x="366" y="552"/>
                    <a:pt x="398" y="561"/>
                    <a:pt x="432" y="584"/>
                  </a:cubicBezTo>
                  <a:cubicBezTo>
                    <a:pt x="440" y="589"/>
                    <a:pt x="456" y="600"/>
                    <a:pt x="456" y="600"/>
                  </a:cubicBezTo>
                  <a:cubicBezTo>
                    <a:pt x="475" y="629"/>
                    <a:pt x="492" y="629"/>
                    <a:pt x="520" y="648"/>
                  </a:cubicBezTo>
                  <a:cubicBezTo>
                    <a:pt x="566" y="717"/>
                    <a:pt x="505" y="636"/>
                    <a:pt x="560" y="680"/>
                  </a:cubicBezTo>
                  <a:cubicBezTo>
                    <a:pt x="568" y="686"/>
                    <a:pt x="569" y="697"/>
                    <a:pt x="576" y="704"/>
                  </a:cubicBezTo>
                  <a:cubicBezTo>
                    <a:pt x="583" y="711"/>
                    <a:pt x="592" y="715"/>
                    <a:pt x="600" y="720"/>
                  </a:cubicBezTo>
                  <a:cubicBezTo>
                    <a:pt x="605" y="728"/>
                    <a:pt x="608" y="739"/>
                    <a:pt x="616" y="744"/>
                  </a:cubicBezTo>
                  <a:cubicBezTo>
                    <a:pt x="630" y="753"/>
                    <a:pt x="722" y="787"/>
                    <a:pt x="736" y="792"/>
                  </a:cubicBezTo>
                  <a:cubicBezTo>
                    <a:pt x="838" y="826"/>
                    <a:pt x="932" y="860"/>
                    <a:pt x="1040" y="872"/>
                  </a:cubicBezTo>
                  <a:cubicBezTo>
                    <a:pt x="1101" y="887"/>
                    <a:pt x="1161" y="912"/>
                    <a:pt x="1224" y="920"/>
                  </a:cubicBezTo>
                  <a:cubicBezTo>
                    <a:pt x="1319" y="932"/>
                    <a:pt x="1293" y="942"/>
                    <a:pt x="1336" y="920"/>
                  </a:cubicBezTo>
                </a:path>
              </a:pathLst>
            </a:custGeom>
            <a:noFill/>
            <a:ln w="9525" cap="flat" cmpd="sng">
              <a:solidFill>
                <a:srgbClr val="66FF33"/>
              </a:solidFill>
              <a:prstDash val="solid"/>
              <a:round/>
              <a:headEnd/>
              <a:tailEnd/>
            </a:ln>
          </p:spPr>
          <p:txBody>
            <a:bodyPr wrap="none" anchor="ctr"/>
            <a:lstStyle/>
            <a:p>
              <a:endParaRPr lang="en-US"/>
            </a:p>
          </p:txBody>
        </p:sp>
        <p:sp>
          <p:nvSpPr>
            <p:cNvPr id="23580" name="Text Box 36"/>
            <p:cNvSpPr txBox="1">
              <a:spLocks noChangeArrowheads="1"/>
            </p:cNvSpPr>
            <p:nvPr/>
          </p:nvSpPr>
          <p:spPr bwMode="auto">
            <a:xfrm>
              <a:off x="864" y="3168"/>
              <a:ext cx="268" cy="231"/>
            </a:xfrm>
            <a:prstGeom prst="rect">
              <a:avLst/>
            </a:prstGeom>
            <a:noFill/>
            <a:ln w="9525">
              <a:noFill/>
              <a:miter lim="800000"/>
              <a:headEnd/>
              <a:tailEnd/>
            </a:ln>
          </p:spPr>
          <p:txBody>
            <a:bodyPr wrap="none">
              <a:spAutoFit/>
            </a:bodyPr>
            <a:lstStyle/>
            <a:p>
              <a:pPr eaLnBrk="0" hangingPunct="0"/>
              <a:r>
                <a:rPr lang="en-US" altLang="en-US">
                  <a:solidFill>
                    <a:srgbClr val="66FF33"/>
                  </a:solidFill>
                </a:rPr>
                <a:t>fat</a:t>
              </a:r>
              <a:endParaRPr lang="en-US" altLang="en-US"/>
            </a:p>
          </p:txBody>
        </p:sp>
        <p:sp>
          <p:nvSpPr>
            <p:cNvPr id="23581" name="Text Box 37"/>
            <p:cNvSpPr txBox="1">
              <a:spLocks noChangeArrowheads="1"/>
            </p:cNvSpPr>
            <p:nvPr/>
          </p:nvSpPr>
          <p:spPr bwMode="auto">
            <a:xfrm>
              <a:off x="2160" y="2736"/>
              <a:ext cx="436" cy="231"/>
            </a:xfrm>
            <a:prstGeom prst="rect">
              <a:avLst/>
            </a:prstGeom>
            <a:noFill/>
            <a:ln w="9525">
              <a:noFill/>
              <a:miter lim="800000"/>
              <a:headEnd/>
              <a:tailEnd/>
            </a:ln>
          </p:spPr>
          <p:txBody>
            <a:bodyPr wrap="none">
              <a:spAutoFit/>
            </a:bodyPr>
            <a:lstStyle/>
            <a:p>
              <a:pPr eaLnBrk="0" hangingPunct="0"/>
              <a:r>
                <a:rPr lang="en-US" altLang="en-US">
                  <a:solidFill>
                    <a:schemeClr val="tx2"/>
                  </a:solidFill>
                </a:rPr>
                <a:t>water</a:t>
              </a:r>
              <a:endParaRPr lang="en-US" altLang="en-US"/>
            </a:p>
          </p:txBody>
        </p:sp>
      </p:grpSp>
      <p:sp>
        <p:nvSpPr>
          <p:cNvPr id="23571" name="Text Box 38"/>
          <p:cNvSpPr txBox="1">
            <a:spLocks noChangeArrowheads="1"/>
          </p:cNvSpPr>
          <p:nvPr/>
        </p:nvSpPr>
        <p:spPr bwMode="auto">
          <a:xfrm>
            <a:off x="2667000" y="5105400"/>
            <a:ext cx="831850" cy="366713"/>
          </a:xfrm>
          <a:prstGeom prst="rect">
            <a:avLst/>
          </a:prstGeom>
          <a:noFill/>
          <a:ln w="9525">
            <a:noFill/>
            <a:miter lim="800000"/>
            <a:headEnd/>
            <a:tailEnd/>
          </a:ln>
        </p:spPr>
        <p:txBody>
          <a:bodyPr wrap="none">
            <a:spAutoFit/>
          </a:bodyPr>
          <a:lstStyle/>
          <a:p>
            <a:pPr eaLnBrk="0" hangingPunct="0"/>
            <a:r>
              <a:rPr lang="en-US" altLang="en-US">
                <a:solidFill>
                  <a:srgbClr val="FFFF00"/>
                </a:solidFill>
              </a:rPr>
              <a:t>muscle</a:t>
            </a:r>
          </a:p>
        </p:txBody>
      </p:sp>
      <p:sp>
        <p:nvSpPr>
          <p:cNvPr id="23572" name="Text Box 40"/>
          <p:cNvSpPr txBox="1">
            <a:spLocks noChangeArrowheads="1"/>
          </p:cNvSpPr>
          <p:nvPr/>
        </p:nvSpPr>
        <p:spPr bwMode="auto">
          <a:xfrm>
            <a:off x="4727575" y="2944813"/>
            <a:ext cx="4205288" cy="400050"/>
          </a:xfrm>
          <a:prstGeom prst="rect">
            <a:avLst/>
          </a:prstGeom>
          <a:noFill/>
          <a:ln w="9525">
            <a:noFill/>
            <a:miter lim="800000"/>
            <a:headEnd/>
            <a:tailEnd/>
          </a:ln>
        </p:spPr>
        <p:txBody>
          <a:bodyPr wrap="none">
            <a:spAutoFit/>
          </a:bodyPr>
          <a:lstStyle/>
          <a:p>
            <a:pPr eaLnBrk="0" hangingPunct="0"/>
            <a:r>
              <a:rPr lang="en-US" altLang="en-US" sz="2000">
                <a:solidFill>
                  <a:srgbClr val="FF0000"/>
                </a:solidFill>
              </a:rPr>
              <a:t>T1: time for M</a:t>
            </a:r>
            <a:r>
              <a:rPr lang="en-US" altLang="en-US" baseline="-20000">
                <a:solidFill>
                  <a:srgbClr val="FF0000"/>
                </a:solidFill>
              </a:rPr>
              <a:t>z</a:t>
            </a:r>
            <a:r>
              <a:rPr lang="en-US" altLang="en-US" sz="2000">
                <a:solidFill>
                  <a:srgbClr val="FF0000"/>
                </a:solidFill>
              </a:rPr>
              <a:t> to recover 63%</a:t>
            </a:r>
            <a:endParaRPr lang="en-US" altLang="en-US">
              <a:solidFill>
                <a:srgbClr val="FF0000"/>
              </a:solidFill>
            </a:endParaRPr>
          </a:p>
        </p:txBody>
      </p:sp>
      <p:sp>
        <p:nvSpPr>
          <p:cNvPr id="23573" name="Text Box 41"/>
          <p:cNvSpPr txBox="1">
            <a:spLocks noChangeArrowheads="1"/>
          </p:cNvSpPr>
          <p:nvPr/>
        </p:nvSpPr>
        <p:spPr bwMode="auto">
          <a:xfrm>
            <a:off x="4495800" y="5486400"/>
            <a:ext cx="4419600" cy="400050"/>
          </a:xfrm>
          <a:prstGeom prst="rect">
            <a:avLst/>
          </a:prstGeom>
          <a:noFill/>
          <a:ln w="9525">
            <a:noFill/>
            <a:miter lim="800000"/>
            <a:headEnd/>
            <a:tailEnd/>
          </a:ln>
        </p:spPr>
        <p:txBody>
          <a:bodyPr>
            <a:spAutoFit/>
          </a:bodyPr>
          <a:lstStyle/>
          <a:p>
            <a:pPr eaLnBrk="0" hangingPunct="0"/>
            <a:r>
              <a:rPr lang="en-US" altLang="en-US" sz="2000">
                <a:solidFill>
                  <a:srgbClr val="FF0000"/>
                </a:solidFill>
              </a:rPr>
              <a:t>T2: time for M</a:t>
            </a:r>
            <a:r>
              <a:rPr lang="en-US" altLang="en-US" baseline="-20000">
                <a:solidFill>
                  <a:srgbClr val="FF0000"/>
                </a:solidFill>
              </a:rPr>
              <a:t>xy</a:t>
            </a:r>
            <a:r>
              <a:rPr lang="en-US" altLang="en-US" sz="2000">
                <a:solidFill>
                  <a:srgbClr val="FF0000"/>
                </a:solidFill>
              </a:rPr>
              <a:t> to decay 37%</a:t>
            </a:r>
            <a:endParaRPr lang="en-US" alt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990600" y="1317625"/>
            <a:ext cx="7467600" cy="5110163"/>
          </a:xfrm>
          <a:prstGeom prst="rect">
            <a:avLst/>
          </a:prstGeom>
          <a:noFill/>
          <a:ln w="9525">
            <a:noFill/>
            <a:miter lim="800000"/>
            <a:headEnd/>
            <a:tailEnd/>
          </a:ln>
        </p:spPr>
        <p:txBody>
          <a:bodyPr>
            <a:spAutoFit/>
          </a:bodyPr>
          <a:lstStyle/>
          <a:p>
            <a:pPr eaLnBrk="0" hangingPunct="0">
              <a:buFontTx/>
              <a:buChar char="•"/>
            </a:pPr>
            <a:r>
              <a:rPr lang="en-US" altLang="en-US"/>
              <a:t> </a:t>
            </a:r>
            <a:r>
              <a:rPr lang="en-US" altLang="en-US" sz="2800"/>
              <a:t>T1 and T2 is tissue type dependent</a:t>
            </a:r>
          </a:p>
          <a:p>
            <a:pPr eaLnBrk="0" hangingPunct="0"/>
            <a:endParaRPr lang="en-US" altLang="en-US" sz="2800"/>
          </a:p>
          <a:p>
            <a:pPr eaLnBrk="0" hangingPunct="0">
              <a:buFontTx/>
              <a:buChar char="•"/>
            </a:pPr>
            <a:r>
              <a:rPr lang="en-US" altLang="en-US" sz="2800"/>
              <a:t> T1 and T2 depends on the magnetic field strength B</a:t>
            </a:r>
            <a:r>
              <a:rPr lang="en-US" altLang="en-US" sz="2800" baseline="-20000"/>
              <a:t>0</a:t>
            </a:r>
            <a:endParaRPr lang="en-US" altLang="en-US" sz="2800"/>
          </a:p>
          <a:p>
            <a:pPr eaLnBrk="0" hangingPunct="0"/>
            <a:r>
              <a:rPr lang="en-US" altLang="en-US" sz="2800"/>
              <a:t>		</a:t>
            </a:r>
            <a:r>
              <a:rPr lang="en-US" altLang="en-US" sz="2800">
                <a:solidFill>
                  <a:schemeClr val="folHlink"/>
                </a:solidFill>
              </a:rPr>
              <a:t>both increases as B</a:t>
            </a:r>
            <a:r>
              <a:rPr lang="en-US" altLang="en-US" sz="2800" baseline="-20000">
                <a:solidFill>
                  <a:schemeClr val="folHlink"/>
                </a:solidFill>
              </a:rPr>
              <a:t>0</a:t>
            </a:r>
            <a:r>
              <a:rPr lang="en-US" altLang="en-US" sz="2800">
                <a:solidFill>
                  <a:schemeClr val="folHlink"/>
                </a:solidFill>
              </a:rPr>
              <a:t> increases</a:t>
            </a:r>
            <a:endParaRPr lang="en-US" altLang="en-US" sz="2800"/>
          </a:p>
          <a:p>
            <a:pPr eaLnBrk="0" hangingPunct="0"/>
            <a:endParaRPr lang="en-US" altLang="en-US" sz="2800"/>
          </a:p>
          <a:p>
            <a:pPr eaLnBrk="0" hangingPunct="0">
              <a:buFontTx/>
              <a:buChar char="•"/>
            </a:pPr>
            <a:r>
              <a:rPr lang="en-US" altLang="en-US" sz="2800"/>
              <a:t> Difference in relaxation times can be used to differentiate tissue types</a:t>
            </a:r>
          </a:p>
          <a:p>
            <a:pPr eaLnBrk="0" hangingPunct="0"/>
            <a:r>
              <a:rPr lang="en-US" altLang="en-US" sz="2800"/>
              <a:t>              </a:t>
            </a:r>
          </a:p>
          <a:p>
            <a:pPr eaLnBrk="0" hangingPunct="0"/>
            <a:r>
              <a:rPr lang="en-US" altLang="en-US" sz="2800">
                <a:solidFill>
                  <a:schemeClr val="folHlink"/>
                </a:solidFill>
              </a:rPr>
              <a:t>            By changing Pulse sequence parameters</a:t>
            </a:r>
            <a:endParaRPr lang="en-US" altLang="en-US" sz="2800"/>
          </a:p>
          <a:p>
            <a:pPr eaLnBrk="0" hangingPunct="0">
              <a:buFontTx/>
              <a:buChar char="•"/>
            </a:pPr>
            <a:endParaRPr lang="en-US" altLang="en-US"/>
          </a:p>
        </p:txBody>
      </p:sp>
      <p:sp>
        <p:nvSpPr>
          <p:cNvPr id="24579" name="Text Box 3"/>
          <p:cNvSpPr txBox="1">
            <a:spLocks noChangeArrowheads="1"/>
          </p:cNvSpPr>
          <p:nvPr/>
        </p:nvSpPr>
        <p:spPr bwMode="auto">
          <a:xfrm>
            <a:off x="3408363" y="533400"/>
            <a:ext cx="2057400" cy="579438"/>
          </a:xfrm>
          <a:prstGeom prst="rect">
            <a:avLst/>
          </a:prstGeom>
          <a:noFill/>
          <a:ln w="9525">
            <a:noFill/>
            <a:miter lim="800000"/>
            <a:headEnd/>
            <a:tailEnd/>
          </a:ln>
        </p:spPr>
        <p:txBody>
          <a:bodyPr wrap="none">
            <a:spAutoFit/>
          </a:bodyPr>
          <a:lstStyle/>
          <a:p>
            <a:pPr eaLnBrk="0" hangingPunct="0"/>
            <a:r>
              <a:rPr lang="en-US" altLang="en-US" sz="3200" b="1">
                <a:solidFill>
                  <a:srgbClr val="FF6600"/>
                </a:solidFill>
              </a:rPr>
              <a:t>Relaxation</a:t>
            </a:r>
            <a:endParaRPr lang="en-US" altLang="en-US"/>
          </a:p>
        </p:txBody>
      </p:sp>
      <p:sp>
        <p:nvSpPr>
          <p:cNvPr id="24580" name="AutoShape 4"/>
          <p:cNvSpPr>
            <a:spLocks noChangeArrowheads="1"/>
          </p:cNvSpPr>
          <p:nvPr/>
        </p:nvSpPr>
        <p:spPr bwMode="auto">
          <a:xfrm>
            <a:off x="1905000" y="3200400"/>
            <a:ext cx="457200" cy="304800"/>
          </a:xfrm>
          <a:prstGeom prst="rightArrow">
            <a:avLst>
              <a:gd name="adj1" fmla="val 50000"/>
              <a:gd name="adj2" fmla="val 37500"/>
            </a:avLst>
          </a:prstGeom>
          <a:solidFill>
            <a:schemeClr val="folHlink"/>
          </a:solidFill>
          <a:ln w="9525">
            <a:solidFill>
              <a:srgbClr val="66FF33"/>
            </a:solidFill>
            <a:miter lim="800000"/>
            <a:headEnd/>
            <a:tailEnd/>
          </a:ln>
        </p:spPr>
        <p:txBody>
          <a:bodyPr wrap="none" anchor="ctr"/>
          <a:lstStyle/>
          <a:p>
            <a:pPr eaLnBrk="0" hangingPunct="0"/>
            <a:endParaRPr lang="en-US" altLang="en-US">
              <a:solidFill>
                <a:schemeClr val="folHlink"/>
              </a:solidFill>
            </a:endParaRPr>
          </a:p>
        </p:txBody>
      </p:sp>
      <p:sp>
        <p:nvSpPr>
          <p:cNvPr id="24581" name="AutoShape 5"/>
          <p:cNvSpPr>
            <a:spLocks noChangeArrowheads="1"/>
          </p:cNvSpPr>
          <p:nvPr/>
        </p:nvSpPr>
        <p:spPr bwMode="auto">
          <a:xfrm>
            <a:off x="1905000" y="5334000"/>
            <a:ext cx="457200" cy="304800"/>
          </a:xfrm>
          <a:prstGeom prst="rightArrow">
            <a:avLst>
              <a:gd name="adj1" fmla="val 50000"/>
              <a:gd name="adj2" fmla="val 37500"/>
            </a:avLst>
          </a:prstGeom>
          <a:solidFill>
            <a:schemeClr val="folHlink"/>
          </a:solidFill>
          <a:ln w="9525">
            <a:solidFill>
              <a:srgbClr val="66FF33"/>
            </a:solidFill>
            <a:miter lim="800000"/>
            <a:headEnd/>
            <a:tailEnd/>
          </a:ln>
        </p:spPr>
        <p:txBody>
          <a:bodyPr wrap="none" anchor="ctr"/>
          <a:lstStyle/>
          <a:p>
            <a:pPr eaLnBrk="0" hangingPunct="0"/>
            <a:endParaRPr lang="en-US" altLang="en-US">
              <a:solidFill>
                <a:schemeClr val="folHlink"/>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886200" y="304800"/>
            <a:ext cx="1955800" cy="579438"/>
          </a:xfrm>
          <a:prstGeom prst="rect">
            <a:avLst/>
          </a:prstGeom>
          <a:noFill/>
          <a:ln w="9525">
            <a:noFill/>
            <a:miter lim="800000"/>
            <a:headEnd/>
            <a:tailEnd/>
          </a:ln>
        </p:spPr>
        <p:txBody>
          <a:bodyPr wrap="none">
            <a:spAutoFit/>
          </a:bodyPr>
          <a:lstStyle/>
          <a:p>
            <a:pPr eaLnBrk="0" hangingPunct="0"/>
            <a:r>
              <a:rPr lang="en-US" altLang="en-US" sz="3200" b="1">
                <a:solidFill>
                  <a:srgbClr val="FF6600"/>
                </a:solidFill>
              </a:rPr>
              <a:t>Spin Echo</a:t>
            </a:r>
            <a:endParaRPr lang="en-US" altLang="en-US"/>
          </a:p>
        </p:txBody>
      </p:sp>
      <p:sp>
        <p:nvSpPr>
          <p:cNvPr id="25603" name="Text Box 4"/>
          <p:cNvSpPr txBox="1">
            <a:spLocks noChangeArrowheads="1"/>
          </p:cNvSpPr>
          <p:nvPr/>
        </p:nvSpPr>
        <p:spPr bwMode="auto">
          <a:xfrm>
            <a:off x="698500" y="1143000"/>
            <a:ext cx="2435225" cy="457200"/>
          </a:xfrm>
          <a:prstGeom prst="rect">
            <a:avLst/>
          </a:prstGeom>
          <a:noFill/>
          <a:ln w="9525">
            <a:noFill/>
            <a:miter lim="800000"/>
            <a:headEnd/>
            <a:tailEnd/>
          </a:ln>
        </p:spPr>
        <p:txBody>
          <a:bodyPr wrap="none">
            <a:spAutoFit/>
          </a:bodyPr>
          <a:lstStyle/>
          <a:p>
            <a:pPr eaLnBrk="0" hangingPunct="0"/>
            <a:r>
              <a:rPr lang="en-US" altLang="en-US"/>
              <a:t>B</a:t>
            </a:r>
            <a:r>
              <a:rPr lang="en-US" altLang="en-US" baseline="-20000"/>
              <a:t>0</a:t>
            </a:r>
            <a:r>
              <a:rPr lang="en-US" altLang="en-US"/>
              <a:t> - homogeneous</a:t>
            </a:r>
          </a:p>
        </p:txBody>
      </p:sp>
      <p:sp>
        <p:nvSpPr>
          <p:cNvPr id="32773" name="Text Box 5"/>
          <p:cNvSpPr txBox="1">
            <a:spLocks noChangeArrowheads="1"/>
          </p:cNvSpPr>
          <p:nvPr/>
        </p:nvSpPr>
        <p:spPr bwMode="auto">
          <a:xfrm>
            <a:off x="4421188" y="1143000"/>
            <a:ext cx="2941637" cy="457200"/>
          </a:xfrm>
          <a:prstGeom prst="rect">
            <a:avLst/>
          </a:prstGeom>
          <a:noFill/>
          <a:ln w="9525">
            <a:noFill/>
            <a:miter lim="800000"/>
            <a:headEnd/>
            <a:tailEnd/>
          </a:ln>
        </p:spPr>
        <p:txBody>
          <a:bodyPr wrap="none">
            <a:spAutoFit/>
          </a:bodyPr>
          <a:lstStyle/>
          <a:p>
            <a:pPr eaLnBrk="0" hangingPunct="0"/>
            <a:r>
              <a:rPr lang="en-US" altLang="en-US"/>
              <a:t>M vectors are in phase</a:t>
            </a:r>
          </a:p>
        </p:txBody>
      </p:sp>
      <p:grpSp>
        <p:nvGrpSpPr>
          <p:cNvPr id="3" name="Group 29"/>
          <p:cNvGrpSpPr>
            <a:grpSpLocks/>
          </p:cNvGrpSpPr>
          <p:nvPr/>
        </p:nvGrpSpPr>
        <p:grpSpPr bwMode="auto">
          <a:xfrm>
            <a:off x="4038600" y="1739900"/>
            <a:ext cx="4376738" cy="2146300"/>
            <a:chOff x="2544" y="1096"/>
            <a:chExt cx="2757" cy="1352"/>
          </a:xfrm>
        </p:grpSpPr>
        <p:sp>
          <p:nvSpPr>
            <p:cNvPr id="25620" name="Line 7"/>
            <p:cNvSpPr>
              <a:spLocks noChangeShapeType="1"/>
            </p:cNvSpPr>
            <p:nvPr/>
          </p:nvSpPr>
          <p:spPr bwMode="auto">
            <a:xfrm>
              <a:off x="2784" y="1104"/>
              <a:ext cx="0" cy="1344"/>
            </a:xfrm>
            <a:prstGeom prst="line">
              <a:avLst/>
            </a:prstGeom>
            <a:noFill/>
            <a:ln w="9525">
              <a:solidFill>
                <a:schemeClr val="tx1"/>
              </a:solidFill>
              <a:round/>
              <a:headEnd/>
              <a:tailEnd/>
            </a:ln>
          </p:spPr>
          <p:txBody>
            <a:bodyPr wrap="none" anchor="ctr"/>
            <a:lstStyle/>
            <a:p>
              <a:endParaRPr lang="en-US"/>
            </a:p>
          </p:txBody>
        </p:sp>
        <p:sp>
          <p:nvSpPr>
            <p:cNvPr id="25621" name="Line 8"/>
            <p:cNvSpPr>
              <a:spLocks noChangeShapeType="1"/>
            </p:cNvSpPr>
            <p:nvPr/>
          </p:nvSpPr>
          <p:spPr bwMode="auto">
            <a:xfrm>
              <a:off x="2784" y="1776"/>
              <a:ext cx="2304" cy="0"/>
            </a:xfrm>
            <a:prstGeom prst="line">
              <a:avLst/>
            </a:prstGeom>
            <a:noFill/>
            <a:ln w="9525">
              <a:solidFill>
                <a:schemeClr val="tx1"/>
              </a:solidFill>
              <a:round/>
              <a:headEnd/>
              <a:tailEnd/>
            </a:ln>
          </p:spPr>
          <p:txBody>
            <a:bodyPr wrap="none" anchor="ctr"/>
            <a:lstStyle/>
            <a:p>
              <a:endParaRPr lang="en-US"/>
            </a:p>
          </p:txBody>
        </p:sp>
        <p:sp>
          <p:nvSpPr>
            <p:cNvPr id="25622" name="Line 10"/>
            <p:cNvSpPr>
              <a:spLocks noChangeShapeType="1"/>
            </p:cNvSpPr>
            <p:nvPr/>
          </p:nvSpPr>
          <p:spPr bwMode="auto">
            <a:xfrm>
              <a:off x="2784" y="1200"/>
              <a:ext cx="1872" cy="0"/>
            </a:xfrm>
            <a:prstGeom prst="line">
              <a:avLst/>
            </a:prstGeom>
            <a:noFill/>
            <a:ln w="9525">
              <a:solidFill>
                <a:schemeClr val="tx1"/>
              </a:solidFill>
              <a:prstDash val="dash"/>
              <a:round/>
              <a:headEnd/>
              <a:tailEnd/>
            </a:ln>
          </p:spPr>
          <p:txBody>
            <a:bodyPr wrap="none" anchor="ctr"/>
            <a:lstStyle/>
            <a:p>
              <a:endParaRPr lang="en-US"/>
            </a:p>
          </p:txBody>
        </p:sp>
        <p:sp>
          <p:nvSpPr>
            <p:cNvPr id="25623" name="Line 11"/>
            <p:cNvSpPr>
              <a:spLocks noChangeShapeType="1"/>
            </p:cNvSpPr>
            <p:nvPr/>
          </p:nvSpPr>
          <p:spPr bwMode="auto">
            <a:xfrm>
              <a:off x="2784" y="2352"/>
              <a:ext cx="1920" cy="0"/>
            </a:xfrm>
            <a:prstGeom prst="line">
              <a:avLst/>
            </a:prstGeom>
            <a:noFill/>
            <a:ln w="9525">
              <a:solidFill>
                <a:schemeClr val="tx1"/>
              </a:solidFill>
              <a:prstDash val="dash"/>
              <a:round/>
              <a:headEnd/>
              <a:tailEnd/>
            </a:ln>
          </p:spPr>
          <p:txBody>
            <a:bodyPr wrap="none" anchor="ctr"/>
            <a:lstStyle/>
            <a:p>
              <a:endParaRPr lang="en-US"/>
            </a:p>
          </p:txBody>
        </p:sp>
        <p:sp>
          <p:nvSpPr>
            <p:cNvPr id="25624" name="Freeform 12"/>
            <p:cNvSpPr>
              <a:spLocks/>
            </p:cNvSpPr>
            <p:nvPr/>
          </p:nvSpPr>
          <p:spPr bwMode="auto">
            <a:xfrm>
              <a:off x="2784" y="1096"/>
              <a:ext cx="1728" cy="1256"/>
            </a:xfrm>
            <a:custGeom>
              <a:avLst/>
              <a:gdLst>
                <a:gd name="T0" fmla="*/ 0 w 2784"/>
                <a:gd name="T1" fmla="*/ 680 h 1256"/>
                <a:gd name="T2" fmla="*/ 1 w 2784"/>
                <a:gd name="T3" fmla="*/ 584 h 1256"/>
                <a:gd name="T4" fmla="*/ 1 w 2784"/>
                <a:gd name="T5" fmla="*/ 104 h 1256"/>
                <a:gd name="T6" fmla="*/ 2 w 2784"/>
                <a:gd name="T7" fmla="*/ 1208 h 1256"/>
                <a:gd name="T8" fmla="*/ 4 w 2784"/>
                <a:gd name="T9" fmla="*/ 104 h 1256"/>
                <a:gd name="T10" fmla="*/ 6 w 2784"/>
                <a:gd name="T11" fmla="*/ 1256 h 1256"/>
                <a:gd name="T12" fmla="*/ 6 w 2784"/>
                <a:gd name="T13" fmla="*/ 104 h 1256"/>
                <a:gd name="T14" fmla="*/ 7 w 2784"/>
                <a:gd name="T15" fmla="*/ 1256 h 1256"/>
                <a:gd name="T16" fmla="*/ 9 w 2784"/>
                <a:gd name="T17" fmla="*/ 104 h 1256"/>
                <a:gd name="T18" fmla="*/ 11 w 2784"/>
                <a:gd name="T19" fmla="*/ 1256 h 1256"/>
                <a:gd name="T20" fmla="*/ 12 w 2784"/>
                <a:gd name="T21" fmla="*/ 104 h 1256"/>
                <a:gd name="T22" fmla="*/ 14 w 2784"/>
                <a:gd name="T23" fmla="*/ 1256 h 1256"/>
                <a:gd name="T24" fmla="*/ 15 w 2784"/>
                <a:gd name="T25" fmla="*/ 104 h 12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84"/>
                <a:gd name="T40" fmla="*/ 0 h 1256"/>
                <a:gd name="T41" fmla="*/ 2784 w 2784"/>
                <a:gd name="T42" fmla="*/ 1256 h 12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84" h="1256">
                  <a:moveTo>
                    <a:pt x="0" y="680"/>
                  </a:moveTo>
                  <a:cubicBezTo>
                    <a:pt x="8" y="680"/>
                    <a:pt x="16" y="680"/>
                    <a:pt x="48" y="584"/>
                  </a:cubicBezTo>
                  <a:cubicBezTo>
                    <a:pt x="80" y="488"/>
                    <a:pt x="120" y="0"/>
                    <a:pt x="192" y="104"/>
                  </a:cubicBezTo>
                  <a:cubicBezTo>
                    <a:pt x="264" y="208"/>
                    <a:pt x="392" y="1208"/>
                    <a:pt x="480" y="1208"/>
                  </a:cubicBezTo>
                  <a:cubicBezTo>
                    <a:pt x="568" y="1208"/>
                    <a:pt x="632" y="96"/>
                    <a:pt x="720" y="104"/>
                  </a:cubicBezTo>
                  <a:cubicBezTo>
                    <a:pt x="808" y="112"/>
                    <a:pt x="928" y="1256"/>
                    <a:pt x="1008" y="1256"/>
                  </a:cubicBezTo>
                  <a:cubicBezTo>
                    <a:pt x="1088" y="1256"/>
                    <a:pt x="1120" y="104"/>
                    <a:pt x="1200" y="104"/>
                  </a:cubicBezTo>
                  <a:cubicBezTo>
                    <a:pt x="1280" y="104"/>
                    <a:pt x="1408" y="1256"/>
                    <a:pt x="1488" y="1256"/>
                  </a:cubicBezTo>
                  <a:cubicBezTo>
                    <a:pt x="1568" y="1256"/>
                    <a:pt x="1600" y="104"/>
                    <a:pt x="1680" y="104"/>
                  </a:cubicBezTo>
                  <a:cubicBezTo>
                    <a:pt x="1760" y="104"/>
                    <a:pt x="1880" y="1256"/>
                    <a:pt x="1968" y="1256"/>
                  </a:cubicBezTo>
                  <a:cubicBezTo>
                    <a:pt x="2056" y="1256"/>
                    <a:pt x="2104" y="104"/>
                    <a:pt x="2208" y="104"/>
                  </a:cubicBezTo>
                  <a:cubicBezTo>
                    <a:pt x="2312" y="104"/>
                    <a:pt x="2496" y="1256"/>
                    <a:pt x="2592" y="1256"/>
                  </a:cubicBezTo>
                  <a:cubicBezTo>
                    <a:pt x="2688" y="1256"/>
                    <a:pt x="2736" y="680"/>
                    <a:pt x="2784" y="104"/>
                  </a:cubicBezTo>
                </a:path>
              </a:pathLst>
            </a:custGeom>
            <a:noFill/>
            <a:ln w="9525" cap="flat" cmpd="sng">
              <a:solidFill>
                <a:schemeClr val="tx2"/>
              </a:solidFill>
              <a:prstDash val="solid"/>
              <a:round/>
              <a:headEnd/>
              <a:tailEnd/>
            </a:ln>
          </p:spPr>
          <p:txBody>
            <a:bodyPr wrap="none" anchor="ctr"/>
            <a:lstStyle/>
            <a:p>
              <a:endParaRPr lang="en-US"/>
            </a:p>
          </p:txBody>
        </p:sp>
        <p:sp>
          <p:nvSpPr>
            <p:cNvPr id="25625" name="Text Box 22"/>
            <p:cNvSpPr txBox="1">
              <a:spLocks noChangeArrowheads="1"/>
            </p:cNvSpPr>
            <p:nvPr/>
          </p:nvSpPr>
          <p:spPr bwMode="auto">
            <a:xfrm>
              <a:off x="4848" y="1776"/>
              <a:ext cx="453" cy="250"/>
            </a:xfrm>
            <a:prstGeom prst="rect">
              <a:avLst/>
            </a:prstGeom>
            <a:noFill/>
            <a:ln w="9525">
              <a:noFill/>
              <a:miter lim="800000"/>
              <a:headEnd/>
              <a:tailEnd/>
            </a:ln>
          </p:spPr>
          <p:txBody>
            <a:bodyPr wrap="none">
              <a:spAutoFit/>
            </a:bodyPr>
            <a:lstStyle/>
            <a:p>
              <a:pPr eaLnBrk="0" hangingPunct="0"/>
              <a:r>
                <a:rPr lang="en-US" altLang="en-US" sz="2000">
                  <a:solidFill>
                    <a:schemeClr val="tx2"/>
                  </a:solidFill>
                </a:rPr>
                <a:t>Time</a:t>
              </a:r>
              <a:endParaRPr lang="en-US" altLang="en-US"/>
            </a:p>
          </p:txBody>
        </p:sp>
        <p:sp>
          <p:nvSpPr>
            <p:cNvPr id="25626" name="Text Box 23"/>
            <p:cNvSpPr txBox="1">
              <a:spLocks noChangeArrowheads="1"/>
            </p:cNvSpPr>
            <p:nvPr/>
          </p:nvSpPr>
          <p:spPr bwMode="auto">
            <a:xfrm rot="-5400000">
              <a:off x="2262" y="1770"/>
              <a:ext cx="813" cy="250"/>
            </a:xfrm>
            <a:prstGeom prst="rect">
              <a:avLst/>
            </a:prstGeom>
            <a:noFill/>
            <a:ln w="9525">
              <a:noFill/>
              <a:miter lim="800000"/>
              <a:headEnd/>
              <a:tailEnd/>
            </a:ln>
          </p:spPr>
          <p:txBody>
            <a:bodyPr wrap="none">
              <a:spAutoFit/>
            </a:bodyPr>
            <a:lstStyle/>
            <a:p>
              <a:pPr eaLnBrk="0" hangingPunct="0"/>
              <a:r>
                <a:rPr lang="en-US" altLang="en-US" sz="2000">
                  <a:solidFill>
                    <a:schemeClr val="tx2"/>
                  </a:solidFill>
                </a:rPr>
                <a:t>MR Signal</a:t>
              </a:r>
              <a:endParaRPr lang="en-US" altLang="en-US"/>
            </a:p>
          </p:txBody>
        </p:sp>
      </p:grpSp>
      <p:grpSp>
        <p:nvGrpSpPr>
          <p:cNvPr id="4" name="Group 27"/>
          <p:cNvGrpSpPr>
            <a:grpSpLocks/>
          </p:cNvGrpSpPr>
          <p:nvPr/>
        </p:nvGrpSpPr>
        <p:grpSpPr bwMode="auto">
          <a:xfrm>
            <a:off x="3962400" y="4419600"/>
            <a:ext cx="4376738" cy="2133600"/>
            <a:chOff x="2496" y="2688"/>
            <a:chExt cx="2757" cy="1344"/>
          </a:xfrm>
        </p:grpSpPr>
        <p:sp>
          <p:nvSpPr>
            <p:cNvPr id="25613" name="Line 17"/>
            <p:cNvSpPr>
              <a:spLocks noChangeShapeType="1"/>
            </p:cNvSpPr>
            <p:nvPr/>
          </p:nvSpPr>
          <p:spPr bwMode="auto">
            <a:xfrm>
              <a:off x="2784" y="2688"/>
              <a:ext cx="0" cy="1344"/>
            </a:xfrm>
            <a:prstGeom prst="line">
              <a:avLst/>
            </a:prstGeom>
            <a:noFill/>
            <a:ln w="9525">
              <a:solidFill>
                <a:schemeClr val="tx1"/>
              </a:solidFill>
              <a:round/>
              <a:headEnd/>
              <a:tailEnd/>
            </a:ln>
          </p:spPr>
          <p:txBody>
            <a:bodyPr wrap="none" anchor="ctr"/>
            <a:lstStyle/>
            <a:p>
              <a:endParaRPr lang="en-US"/>
            </a:p>
          </p:txBody>
        </p:sp>
        <p:sp>
          <p:nvSpPr>
            <p:cNvPr id="25614" name="Line 18"/>
            <p:cNvSpPr>
              <a:spLocks noChangeShapeType="1"/>
            </p:cNvSpPr>
            <p:nvPr/>
          </p:nvSpPr>
          <p:spPr bwMode="auto">
            <a:xfrm>
              <a:off x="2784" y="3360"/>
              <a:ext cx="2304" cy="0"/>
            </a:xfrm>
            <a:prstGeom prst="line">
              <a:avLst/>
            </a:prstGeom>
            <a:noFill/>
            <a:ln w="9525">
              <a:solidFill>
                <a:schemeClr val="tx1"/>
              </a:solidFill>
              <a:round/>
              <a:headEnd/>
              <a:tailEnd/>
            </a:ln>
          </p:spPr>
          <p:txBody>
            <a:bodyPr wrap="none" anchor="ctr"/>
            <a:lstStyle/>
            <a:p>
              <a:endParaRPr lang="en-US"/>
            </a:p>
          </p:txBody>
        </p:sp>
        <p:sp>
          <p:nvSpPr>
            <p:cNvPr id="25615" name="Freeform 19"/>
            <p:cNvSpPr>
              <a:spLocks/>
            </p:cNvSpPr>
            <p:nvPr/>
          </p:nvSpPr>
          <p:spPr bwMode="auto">
            <a:xfrm>
              <a:off x="2784" y="3504"/>
              <a:ext cx="1920" cy="496"/>
            </a:xfrm>
            <a:custGeom>
              <a:avLst/>
              <a:gdLst>
                <a:gd name="T0" fmla="*/ 0 w 1920"/>
                <a:gd name="T1" fmla="*/ 496 h 496"/>
                <a:gd name="T2" fmla="*/ 384 w 1920"/>
                <a:gd name="T3" fmla="*/ 304 h 496"/>
                <a:gd name="T4" fmla="*/ 912 w 1920"/>
                <a:gd name="T5" fmla="*/ 112 h 496"/>
                <a:gd name="T6" fmla="*/ 1632 w 1920"/>
                <a:gd name="T7" fmla="*/ 16 h 496"/>
                <a:gd name="T8" fmla="*/ 1920 w 1920"/>
                <a:gd name="T9" fmla="*/ 16 h 496"/>
                <a:gd name="T10" fmla="*/ 0 60000 65536"/>
                <a:gd name="T11" fmla="*/ 0 60000 65536"/>
                <a:gd name="T12" fmla="*/ 0 60000 65536"/>
                <a:gd name="T13" fmla="*/ 0 60000 65536"/>
                <a:gd name="T14" fmla="*/ 0 60000 65536"/>
                <a:gd name="T15" fmla="*/ 0 w 1920"/>
                <a:gd name="T16" fmla="*/ 0 h 496"/>
                <a:gd name="T17" fmla="*/ 1920 w 1920"/>
                <a:gd name="T18" fmla="*/ 496 h 496"/>
              </a:gdLst>
              <a:ahLst/>
              <a:cxnLst>
                <a:cxn ang="T10">
                  <a:pos x="T0" y="T1"/>
                </a:cxn>
                <a:cxn ang="T11">
                  <a:pos x="T2" y="T3"/>
                </a:cxn>
                <a:cxn ang="T12">
                  <a:pos x="T4" y="T5"/>
                </a:cxn>
                <a:cxn ang="T13">
                  <a:pos x="T6" y="T7"/>
                </a:cxn>
                <a:cxn ang="T14">
                  <a:pos x="T8" y="T9"/>
                </a:cxn>
              </a:cxnLst>
              <a:rect l="T15" t="T16" r="T17" b="T18"/>
              <a:pathLst>
                <a:path w="1920" h="496">
                  <a:moveTo>
                    <a:pt x="0" y="496"/>
                  </a:moveTo>
                  <a:cubicBezTo>
                    <a:pt x="116" y="432"/>
                    <a:pt x="232" y="368"/>
                    <a:pt x="384" y="304"/>
                  </a:cubicBezTo>
                  <a:cubicBezTo>
                    <a:pt x="536" y="240"/>
                    <a:pt x="704" y="160"/>
                    <a:pt x="912" y="112"/>
                  </a:cubicBezTo>
                  <a:cubicBezTo>
                    <a:pt x="1120" y="64"/>
                    <a:pt x="1464" y="32"/>
                    <a:pt x="1632" y="16"/>
                  </a:cubicBezTo>
                  <a:cubicBezTo>
                    <a:pt x="1800" y="0"/>
                    <a:pt x="1860" y="8"/>
                    <a:pt x="1920" y="16"/>
                  </a:cubicBezTo>
                </a:path>
              </a:pathLst>
            </a:custGeom>
            <a:noFill/>
            <a:ln w="9525" cap="flat" cmpd="sng">
              <a:solidFill>
                <a:schemeClr val="tx1"/>
              </a:solidFill>
              <a:prstDash val="lgDash"/>
              <a:round/>
              <a:headEnd/>
              <a:tailEnd/>
            </a:ln>
          </p:spPr>
          <p:txBody>
            <a:bodyPr wrap="none" anchor="ctr"/>
            <a:lstStyle/>
            <a:p>
              <a:endParaRPr lang="en-US"/>
            </a:p>
          </p:txBody>
        </p:sp>
        <p:sp>
          <p:nvSpPr>
            <p:cNvPr id="25616" name="Freeform 20"/>
            <p:cNvSpPr>
              <a:spLocks/>
            </p:cNvSpPr>
            <p:nvPr/>
          </p:nvSpPr>
          <p:spPr bwMode="auto">
            <a:xfrm flipV="1">
              <a:off x="2784" y="2736"/>
              <a:ext cx="1920" cy="496"/>
            </a:xfrm>
            <a:custGeom>
              <a:avLst/>
              <a:gdLst>
                <a:gd name="T0" fmla="*/ 0 w 1920"/>
                <a:gd name="T1" fmla="*/ 496 h 496"/>
                <a:gd name="T2" fmla="*/ 384 w 1920"/>
                <a:gd name="T3" fmla="*/ 304 h 496"/>
                <a:gd name="T4" fmla="*/ 912 w 1920"/>
                <a:gd name="T5" fmla="*/ 112 h 496"/>
                <a:gd name="T6" fmla="*/ 1632 w 1920"/>
                <a:gd name="T7" fmla="*/ 16 h 496"/>
                <a:gd name="T8" fmla="*/ 1920 w 1920"/>
                <a:gd name="T9" fmla="*/ 16 h 496"/>
                <a:gd name="T10" fmla="*/ 0 60000 65536"/>
                <a:gd name="T11" fmla="*/ 0 60000 65536"/>
                <a:gd name="T12" fmla="*/ 0 60000 65536"/>
                <a:gd name="T13" fmla="*/ 0 60000 65536"/>
                <a:gd name="T14" fmla="*/ 0 60000 65536"/>
                <a:gd name="T15" fmla="*/ 0 w 1920"/>
                <a:gd name="T16" fmla="*/ 0 h 496"/>
                <a:gd name="T17" fmla="*/ 1920 w 1920"/>
                <a:gd name="T18" fmla="*/ 496 h 496"/>
              </a:gdLst>
              <a:ahLst/>
              <a:cxnLst>
                <a:cxn ang="T10">
                  <a:pos x="T0" y="T1"/>
                </a:cxn>
                <a:cxn ang="T11">
                  <a:pos x="T2" y="T3"/>
                </a:cxn>
                <a:cxn ang="T12">
                  <a:pos x="T4" y="T5"/>
                </a:cxn>
                <a:cxn ang="T13">
                  <a:pos x="T6" y="T7"/>
                </a:cxn>
                <a:cxn ang="T14">
                  <a:pos x="T8" y="T9"/>
                </a:cxn>
              </a:cxnLst>
              <a:rect l="T15" t="T16" r="T17" b="T18"/>
              <a:pathLst>
                <a:path w="1920" h="496">
                  <a:moveTo>
                    <a:pt x="0" y="496"/>
                  </a:moveTo>
                  <a:cubicBezTo>
                    <a:pt x="116" y="432"/>
                    <a:pt x="232" y="368"/>
                    <a:pt x="384" y="304"/>
                  </a:cubicBezTo>
                  <a:cubicBezTo>
                    <a:pt x="536" y="240"/>
                    <a:pt x="704" y="160"/>
                    <a:pt x="912" y="112"/>
                  </a:cubicBezTo>
                  <a:cubicBezTo>
                    <a:pt x="1120" y="64"/>
                    <a:pt x="1464" y="32"/>
                    <a:pt x="1632" y="16"/>
                  </a:cubicBezTo>
                  <a:cubicBezTo>
                    <a:pt x="1800" y="0"/>
                    <a:pt x="1860" y="8"/>
                    <a:pt x="1920" y="16"/>
                  </a:cubicBezTo>
                </a:path>
              </a:pathLst>
            </a:custGeom>
            <a:noFill/>
            <a:ln w="9525" cap="flat" cmpd="sng">
              <a:solidFill>
                <a:schemeClr val="tx1"/>
              </a:solidFill>
              <a:prstDash val="lgDash"/>
              <a:round/>
              <a:headEnd/>
              <a:tailEnd/>
            </a:ln>
          </p:spPr>
          <p:txBody>
            <a:bodyPr wrap="none" anchor="ctr"/>
            <a:lstStyle/>
            <a:p>
              <a:endParaRPr lang="en-US"/>
            </a:p>
          </p:txBody>
        </p:sp>
        <p:sp>
          <p:nvSpPr>
            <p:cNvPr id="25617" name="Freeform 21"/>
            <p:cNvSpPr>
              <a:spLocks/>
            </p:cNvSpPr>
            <p:nvPr/>
          </p:nvSpPr>
          <p:spPr bwMode="auto">
            <a:xfrm>
              <a:off x="2784" y="2760"/>
              <a:ext cx="1872" cy="1048"/>
            </a:xfrm>
            <a:custGeom>
              <a:avLst/>
              <a:gdLst>
                <a:gd name="T0" fmla="*/ 0 w 1872"/>
                <a:gd name="T1" fmla="*/ 600 h 1048"/>
                <a:gd name="T2" fmla="*/ 96 w 1872"/>
                <a:gd name="T3" fmla="*/ 72 h 1048"/>
                <a:gd name="T4" fmla="*/ 192 w 1872"/>
                <a:gd name="T5" fmla="*/ 1032 h 1048"/>
                <a:gd name="T6" fmla="*/ 288 w 1872"/>
                <a:gd name="T7" fmla="*/ 168 h 1048"/>
                <a:gd name="T8" fmla="*/ 480 w 1872"/>
                <a:gd name="T9" fmla="*/ 984 h 1048"/>
                <a:gd name="T10" fmla="*/ 576 w 1872"/>
                <a:gd name="T11" fmla="*/ 264 h 1048"/>
                <a:gd name="T12" fmla="*/ 768 w 1872"/>
                <a:gd name="T13" fmla="*/ 888 h 1048"/>
                <a:gd name="T14" fmla="*/ 912 w 1872"/>
                <a:gd name="T15" fmla="*/ 360 h 1048"/>
                <a:gd name="T16" fmla="*/ 1056 w 1872"/>
                <a:gd name="T17" fmla="*/ 792 h 1048"/>
                <a:gd name="T18" fmla="*/ 1152 w 1872"/>
                <a:gd name="T19" fmla="*/ 408 h 1048"/>
                <a:gd name="T20" fmla="*/ 1296 w 1872"/>
                <a:gd name="T21" fmla="*/ 792 h 1048"/>
                <a:gd name="T22" fmla="*/ 1392 w 1872"/>
                <a:gd name="T23" fmla="*/ 456 h 1048"/>
                <a:gd name="T24" fmla="*/ 1536 w 1872"/>
                <a:gd name="T25" fmla="*/ 744 h 1048"/>
                <a:gd name="T26" fmla="*/ 1680 w 1872"/>
                <a:gd name="T27" fmla="*/ 456 h 1048"/>
                <a:gd name="T28" fmla="*/ 1776 w 1872"/>
                <a:gd name="T29" fmla="*/ 744 h 1048"/>
                <a:gd name="T30" fmla="*/ 1872 w 1872"/>
                <a:gd name="T31" fmla="*/ 552 h 10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2"/>
                <a:gd name="T49" fmla="*/ 0 h 1048"/>
                <a:gd name="T50" fmla="*/ 1872 w 1872"/>
                <a:gd name="T51" fmla="*/ 1048 h 10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2" h="1048">
                  <a:moveTo>
                    <a:pt x="0" y="600"/>
                  </a:moveTo>
                  <a:cubicBezTo>
                    <a:pt x="32" y="300"/>
                    <a:pt x="64" y="0"/>
                    <a:pt x="96" y="72"/>
                  </a:cubicBezTo>
                  <a:cubicBezTo>
                    <a:pt x="128" y="144"/>
                    <a:pt x="160" y="1016"/>
                    <a:pt x="192" y="1032"/>
                  </a:cubicBezTo>
                  <a:cubicBezTo>
                    <a:pt x="224" y="1048"/>
                    <a:pt x="240" y="176"/>
                    <a:pt x="288" y="168"/>
                  </a:cubicBezTo>
                  <a:cubicBezTo>
                    <a:pt x="336" y="160"/>
                    <a:pt x="432" y="968"/>
                    <a:pt x="480" y="984"/>
                  </a:cubicBezTo>
                  <a:cubicBezTo>
                    <a:pt x="528" y="1000"/>
                    <a:pt x="528" y="280"/>
                    <a:pt x="576" y="264"/>
                  </a:cubicBezTo>
                  <a:cubicBezTo>
                    <a:pt x="624" y="248"/>
                    <a:pt x="712" y="872"/>
                    <a:pt x="768" y="888"/>
                  </a:cubicBezTo>
                  <a:cubicBezTo>
                    <a:pt x="824" y="904"/>
                    <a:pt x="864" y="376"/>
                    <a:pt x="912" y="360"/>
                  </a:cubicBezTo>
                  <a:cubicBezTo>
                    <a:pt x="960" y="344"/>
                    <a:pt x="1016" y="784"/>
                    <a:pt x="1056" y="792"/>
                  </a:cubicBezTo>
                  <a:cubicBezTo>
                    <a:pt x="1096" y="800"/>
                    <a:pt x="1112" y="408"/>
                    <a:pt x="1152" y="408"/>
                  </a:cubicBezTo>
                  <a:cubicBezTo>
                    <a:pt x="1192" y="408"/>
                    <a:pt x="1256" y="784"/>
                    <a:pt x="1296" y="792"/>
                  </a:cubicBezTo>
                  <a:cubicBezTo>
                    <a:pt x="1336" y="800"/>
                    <a:pt x="1352" y="464"/>
                    <a:pt x="1392" y="456"/>
                  </a:cubicBezTo>
                  <a:cubicBezTo>
                    <a:pt x="1432" y="448"/>
                    <a:pt x="1488" y="744"/>
                    <a:pt x="1536" y="744"/>
                  </a:cubicBezTo>
                  <a:cubicBezTo>
                    <a:pt x="1584" y="744"/>
                    <a:pt x="1640" y="456"/>
                    <a:pt x="1680" y="456"/>
                  </a:cubicBezTo>
                  <a:cubicBezTo>
                    <a:pt x="1720" y="456"/>
                    <a:pt x="1744" y="728"/>
                    <a:pt x="1776" y="744"/>
                  </a:cubicBezTo>
                  <a:cubicBezTo>
                    <a:pt x="1808" y="760"/>
                    <a:pt x="1840" y="656"/>
                    <a:pt x="1872" y="552"/>
                  </a:cubicBezTo>
                </a:path>
              </a:pathLst>
            </a:custGeom>
            <a:noFill/>
            <a:ln w="9525" cap="flat" cmpd="sng">
              <a:solidFill>
                <a:schemeClr val="tx2"/>
              </a:solidFill>
              <a:prstDash val="solid"/>
              <a:round/>
              <a:headEnd/>
              <a:tailEnd/>
            </a:ln>
          </p:spPr>
          <p:txBody>
            <a:bodyPr wrap="none" anchor="ctr"/>
            <a:lstStyle/>
            <a:p>
              <a:endParaRPr lang="en-US"/>
            </a:p>
          </p:txBody>
        </p:sp>
        <p:sp>
          <p:nvSpPr>
            <p:cNvPr id="25618" name="Text Box 24"/>
            <p:cNvSpPr txBox="1">
              <a:spLocks noChangeArrowheads="1"/>
            </p:cNvSpPr>
            <p:nvPr/>
          </p:nvSpPr>
          <p:spPr bwMode="auto">
            <a:xfrm rot="-5400000">
              <a:off x="2214" y="3258"/>
              <a:ext cx="813" cy="250"/>
            </a:xfrm>
            <a:prstGeom prst="rect">
              <a:avLst/>
            </a:prstGeom>
            <a:noFill/>
            <a:ln w="9525">
              <a:noFill/>
              <a:miter lim="800000"/>
              <a:headEnd/>
              <a:tailEnd/>
            </a:ln>
          </p:spPr>
          <p:txBody>
            <a:bodyPr wrap="none">
              <a:spAutoFit/>
            </a:bodyPr>
            <a:lstStyle/>
            <a:p>
              <a:pPr eaLnBrk="0" hangingPunct="0"/>
              <a:r>
                <a:rPr lang="en-US" altLang="en-US" sz="2000">
                  <a:solidFill>
                    <a:schemeClr val="tx2"/>
                  </a:solidFill>
                </a:rPr>
                <a:t>MR Signal</a:t>
              </a:r>
              <a:endParaRPr lang="en-US" altLang="en-US"/>
            </a:p>
          </p:txBody>
        </p:sp>
        <p:sp>
          <p:nvSpPr>
            <p:cNvPr id="25619" name="Text Box 25"/>
            <p:cNvSpPr txBox="1">
              <a:spLocks noChangeArrowheads="1"/>
            </p:cNvSpPr>
            <p:nvPr/>
          </p:nvSpPr>
          <p:spPr bwMode="auto">
            <a:xfrm>
              <a:off x="4800" y="3360"/>
              <a:ext cx="453" cy="250"/>
            </a:xfrm>
            <a:prstGeom prst="rect">
              <a:avLst/>
            </a:prstGeom>
            <a:noFill/>
            <a:ln w="9525">
              <a:noFill/>
              <a:miter lim="800000"/>
              <a:headEnd/>
              <a:tailEnd/>
            </a:ln>
          </p:spPr>
          <p:txBody>
            <a:bodyPr wrap="none">
              <a:spAutoFit/>
            </a:bodyPr>
            <a:lstStyle/>
            <a:p>
              <a:pPr eaLnBrk="0" hangingPunct="0"/>
              <a:r>
                <a:rPr lang="en-US" altLang="en-US" sz="2000">
                  <a:solidFill>
                    <a:schemeClr val="tx2"/>
                  </a:solidFill>
                </a:rPr>
                <a:t>Time</a:t>
              </a:r>
              <a:endParaRPr lang="en-US" altLang="en-US"/>
            </a:p>
          </p:txBody>
        </p:sp>
      </p:grpSp>
      <p:sp>
        <p:nvSpPr>
          <p:cNvPr id="32794" name="Text Box 26"/>
          <p:cNvSpPr txBox="1">
            <a:spLocks noChangeArrowheads="1"/>
          </p:cNvSpPr>
          <p:nvPr/>
        </p:nvSpPr>
        <p:spPr bwMode="auto">
          <a:xfrm>
            <a:off x="568325" y="3886200"/>
            <a:ext cx="2671763" cy="457200"/>
          </a:xfrm>
          <a:prstGeom prst="rect">
            <a:avLst/>
          </a:prstGeom>
          <a:noFill/>
          <a:ln w="9525">
            <a:noFill/>
            <a:miter lim="800000"/>
            <a:headEnd/>
            <a:tailEnd/>
          </a:ln>
        </p:spPr>
        <p:txBody>
          <a:bodyPr wrap="none">
            <a:spAutoFit/>
          </a:bodyPr>
          <a:lstStyle/>
          <a:p>
            <a:pPr eaLnBrk="0" hangingPunct="0"/>
            <a:r>
              <a:rPr lang="en-US" altLang="en-US"/>
              <a:t>B</a:t>
            </a:r>
            <a:r>
              <a:rPr lang="en-US" altLang="en-US" baseline="-20000"/>
              <a:t>0</a:t>
            </a:r>
            <a:r>
              <a:rPr lang="en-US" altLang="en-US"/>
              <a:t> - inhomogeneous</a:t>
            </a:r>
          </a:p>
        </p:txBody>
      </p:sp>
      <p:sp>
        <p:nvSpPr>
          <p:cNvPr id="32796" name="Text Box 28"/>
          <p:cNvSpPr txBox="1">
            <a:spLocks noChangeArrowheads="1"/>
          </p:cNvSpPr>
          <p:nvPr/>
        </p:nvSpPr>
        <p:spPr bwMode="auto">
          <a:xfrm>
            <a:off x="4343400" y="3886200"/>
            <a:ext cx="3406775" cy="457200"/>
          </a:xfrm>
          <a:prstGeom prst="rect">
            <a:avLst/>
          </a:prstGeom>
          <a:noFill/>
          <a:ln w="9525">
            <a:noFill/>
            <a:miter lim="800000"/>
            <a:headEnd/>
            <a:tailEnd/>
          </a:ln>
        </p:spPr>
        <p:txBody>
          <a:bodyPr wrap="none">
            <a:spAutoFit/>
          </a:bodyPr>
          <a:lstStyle/>
          <a:p>
            <a:pPr eaLnBrk="0" hangingPunct="0"/>
            <a:r>
              <a:rPr lang="en-US" altLang="en-US"/>
              <a:t>M vectors are not in phase</a:t>
            </a:r>
          </a:p>
        </p:txBody>
      </p:sp>
      <p:sp>
        <p:nvSpPr>
          <p:cNvPr id="32798" name="Text Box 30"/>
          <p:cNvSpPr txBox="1">
            <a:spLocks noChangeArrowheads="1"/>
          </p:cNvSpPr>
          <p:nvPr/>
        </p:nvSpPr>
        <p:spPr bwMode="auto">
          <a:xfrm>
            <a:off x="228600" y="3886200"/>
            <a:ext cx="8342313" cy="461963"/>
          </a:xfrm>
          <a:prstGeom prst="rect">
            <a:avLst/>
          </a:prstGeom>
          <a:solidFill>
            <a:schemeClr val="bg1"/>
          </a:solidFill>
          <a:ln w="9525">
            <a:solidFill>
              <a:srgbClr val="FF6600"/>
            </a:solidFill>
            <a:miter lim="800000"/>
            <a:headEnd/>
            <a:tailEnd/>
          </a:ln>
        </p:spPr>
        <p:txBody>
          <a:bodyPr wrap="none">
            <a:spAutoFit/>
          </a:bodyPr>
          <a:lstStyle/>
          <a:p>
            <a:pPr eaLnBrk="0" hangingPunct="0"/>
            <a:r>
              <a:rPr lang="en-US" altLang="en-US" sz="2400" b="1">
                <a:solidFill>
                  <a:srgbClr val="FF6600"/>
                </a:solidFill>
              </a:rPr>
              <a:t>MR Signal decays exponentially as exp(-t/T2*)</a:t>
            </a:r>
            <a:endParaRPr lang="en-US" altLang="en-US" sz="2400"/>
          </a:p>
        </p:txBody>
      </p:sp>
      <p:pic>
        <p:nvPicPr>
          <p:cNvPr id="2" name="7260F23C.mp4">
            <a:hlinkClick r:id="" action="ppaction://media"/>
          </p:cNvPr>
          <p:cNvPicPr>
            <a:picLocks noRot="1" noChangeAspect="1"/>
          </p:cNvPicPr>
          <p:nvPr>
            <a:videoFile r:link="rId1"/>
          </p:nvPr>
        </p:nvPicPr>
        <p:blipFill>
          <a:blip r:embed="rId4" cstate="print"/>
          <a:srcRect/>
          <a:stretch>
            <a:fillRect/>
          </a:stretch>
        </p:blipFill>
        <p:spPr bwMode="auto">
          <a:xfrm>
            <a:off x="635000" y="1787525"/>
            <a:ext cx="2682875" cy="1828800"/>
          </a:xfrm>
          <a:prstGeom prst="rect">
            <a:avLst/>
          </a:prstGeom>
          <a:noFill/>
          <a:ln w="9525">
            <a:noFill/>
            <a:miter lim="800000"/>
            <a:headEnd/>
            <a:tailEnd/>
          </a:ln>
        </p:spPr>
      </p:pic>
      <p:pic>
        <p:nvPicPr>
          <p:cNvPr id="25611" name="Picture 6" descr="C:\MATLAB6p1\work\spin\echo2.tif"/>
          <p:cNvPicPr>
            <a:picLocks noChangeAspect="1" noChangeArrowheads="1"/>
          </p:cNvPicPr>
          <p:nvPr/>
        </p:nvPicPr>
        <p:blipFill>
          <a:blip r:embed="rId5" cstate="print"/>
          <a:srcRect l="12605" t="15686" r="11765" b="23810"/>
          <a:stretch>
            <a:fillRect/>
          </a:stretch>
        </p:blipFill>
        <p:spPr bwMode="auto">
          <a:xfrm>
            <a:off x="838200" y="4800600"/>
            <a:ext cx="2590800" cy="1555750"/>
          </a:xfrm>
          <a:prstGeom prst="rect">
            <a:avLst/>
          </a:prstGeom>
          <a:noFill/>
          <a:ln w="9525">
            <a:noFill/>
            <a:miter lim="800000"/>
            <a:headEnd/>
            <a:tailEnd/>
          </a:ln>
        </p:spPr>
      </p:pic>
      <p:sp>
        <p:nvSpPr>
          <p:cNvPr id="25612" name="Text Box 4"/>
          <p:cNvSpPr txBox="1">
            <a:spLocks noChangeArrowheads="1"/>
          </p:cNvSpPr>
          <p:nvPr/>
        </p:nvSpPr>
        <p:spPr bwMode="auto">
          <a:xfrm>
            <a:off x="914400" y="4343400"/>
            <a:ext cx="2540000" cy="369888"/>
          </a:xfrm>
          <a:prstGeom prst="rect">
            <a:avLst/>
          </a:prstGeom>
          <a:noFill/>
          <a:ln w="9525">
            <a:noFill/>
            <a:miter lim="800000"/>
            <a:headEnd/>
            <a:tailEnd/>
          </a:ln>
        </p:spPr>
        <p:txBody>
          <a:bodyPr wrap="none">
            <a:spAutoFit/>
          </a:bodyPr>
          <a:lstStyle/>
          <a:p>
            <a:pPr eaLnBrk="0" hangingPunct="0"/>
            <a:r>
              <a:rPr lang="en-US" altLang="en-US"/>
              <a:t>B</a:t>
            </a:r>
            <a:r>
              <a:rPr lang="en-US" altLang="en-US" baseline="-20000"/>
              <a:t>0</a:t>
            </a:r>
            <a:r>
              <a:rPr lang="en-US" altLang="en-US"/>
              <a:t> - inhomogeneous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279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279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528" fill="hold" grpId="0" nodeType="clickEffect">
                                  <p:stCondLst>
                                    <p:cond delay="0"/>
                                  </p:stCondLst>
                                  <p:childTnLst>
                                    <p:set>
                                      <p:cBhvr>
                                        <p:cTn id="26" dur="1" fill="hold">
                                          <p:stCondLst>
                                            <p:cond delay="0"/>
                                          </p:stCondLst>
                                        </p:cTn>
                                        <p:tgtEl>
                                          <p:spTgt spid="32798"/>
                                        </p:tgtEl>
                                        <p:attrNameLst>
                                          <p:attrName>style.visibility</p:attrName>
                                        </p:attrNameLst>
                                      </p:cBhvr>
                                      <p:to>
                                        <p:strVal val="visible"/>
                                      </p:to>
                                    </p:set>
                                    <p:anim calcmode="lin" valueType="num">
                                      <p:cBhvr>
                                        <p:cTn id="27" dur="500" fill="hold"/>
                                        <p:tgtEl>
                                          <p:spTgt spid="32798"/>
                                        </p:tgtEl>
                                        <p:attrNameLst>
                                          <p:attrName>ppt_w</p:attrName>
                                        </p:attrNameLst>
                                      </p:cBhvr>
                                      <p:tavLst>
                                        <p:tav tm="0">
                                          <p:val>
                                            <p:fltVal val="0"/>
                                          </p:val>
                                        </p:tav>
                                        <p:tav tm="100000">
                                          <p:val>
                                            <p:strVal val="#ppt_w"/>
                                          </p:val>
                                        </p:tav>
                                      </p:tavLst>
                                    </p:anim>
                                    <p:anim calcmode="lin" valueType="num">
                                      <p:cBhvr>
                                        <p:cTn id="28" dur="500" fill="hold"/>
                                        <p:tgtEl>
                                          <p:spTgt spid="32798"/>
                                        </p:tgtEl>
                                        <p:attrNameLst>
                                          <p:attrName>ppt_h</p:attrName>
                                        </p:attrNameLst>
                                      </p:cBhvr>
                                      <p:tavLst>
                                        <p:tav tm="0">
                                          <p:val>
                                            <p:fltVal val="0"/>
                                          </p:val>
                                        </p:tav>
                                        <p:tav tm="100000">
                                          <p:val>
                                            <p:strVal val="#ppt_h"/>
                                          </p:val>
                                        </p:tav>
                                      </p:tavLst>
                                    </p:anim>
                                    <p:anim calcmode="lin" valueType="num">
                                      <p:cBhvr>
                                        <p:cTn id="29" dur="500" fill="hold"/>
                                        <p:tgtEl>
                                          <p:spTgt spid="32798"/>
                                        </p:tgtEl>
                                        <p:attrNameLst>
                                          <p:attrName>ppt_x</p:attrName>
                                        </p:attrNameLst>
                                      </p:cBhvr>
                                      <p:tavLst>
                                        <p:tav tm="0">
                                          <p:val>
                                            <p:fltVal val="0.5"/>
                                          </p:val>
                                        </p:tav>
                                        <p:tav tm="100000">
                                          <p:val>
                                            <p:strVal val="#ppt_x"/>
                                          </p:val>
                                        </p:tav>
                                      </p:tavLst>
                                    </p:anim>
                                    <p:anim calcmode="lin" valueType="num">
                                      <p:cBhvr>
                                        <p:cTn id="30" dur="500" fill="hold"/>
                                        <p:tgtEl>
                                          <p:spTgt spid="32798"/>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3279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2"/>
                    </p:tgtEl>
                  </p:cond>
                </p:stCondLst>
                <p:endSync evt="end" delay="0">
                  <p:rtn val="all"/>
                </p:endSync>
                <p:childTnLst>
                  <p:par>
                    <p:cTn id="32" fill="hold">
                      <p:stCondLst>
                        <p:cond delay="0"/>
                      </p:stCondLst>
                      <p:childTnLst>
                        <p:par>
                          <p:cTn id="33" fill="hold">
                            <p:stCondLst>
                              <p:cond delay="0"/>
                            </p:stCondLst>
                            <p:childTnLst>
                              <p:par>
                                <p:cTn id="34" presetID="2" presetClass="mediacall" presetSubtype="0" fill="hold" nodeType="clickEffect">
                                  <p:stCondLst>
                                    <p:cond delay="0"/>
                                  </p:stCondLst>
                                  <p:childTnLst>
                                    <p:cmd type="call" cmd="togglePause">
                                      <p:cBhvr>
                                        <p:cTn id="35" dur="1" fill="hold"/>
                                        <p:tgtEl>
                                          <p:spTgt spid="2"/>
                                        </p:tgtEl>
                                      </p:cBhvr>
                                    </p:cmd>
                                  </p:childTnLst>
                                </p:cTn>
                              </p:par>
                            </p:childTnLst>
                          </p:cTn>
                        </p:par>
                      </p:childTnLst>
                    </p:cTn>
                  </p:par>
                </p:childTnLst>
              </p:cTn>
              <p:nextCondLst>
                <p:cond evt="onClick" delay="0">
                  <p:tgtEl>
                    <p:spTgt spid="2"/>
                  </p:tgtEl>
                </p:cond>
              </p:nextCondLst>
            </p:seq>
            <p:video>
              <p:cMediaNode vol="80000">
                <p:cTn id="36" fill="hold" display="0">
                  <p:stCondLst>
                    <p:cond delay="indefinite"/>
                  </p:stCondLst>
                </p:cTn>
                <p:tgtEl>
                  <p:spTgt spid="2"/>
                </p:tgtEl>
              </p:cMediaNode>
            </p:video>
          </p:childTnLst>
        </p:cTn>
      </p:par>
    </p:tnLst>
    <p:bldLst>
      <p:bldP spid="32773" grpId="0" autoUpdateAnimBg="0"/>
      <p:bldP spid="32794" grpId="0" autoUpdateAnimBg="0"/>
      <p:bldP spid="32796" grpId="0" autoUpdateAnimBg="0"/>
      <p:bldP spid="32798"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7813"/>
            <a:ext cx="8229600" cy="712787"/>
          </a:xfrm>
        </p:spPr>
        <p:txBody>
          <a:bodyPr/>
          <a:lstStyle/>
          <a:p>
            <a:pPr eaLnBrk="1" hangingPunct="1"/>
            <a:r>
              <a:rPr lang="en-US" sz="4000" smtClean="0"/>
              <a:t>Introduction</a:t>
            </a:r>
          </a:p>
        </p:txBody>
      </p:sp>
      <p:sp>
        <p:nvSpPr>
          <p:cNvPr id="8195" name="Rectangle 3"/>
          <p:cNvSpPr>
            <a:spLocks noGrp="1" noChangeArrowheads="1"/>
          </p:cNvSpPr>
          <p:nvPr>
            <p:ph idx="1"/>
          </p:nvPr>
        </p:nvSpPr>
        <p:spPr>
          <a:xfrm>
            <a:off x="457200" y="1371600"/>
            <a:ext cx="8229600" cy="4987925"/>
          </a:xfrm>
        </p:spPr>
        <p:txBody>
          <a:bodyPr/>
          <a:lstStyle/>
          <a:p>
            <a:pPr eaLnBrk="1" hangingPunct="1"/>
            <a:r>
              <a:rPr lang="en-US" smtClean="0"/>
              <a:t>There are number of different pulse sequences practically in use</a:t>
            </a:r>
          </a:p>
          <a:p>
            <a:pPr eaLnBrk="1" hangingPunct="1"/>
            <a:r>
              <a:rPr lang="en-US" smtClean="0"/>
              <a:t>Pulse sequences enable to control the way the system applies pulses and gradients</a:t>
            </a:r>
          </a:p>
          <a:p>
            <a:pPr eaLnBrk="1" hangingPunct="1"/>
            <a:r>
              <a:rPr lang="en-US" smtClean="0"/>
              <a:t>Each is designed for a specific purpose</a:t>
            </a:r>
          </a:p>
          <a:p>
            <a:pPr eaLnBrk="1" hangingPunct="1"/>
            <a:r>
              <a:rPr lang="en-US" smtClean="0"/>
              <a:t>Manufacturers uses different acronyms to distinguish between individual pulse sequences, which can be very confusing to the user. (next slide)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429000" y="762000"/>
            <a:ext cx="1955800" cy="579438"/>
          </a:xfrm>
          <a:prstGeom prst="rect">
            <a:avLst/>
          </a:prstGeom>
          <a:noFill/>
          <a:ln w="9525">
            <a:noFill/>
            <a:miter lim="800000"/>
            <a:headEnd/>
            <a:tailEnd/>
          </a:ln>
        </p:spPr>
        <p:txBody>
          <a:bodyPr wrap="none">
            <a:spAutoFit/>
          </a:bodyPr>
          <a:lstStyle/>
          <a:p>
            <a:pPr eaLnBrk="0" hangingPunct="0"/>
            <a:r>
              <a:rPr lang="en-US" altLang="en-US" sz="3200" b="1">
                <a:solidFill>
                  <a:srgbClr val="FF6600"/>
                </a:solidFill>
              </a:rPr>
              <a:t>Spin Echo</a:t>
            </a:r>
            <a:endParaRPr lang="en-US" altLang="en-US"/>
          </a:p>
        </p:txBody>
      </p:sp>
      <p:pic>
        <p:nvPicPr>
          <p:cNvPr id="26627" name="Picture 5" descr="C:\MATLAB6p1\work\spin\echo1.tif"/>
          <p:cNvPicPr>
            <a:picLocks noChangeAspect="1" noChangeArrowheads="1"/>
          </p:cNvPicPr>
          <p:nvPr/>
        </p:nvPicPr>
        <p:blipFill>
          <a:blip r:embed="rId3" cstate="print"/>
          <a:srcRect l="11667" t="14444" r="14166" b="22223"/>
          <a:stretch>
            <a:fillRect/>
          </a:stretch>
        </p:blipFill>
        <p:spPr bwMode="auto">
          <a:xfrm>
            <a:off x="685800" y="1676400"/>
            <a:ext cx="2514600" cy="1611313"/>
          </a:xfrm>
          <a:prstGeom prst="rect">
            <a:avLst/>
          </a:prstGeom>
          <a:noFill/>
          <a:ln w="9525">
            <a:noFill/>
            <a:miter lim="800000"/>
            <a:headEnd/>
            <a:tailEnd/>
          </a:ln>
        </p:spPr>
      </p:pic>
      <p:grpSp>
        <p:nvGrpSpPr>
          <p:cNvPr id="2" name="Group 28"/>
          <p:cNvGrpSpPr>
            <a:grpSpLocks/>
          </p:cNvGrpSpPr>
          <p:nvPr/>
        </p:nvGrpSpPr>
        <p:grpSpPr bwMode="auto">
          <a:xfrm>
            <a:off x="533400" y="3276600"/>
            <a:ext cx="6472238" cy="1104900"/>
            <a:chOff x="336" y="2064"/>
            <a:chExt cx="4077" cy="696"/>
          </a:xfrm>
        </p:grpSpPr>
        <p:grpSp>
          <p:nvGrpSpPr>
            <p:cNvPr id="26640" name="Group 27"/>
            <p:cNvGrpSpPr>
              <a:grpSpLocks/>
            </p:cNvGrpSpPr>
            <p:nvPr/>
          </p:nvGrpSpPr>
          <p:grpSpPr bwMode="auto">
            <a:xfrm>
              <a:off x="336" y="2064"/>
              <a:ext cx="4077" cy="696"/>
              <a:chOff x="336" y="2064"/>
              <a:chExt cx="4077" cy="696"/>
            </a:xfrm>
          </p:grpSpPr>
          <p:grpSp>
            <p:nvGrpSpPr>
              <p:cNvPr id="26642" name="Group 24"/>
              <p:cNvGrpSpPr>
                <a:grpSpLocks/>
              </p:cNvGrpSpPr>
              <p:nvPr/>
            </p:nvGrpSpPr>
            <p:grpSpPr bwMode="auto">
              <a:xfrm>
                <a:off x="336" y="2064"/>
                <a:ext cx="4077" cy="696"/>
                <a:chOff x="336" y="2064"/>
                <a:chExt cx="4077" cy="696"/>
              </a:xfrm>
            </p:grpSpPr>
            <p:grpSp>
              <p:nvGrpSpPr>
                <p:cNvPr id="26644" name="Group 15"/>
                <p:cNvGrpSpPr>
                  <a:grpSpLocks/>
                </p:cNvGrpSpPr>
                <p:nvPr/>
              </p:nvGrpSpPr>
              <p:grpSpPr bwMode="auto">
                <a:xfrm>
                  <a:off x="3648" y="2064"/>
                  <a:ext cx="765" cy="696"/>
                  <a:chOff x="2177" y="1752"/>
                  <a:chExt cx="923" cy="888"/>
                </a:xfrm>
              </p:grpSpPr>
              <p:sp>
                <p:nvSpPr>
                  <p:cNvPr id="26646" name="Line 9"/>
                  <p:cNvSpPr>
                    <a:spLocks noChangeShapeType="1"/>
                  </p:cNvSpPr>
                  <p:nvPr/>
                </p:nvSpPr>
                <p:spPr bwMode="auto">
                  <a:xfrm>
                    <a:off x="2880" y="1824"/>
                    <a:ext cx="0" cy="816"/>
                  </a:xfrm>
                  <a:prstGeom prst="line">
                    <a:avLst/>
                  </a:prstGeom>
                  <a:noFill/>
                  <a:ln w="9525">
                    <a:solidFill>
                      <a:schemeClr val="tx1"/>
                    </a:solidFill>
                    <a:round/>
                    <a:headEnd type="arrow" w="med" len="med"/>
                    <a:tailEnd/>
                  </a:ln>
                </p:spPr>
                <p:txBody>
                  <a:bodyPr wrap="none" anchor="ctr"/>
                  <a:lstStyle/>
                  <a:p>
                    <a:endParaRPr lang="en-US"/>
                  </a:p>
                </p:txBody>
              </p:sp>
              <p:sp>
                <p:nvSpPr>
                  <p:cNvPr id="26647" name="Line 10"/>
                  <p:cNvSpPr>
                    <a:spLocks noChangeShapeType="1"/>
                  </p:cNvSpPr>
                  <p:nvPr/>
                </p:nvSpPr>
                <p:spPr bwMode="auto">
                  <a:xfrm>
                    <a:off x="2400" y="2304"/>
                    <a:ext cx="480" cy="336"/>
                  </a:xfrm>
                  <a:prstGeom prst="line">
                    <a:avLst/>
                  </a:prstGeom>
                  <a:noFill/>
                  <a:ln w="9525">
                    <a:solidFill>
                      <a:schemeClr val="tx1"/>
                    </a:solidFill>
                    <a:round/>
                    <a:headEnd type="arrow" w="med" len="med"/>
                    <a:tailEnd/>
                  </a:ln>
                </p:spPr>
                <p:txBody>
                  <a:bodyPr wrap="none" anchor="ctr"/>
                  <a:lstStyle/>
                  <a:p>
                    <a:endParaRPr lang="en-US"/>
                  </a:p>
                </p:txBody>
              </p:sp>
              <p:sp>
                <p:nvSpPr>
                  <p:cNvPr id="26648" name="Text Box 11"/>
                  <p:cNvSpPr txBox="1">
                    <a:spLocks noChangeArrowheads="1"/>
                  </p:cNvSpPr>
                  <p:nvPr/>
                </p:nvSpPr>
                <p:spPr bwMode="auto">
                  <a:xfrm>
                    <a:off x="2854" y="1752"/>
                    <a:ext cx="246" cy="295"/>
                  </a:xfrm>
                  <a:prstGeom prst="rect">
                    <a:avLst/>
                  </a:prstGeom>
                  <a:noFill/>
                  <a:ln w="9525">
                    <a:noFill/>
                    <a:miter lim="800000"/>
                    <a:headEnd/>
                    <a:tailEnd/>
                  </a:ln>
                </p:spPr>
                <p:txBody>
                  <a:bodyPr wrap="none">
                    <a:spAutoFit/>
                  </a:bodyPr>
                  <a:lstStyle/>
                  <a:p>
                    <a:pPr eaLnBrk="0" hangingPunct="0"/>
                    <a:r>
                      <a:rPr lang="en-US" altLang="en-US"/>
                      <a:t>Z</a:t>
                    </a:r>
                  </a:p>
                </p:txBody>
              </p:sp>
              <p:sp>
                <p:nvSpPr>
                  <p:cNvPr id="26649" name="Text Box 13"/>
                  <p:cNvSpPr txBox="1">
                    <a:spLocks noChangeArrowheads="1"/>
                  </p:cNvSpPr>
                  <p:nvPr/>
                </p:nvSpPr>
                <p:spPr bwMode="auto">
                  <a:xfrm>
                    <a:off x="2177" y="2207"/>
                    <a:ext cx="265" cy="295"/>
                  </a:xfrm>
                  <a:prstGeom prst="rect">
                    <a:avLst/>
                  </a:prstGeom>
                  <a:noFill/>
                  <a:ln w="9525">
                    <a:noFill/>
                    <a:miter lim="800000"/>
                    <a:headEnd/>
                    <a:tailEnd/>
                  </a:ln>
                </p:spPr>
                <p:txBody>
                  <a:bodyPr wrap="none">
                    <a:spAutoFit/>
                  </a:bodyPr>
                  <a:lstStyle/>
                  <a:p>
                    <a:pPr eaLnBrk="0" hangingPunct="0"/>
                    <a:r>
                      <a:rPr lang="en-US" altLang="en-US"/>
                      <a:t>X</a:t>
                    </a:r>
                  </a:p>
                </p:txBody>
              </p:sp>
            </p:grpSp>
            <p:sp>
              <p:nvSpPr>
                <p:cNvPr id="26645" name="Text Box 14"/>
                <p:cNvSpPr txBox="1">
                  <a:spLocks noChangeArrowheads="1"/>
                </p:cNvSpPr>
                <p:nvPr/>
              </p:nvSpPr>
              <p:spPr bwMode="auto">
                <a:xfrm>
                  <a:off x="336" y="2304"/>
                  <a:ext cx="3196" cy="288"/>
                </a:xfrm>
                <a:prstGeom prst="rect">
                  <a:avLst/>
                </a:prstGeom>
                <a:noFill/>
                <a:ln w="9525">
                  <a:noFill/>
                  <a:miter lim="800000"/>
                  <a:headEnd/>
                  <a:tailEnd/>
                </a:ln>
              </p:spPr>
              <p:txBody>
                <a:bodyPr wrap="none">
                  <a:spAutoFit/>
                </a:bodyPr>
                <a:lstStyle/>
                <a:p>
                  <a:pPr eaLnBrk="0" hangingPunct="0"/>
                  <a:r>
                    <a:rPr lang="en-US" altLang="en-US">
                      <a:solidFill>
                        <a:srgbClr val="FFFF00"/>
                      </a:solidFill>
                    </a:rPr>
                    <a:t>Apply 180</a:t>
                  </a:r>
                  <a:r>
                    <a:rPr lang="en-US" altLang="en-US" sz="2000" baseline="30000">
                      <a:solidFill>
                        <a:srgbClr val="FFFF00"/>
                      </a:solidFill>
                    </a:rPr>
                    <a:t>0</a:t>
                  </a:r>
                  <a:r>
                    <a:rPr lang="en-US" altLang="en-US">
                      <a:solidFill>
                        <a:srgbClr val="FFFF00"/>
                      </a:solidFill>
                    </a:rPr>
                    <a:t> RF pulse (B</a:t>
                  </a:r>
                  <a:r>
                    <a:rPr lang="en-US" altLang="en-US" baseline="-20000">
                      <a:solidFill>
                        <a:srgbClr val="FFFF00"/>
                      </a:solidFill>
                    </a:rPr>
                    <a:t>1</a:t>
                  </a:r>
                  <a:r>
                    <a:rPr lang="en-US" altLang="en-US">
                      <a:solidFill>
                        <a:srgbClr val="FFFF00"/>
                      </a:solidFill>
                    </a:rPr>
                    <a:t> field) along X</a:t>
                  </a:r>
                  <a:r>
                    <a:rPr lang="en-US" altLang="en-US"/>
                    <a:t> </a:t>
                  </a:r>
                </a:p>
              </p:txBody>
            </p:sp>
          </p:grpSp>
          <p:sp>
            <p:nvSpPr>
              <p:cNvPr id="26643" name="AutoShape 16"/>
              <p:cNvSpPr>
                <a:spLocks noChangeArrowheads="1"/>
              </p:cNvSpPr>
              <p:nvPr/>
            </p:nvSpPr>
            <p:spPr bwMode="auto">
              <a:xfrm flipH="1">
                <a:off x="3984" y="2496"/>
                <a:ext cx="288" cy="144"/>
              </a:xfrm>
              <a:prstGeom prst="curvedDownArrow">
                <a:avLst>
                  <a:gd name="adj1" fmla="val 40000"/>
                  <a:gd name="adj2" fmla="val 80000"/>
                  <a:gd name="adj3" fmla="val 33333"/>
                </a:avLst>
              </a:prstGeom>
              <a:solidFill>
                <a:srgbClr val="FF6600"/>
              </a:solidFill>
              <a:ln w="9525">
                <a:solidFill>
                  <a:srgbClr val="FF6600"/>
                </a:solidFill>
                <a:miter lim="800000"/>
                <a:headEnd/>
                <a:tailEnd/>
              </a:ln>
            </p:spPr>
            <p:txBody>
              <a:bodyPr wrap="none" anchor="ctr"/>
              <a:lstStyle/>
              <a:p>
                <a:pPr eaLnBrk="0" hangingPunct="0"/>
                <a:endParaRPr lang="en-US"/>
              </a:p>
            </p:txBody>
          </p:sp>
        </p:grpSp>
        <p:sp>
          <p:nvSpPr>
            <p:cNvPr id="26641" name="Line 17"/>
            <p:cNvSpPr>
              <a:spLocks noChangeShapeType="1"/>
            </p:cNvSpPr>
            <p:nvPr/>
          </p:nvSpPr>
          <p:spPr bwMode="auto">
            <a:xfrm>
              <a:off x="4032" y="2400"/>
              <a:ext cx="192" cy="336"/>
            </a:xfrm>
            <a:prstGeom prst="line">
              <a:avLst/>
            </a:prstGeom>
            <a:noFill/>
            <a:ln w="9525">
              <a:solidFill>
                <a:srgbClr val="66FF33"/>
              </a:solidFill>
              <a:round/>
              <a:headEnd type="arrow" w="med" len="med"/>
              <a:tailEnd/>
            </a:ln>
          </p:spPr>
          <p:txBody>
            <a:bodyPr wrap="none" anchor="ctr"/>
            <a:lstStyle/>
            <a:p>
              <a:endParaRPr lang="en-US"/>
            </a:p>
          </p:txBody>
        </p:sp>
      </p:grpSp>
      <p:grpSp>
        <p:nvGrpSpPr>
          <p:cNvPr id="6" name="Group 25"/>
          <p:cNvGrpSpPr>
            <a:grpSpLocks/>
          </p:cNvGrpSpPr>
          <p:nvPr/>
        </p:nvGrpSpPr>
        <p:grpSpPr bwMode="auto">
          <a:xfrm>
            <a:off x="5638800" y="3276600"/>
            <a:ext cx="2743200" cy="3052763"/>
            <a:chOff x="3552" y="2064"/>
            <a:chExt cx="1728" cy="1923"/>
          </a:xfrm>
        </p:grpSpPr>
        <p:pic>
          <p:nvPicPr>
            <p:cNvPr id="26638" name="Picture 7" descr="C:\MATLAB6p1\work\spin\echo3.tif"/>
            <p:cNvPicPr>
              <a:picLocks noChangeAspect="1" noChangeArrowheads="1"/>
            </p:cNvPicPr>
            <p:nvPr/>
          </p:nvPicPr>
          <p:blipFill>
            <a:blip r:embed="rId4" cstate="print"/>
            <a:srcRect l="8264" t="15427" r="14050" b="23967"/>
            <a:stretch>
              <a:fillRect/>
            </a:stretch>
          </p:blipFill>
          <p:spPr bwMode="auto">
            <a:xfrm>
              <a:off x="3552" y="2976"/>
              <a:ext cx="1728" cy="1011"/>
            </a:xfrm>
            <a:prstGeom prst="rect">
              <a:avLst/>
            </a:prstGeom>
            <a:noFill/>
            <a:ln w="9525">
              <a:noFill/>
              <a:miter lim="800000"/>
              <a:headEnd/>
              <a:tailEnd/>
            </a:ln>
          </p:spPr>
        </p:pic>
        <p:sp>
          <p:nvSpPr>
            <p:cNvPr id="26639" name="Line 19"/>
            <p:cNvSpPr>
              <a:spLocks noChangeShapeType="1"/>
            </p:cNvSpPr>
            <p:nvPr/>
          </p:nvSpPr>
          <p:spPr bwMode="auto">
            <a:xfrm>
              <a:off x="4608" y="2064"/>
              <a:ext cx="0" cy="816"/>
            </a:xfrm>
            <a:prstGeom prst="line">
              <a:avLst/>
            </a:prstGeom>
            <a:noFill/>
            <a:ln w="76200">
              <a:solidFill>
                <a:schemeClr val="tx1"/>
              </a:solidFill>
              <a:round/>
              <a:headEnd/>
              <a:tailEnd type="triangle" w="med" len="med"/>
            </a:ln>
          </p:spPr>
          <p:txBody>
            <a:bodyPr wrap="none" anchor="ctr"/>
            <a:lstStyle/>
            <a:p>
              <a:endParaRPr lang="en-US"/>
            </a:p>
          </p:txBody>
        </p:sp>
      </p:grpSp>
      <p:grpSp>
        <p:nvGrpSpPr>
          <p:cNvPr id="7" name="Group 23"/>
          <p:cNvGrpSpPr>
            <a:grpSpLocks/>
          </p:cNvGrpSpPr>
          <p:nvPr/>
        </p:nvGrpSpPr>
        <p:grpSpPr bwMode="auto">
          <a:xfrm>
            <a:off x="3505200" y="1600200"/>
            <a:ext cx="4953000" cy="1555750"/>
            <a:chOff x="2208" y="1008"/>
            <a:chExt cx="3120" cy="980"/>
          </a:xfrm>
        </p:grpSpPr>
        <p:pic>
          <p:nvPicPr>
            <p:cNvPr id="26635" name="Picture 6" descr="C:\MATLAB6p1\work\spin\echo2.tif"/>
            <p:cNvPicPr>
              <a:picLocks noChangeAspect="1" noChangeArrowheads="1"/>
            </p:cNvPicPr>
            <p:nvPr/>
          </p:nvPicPr>
          <p:blipFill>
            <a:blip r:embed="rId5" cstate="print"/>
            <a:srcRect l="12605" t="15686" r="11765" b="23810"/>
            <a:stretch>
              <a:fillRect/>
            </a:stretch>
          </p:blipFill>
          <p:spPr bwMode="auto">
            <a:xfrm>
              <a:off x="3696" y="1008"/>
              <a:ext cx="1632" cy="980"/>
            </a:xfrm>
            <a:prstGeom prst="rect">
              <a:avLst/>
            </a:prstGeom>
            <a:noFill/>
            <a:ln w="9525">
              <a:noFill/>
              <a:miter lim="800000"/>
              <a:headEnd/>
              <a:tailEnd/>
            </a:ln>
          </p:spPr>
        </p:pic>
        <p:sp>
          <p:nvSpPr>
            <p:cNvPr id="26636" name="Line 18"/>
            <p:cNvSpPr>
              <a:spLocks noChangeShapeType="1"/>
            </p:cNvSpPr>
            <p:nvPr/>
          </p:nvSpPr>
          <p:spPr bwMode="auto">
            <a:xfrm>
              <a:off x="2208" y="1536"/>
              <a:ext cx="1296" cy="0"/>
            </a:xfrm>
            <a:prstGeom prst="line">
              <a:avLst/>
            </a:prstGeom>
            <a:noFill/>
            <a:ln w="76200">
              <a:solidFill>
                <a:schemeClr val="tx1"/>
              </a:solidFill>
              <a:round/>
              <a:headEnd/>
              <a:tailEnd type="triangle" w="med" len="med"/>
            </a:ln>
          </p:spPr>
          <p:txBody>
            <a:bodyPr wrap="none" anchor="ctr"/>
            <a:lstStyle/>
            <a:p>
              <a:endParaRPr lang="en-US"/>
            </a:p>
          </p:txBody>
        </p:sp>
        <p:sp>
          <p:nvSpPr>
            <p:cNvPr id="26637" name="Text Box 21"/>
            <p:cNvSpPr txBox="1">
              <a:spLocks noChangeArrowheads="1"/>
            </p:cNvSpPr>
            <p:nvPr/>
          </p:nvSpPr>
          <p:spPr bwMode="auto">
            <a:xfrm>
              <a:off x="2290" y="1152"/>
              <a:ext cx="897" cy="288"/>
            </a:xfrm>
            <a:prstGeom prst="rect">
              <a:avLst/>
            </a:prstGeom>
            <a:noFill/>
            <a:ln w="9525">
              <a:noFill/>
              <a:miter lim="800000"/>
              <a:headEnd/>
              <a:tailEnd/>
            </a:ln>
          </p:spPr>
          <p:txBody>
            <a:bodyPr wrap="none">
              <a:spAutoFit/>
            </a:bodyPr>
            <a:lstStyle/>
            <a:p>
              <a:pPr eaLnBrk="0" hangingPunct="0"/>
              <a:r>
                <a:rPr lang="en-US" altLang="en-US"/>
                <a:t>after t = τ </a:t>
              </a:r>
            </a:p>
          </p:txBody>
        </p:sp>
      </p:grpSp>
      <p:grpSp>
        <p:nvGrpSpPr>
          <p:cNvPr id="8" name="Group 26"/>
          <p:cNvGrpSpPr>
            <a:grpSpLocks/>
          </p:cNvGrpSpPr>
          <p:nvPr/>
        </p:nvGrpSpPr>
        <p:grpSpPr bwMode="auto">
          <a:xfrm>
            <a:off x="685800" y="4724400"/>
            <a:ext cx="4724400" cy="1611313"/>
            <a:chOff x="432" y="2976"/>
            <a:chExt cx="2976" cy="1015"/>
          </a:xfrm>
        </p:grpSpPr>
        <p:pic>
          <p:nvPicPr>
            <p:cNvPr id="26632" name="Picture 8" descr="C:\MATLAB6p1\work\spin\echo1.tif"/>
            <p:cNvPicPr>
              <a:picLocks noChangeAspect="1" noChangeArrowheads="1"/>
            </p:cNvPicPr>
            <p:nvPr/>
          </p:nvPicPr>
          <p:blipFill>
            <a:blip r:embed="rId3" cstate="print"/>
            <a:srcRect l="11667" t="14444" r="14166" b="22223"/>
            <a:stretch>
              <a:fillRect/>
            </a:stretch>
          </p:blipFill>
          <p:spPr bwMode="auto">
            <a:xfrm>
              <a:off x="432" y="2976"/>
              <a:ext cx="1584" cy="1015"/>
            </a:xfrm>
            <a:prstGeom prst="rect">
              <a:avLst/>
            </a:prstGeom>
            <a:noFill/>
            <a:ln w="9525">
              <a:noFill/>
              <a:miter lim="800000"/>
              <a:headEnd/>
              <a:tailEnd/>
            </a:ln>
          </p:spPr>
        </p:pic>
        <p:sp>
          <p:nvSpPr>
            <p:cNvPr id="26633" name="Line 20"/>
            <p:cNvSpPr>
              <a:spLocks noChangeShapeType="1"/>
            </p:cNvSpPr>
            <p:nvPr/>
          </p:nvSpPr>
          <p:spPr bwMode="auto">
            <a:xfrm flipH="1">
              <a:off x="2112" y="3456"/>
              <a:ext cx="1296" cy="0"/>
            </a:xfrm>
            <a:prstGeom prst="line">
              <a:avLst/>
            </a:prstGeom>
            <a:noFill/>
            <a:ln w="76200">
              <a:solidFill>
                <a:schemeClr val="tx1"/>
              </a:solidFill>
              <a:round/>
              <a:headEnd/>
              <a:tailEnd type="triangle" w="med" len="med"/>
            </a:ln>
          </p:spPr>
          <p:txBody>
            <a:bodyPr wrap="none" anchor="ctr"/>
            <a:lstStyle/>
            <a:p>
              <a:endParaRPr lang="en-US"/>
            </a:p>
          </p:txBody>
        </p:sp>
        <p:sp>
          <p:nvSpPr>
            <p:cNvPr id="26634" name="Text Box 22"/>
            <p:cNvSpPr txBox="1">
              <a:spLocks noChangeArrowheads="1"/>
            </p:cNvSpPr>
            <p:nvPr/>
          </p:nvSpPr>
          <p:spPr bwMode="auto">
            <a:xfrm>
              <a:off x="2352" y="3072"/>
              <a:ext cx="897" cy="288"/>
            </a:xfrm>
            <a:prstGeom prst="rect">
              <a:avLst/>
            </a:prstGeom>
            <a:noFill/>
            <a:ln w="9525">
              <a:noFill/>
              <a:miter lim="800000"/>
              <a:headEnd/>
              <a:tailEnd/>
            </a:ln>
          </p:spPr>
          <p:txBody>
            <a:bodyPr wrap="none">
              <a:spAutoFit/>
            </a:bodyPr>
            <a:lstStyle/>
            <a:p>
              <a:pPr eaLnBrk="0" hangingPunct="0"/>
              <a:r>
                <a:rPr lang="en-US" altLang="en-US"/>
                <a:t>after t = τ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3810000" y="685800"/>
            <a:ext cx="1955800" cy="579438"/>
          </a:xfrm>
          <a:prstGeom prst="rect">
            <a:avLst/>
          </a:prstGeom>
          <a:noFill/>
          <a:ln w="9525">
            <a:noFill/>
            <a:miter lim="800000"/>
            <a:headEnd/>
            <a:tailEnd/>
          </a:ln>
        </p:spPr>
        <p:txBody>
          <a:bodyPr wrap="none">
            <a:spAutoFit/>
          </a:bodyPr>
          <a:lstStyle/>
          <a:p>
            <a:pPr eaLnBrk="0" hangingPunct="0"/>
            <a:r>
              <a:rPr lang="en-US" altLang="en-US" sz="3200" b="1">
                <a:solidFill>
                  <a:srgbClr val="FF6600"/>
                </a:solidFill>
              </a:rPr>
              <a:t>Spin Echo</a:t>
            </a:r>
            <a:endParaRPr lang="en-US" altLang="en-US"/>
          </a:p>
        </p:txBody>
      </p:sp>
      <p:sp>
        <p:nvSpPr>
          <p:cNvPr id="27651" name="Text Box 4"/>
          <p:cNvSpPr txBox="1">
            <a:spLocks noChangeArrowheads="1"/>
          </p:cNvSpPr>
          <p:nvPr/>
        </p:nvSpPr>
        <p:spPr bwMode="auto">
          <a:xfrm>
            <a:off x="6629400" y="1828800"/>
            <a:ext cx="1758950" cy="457200"/>
          </a:xfrm>
          <a:prstGeom prst="rect">
            <a:avLst/>
          </a:prstGeom>
          <a:noFill/>
          <a:ln w="9525">
            <a:noFill/>
            <a:miter lim="800000"/>
            <a:headEnd/>
            <a:tailEnd/>
          </a:ln>
        </p:spPr>
        <p:txBody>
          <a:bodyPr wrap="none">
            <a:spAutoFit/>
          </a:bodyPr>
          <a:lstStyle/>
          <a:p>
            <a:pPr eaLnBrk="0" hangingPunct="0"/>
            <a:r>
              <a:rPr lang="en-US" altLang="en-US"/>
              <a:t>90</a:t>
            </a:r>
            <a:r>
              <a:rPr lang="en-US" altLang="en-US" baseline="24000"/>
              <a:t>0</a:t>
            </a:r>
            <a:r>
              <a:rPr lang="en-US" altLang="en-US"/>
              <a:t> RF pulse</a:t>
            </a:r>
          </a:p>
        </p:txBody>
      </p:sp>
      <p:sp>
        <p:nvSpPr>
          <p:cNvPr id="27652" name="Line 5"/>
          <p:cNvSpPr>
            <a:spLocks noChangeShapeType="1"/>
          </p:cNvSpPr>
          <p:nvPr/>
        </p:nvSpPr>
        <p:spPr bwMode="auto">
          <a:xfrm>
            <a:off x="7508875" y="2362200"/>
            <a:ext cx="0" cy="838200"/>
          </a:xfrm>
          <a:prstGeom prst="line">
            <a:avLst/>
          </a:prstGeom>
          <a:noFill/>
          <a:ln w="38100">
            <a:solidFill>
              <a:schemeClr val="tx1"/>
            </a:solidFill>
            <a:round/>
            <a:headEnd/>
            <a:tailEnd type="triangle" w="med" len="med"/>
          </a:ln>
        </p:spPr>
        <p:txBody>
          <a:bodyPr wrap="none" anchor="ctr"/>
          <a:lstStyle/>
          <a:p>
            <a:endParaRPr lang="en-US"/>
          </a:p>
        </p:txBody>
      </p:sp>
      <p:sp>
        <p:nvSpPr>
          <p:cNvPr id="27653" name="Text Box 6"/>
          <p:cNvSpPr txBox="1">
            <a:spLocks noChangeArrowheads="1"/>
          </p:cNvSpPr>
          <p:nvPr/>
        </p:nvSpPr>
        <p:spPr bwMode="auto">
          <a:xfrm>
            <a:off x="6553200" y="3352800"/>
            <a:ext cx="1911350" cy="457200"/>
          </a:xfrm>
          <a:prstGeom prst="rect">
            <a:avLst/>
          </a:prstGeom>
          <a:noFill/>
          <a:ln w="9525">
            <a:noFill/>
            <a:miter lim="800000"/>
            <a:headEnd/>
            <a:tailEnd/>
          </a:ln>
        </p:spPr>
        <p:txBody>
          <a:bodyPr wrap="none">
            <a:spAutoFit/>
          </a:bodyPr>
          <a:lstStyle/>
          <a:p>
            <a:pPr eaLnBrk="0" hangingPunct="0"/>
            <a:r>
              <a:rPr lang="en-US" altLang="en-US"/>
              <a:t>180</a:t>
            </a:r>
            <a:r>
              <a:rPr lang="en-US" altLang="en-US" baseline="24000"/>
              <a:t>0</a:t>
            </a:r>
            <a:r>
              <a:rPr lang="en-US" altLang="en-US"/>
              <a:t> RF pulse</a:t>
            </a:r>
          </a:p>
        </p:txBody>
      </p:sp>
      <p:sp>
        <p:nvSpPr>
          <p:cNvPr id="27654" name="Line 7"/>
          <p:cNvSpPr>
            <a:spLocks noChangeShapeType="1"/>
          </p:cNvSpPr>
          <p:nvPr/>
        </p:nvSpPr>
        <p:spPr bwMode="auto">
          <a:xfrm>
            <a:off x="7508875" y="3886200"/>
            <a:ext cx="0" cy="838200"/>
          </a:xfrm>
          <a:prstGeom prst="line">
            <a:avLst/>
          </a:prstGeom>
          <a:noFill/>
          <a:ln w="38100">
            <a:solidFill>
              <a:schemeClr val="tx1"/>
            </a:solidFill>
            <a:round/>
            <a:headEnd/>
            <a:tailEnd type="triangle" w="med" len="med"/>
          </a:ln>
        </p:spPr>
        <p:txBody>
          <a:bodyPr wrap="none" anchor="ctr"/>
          <a:lstStyle/>
          <a:p>
            <a:endParaRPr lang="en-US"/>
          </a:p>
        </p:txBody>
      </p:sp>
      <p:sp>
        <p:nvSpPr>
          <p:cNvPr id="27655" name="Text Box 8"/>
          <p:cNvSpPr txBox="1">
            <a:spLocks noChangeArrowheads="1"/>
          </p:cNvSpPr>
          <p:nvPr/>
        </p:nvSpPr>
        <p:spPr bwMode="auto">
          <a:xfrm>
            <a:off x="6788150" y="4800600"/>
            <a:ext cx="1444625" cy="457200"/>
          </a:xfrm>
          <a:prstGeom prst="rect">
            <a:avLst/>
          </a:prstGeom>
          <a:noFill/>
          <a:ln w="9525">
            <a:noFill/>
            <a:miter lim="800000"/>
            <a:headEnd/>
            <a:tailEnd/>
          </a:ln>
        </p:spPr>
        <p:txBody>
          <a:bodyPr wrap="none">
            <a:spAutoFit/>
          </a:bodyPr>
          <a:lstStyle/>
          <a:p>
            <a:pPr eaLnBrk="0" hangingPunct="0"/>
            <a:r>
              <a:rPr lang="en-US" altLang="en-US"/>
              <a:t>Spin Echo</a:t>
            </a:r>
          </a:p>
        </p:txBody>
      </p:sp>
      <p:sp>
        <p:nvSpPr>
          <p:cNvPr id="27656" name="Rectangle 9"/>
          <p:cNvSpPr>
            <a:spLocks noChangeArrowheads="1"/>
          </p:cNvSpPr>
          <p:nvPr/>
        </p:nvSpPr>
        <p:spPr bwMode="auto">
          <a:xfrm>
            <a:off x="7696200" y="2438400"/>
            <a:ext cx="306388" cy="457200"/>
          </a:xfrm>
          <a:prstGeom prst="rect">
            <a:avLst/>
          </a:prstGeom>
          <a:noFill/>
          <a:ln w="9525">
            <a:noFill/>
            <a:miter lim="800000"/>
            <a:headEnd/>
            <a:tailEnd/>
          </a:ln>
        </p:spPr>
        <p:txBody>
          <a:bodyPr wrap="none">
            <a:spAutoFit/>
          </a:bodyPr>
          <a:lstStyle/>
          <a:p>
            <a:pPr eaLnBrk="0" hangingPunct="0"/>
            <a:r>
              <a:rPr lang="en-US" altLang="en-US"/>
              <a:t>τ</a:t>
            </a:r>
          </a:p>
        </p:txBody>
      </p:sp>
      <p:sp>
        <p:nvSpPr>
          <p:cNvPr id="27657" name="Rectangle 10"/>
          <p:cNvSpPr>
            <a:spLocks noChangeArrowheads="1"/>
          </p:cNvSpPr>
          <p:nvPr/>
        </p:nvSpPr>
        <p:spPr bwMode="auto">
          <a:xfrm>
            <a:off x="7772400" y="3962400"/>
            <a:ext cx="306388" cy="457200"/>
          </a:xfrm>
          <a:prstGeom prst="rect">
            <a:avLst/>
          </a:prstGeom>
          <a:noFill/>
          <a:ln w="9525">
            <a:noFill/>
            <a:miter lim="800000"/>
            <a:headEnd/>
            <a:tailEnd/>
          </a:ln>
        </p:spPr>
        <p:txBody>
          <a:bodyPr wrap="none">
            <a:spAutoFit/>
          </a:bodyPr>
          <a:lstStyle/>
          <a:p>
            <a:pPr eaLnBrk="0" hangingPunct="0"/>
            <a:r>
              <a:rPr lang="en-US" altLang="en-US"/>
              <a:t>τ</a:t>
            </a:r>
          </a:p>
        </p:txBody>
      </p:sp>
      <p:pic>
        <p:nvPicPr>
          <p:cNvPr id="2" name="0B2B4137.mp4">
            <a:hlinkClick r:id="" action="ppaction://media"/>
          </p:cNvPr>
          <p:cNvPicPr>
            <a:picLocks noRot="1" noChangeAspect="1"/>
          </p:cNvPicPr>
          <p:nvPr>
            <a:videoFile r:link="rId1"/>
          </p:nvPr>
        </p:nvPicPr>
        <p:blipFill>
          <a:blip r:embed="rId4" cstate="print"/>
          <a:srcRect/>
          <a:stretch>
            <a:fillRect/>
          </a:stretch>
        </p:blipFill>
        <p:spPr bwMode="auto">
          <a:xfrm>
            <a:off x="1219200" y="1752600"/>
            <a:ext cx="4918075" cy="3352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17"/>
          <p:cNvGrpSpPr>
            <a:grpSpLocks/>
          </p:cNvGrpSpPr>
          <p:nvPr/>
        </p:nvGrpSpPr>
        <p:grpSpPr bwMode="auto">
          <a:xfrm>
            <a:off x="1600200" y="2971800"/>
            <a:ext cx="6357938" cy="3200400"/>
            <a:chOff x="1200" y="912"/>
            <a:chExt cx="4005" cy="2016"/>
          </a:xfrm>
        </p:grpSpPr>
        <p:sp>
          <p:nvSpPr>
            <p:cNvPr id="28686" name="Line 3"/>
            <p:cNvSpPr>
              <a:spLocks noChangeShapeType="1"/>
            </p:cNvSpPr>
            <p:nvPr/>
          </p:nvSpPr>
          <p:spPr bwMode="auto">
            <a:xfrm>
              <a:off x="1584" y="912"/>
              <a:ext cx="0" cy="2016"/>
            </a:xfrm>
            <a:prstGeom prst="line">
              <a:avLst/>
            </a:prstGeom>
            <a:noFill/>
            <a:ln w="9525">
              <a:solidFill>
                <a:schemeClr val="tx1"/>
              </a:solidFill>
              <a:round/>
              <a:headEnd type="arrow" w="med" len="med"/>
              <a:tailEnd/>
            </a:ln>
          </p:spPr>
          <p:txBody>
            <a:bodyPr wrap="none" anchor="ctr"/>
            <a:lstStyle/>
            <a:p>
              <a:endParaRPr lang="en-US"/>
            </a:p>
          </p:txBody>
        </p:sp>
        <p:sp>
          <p:nvSpPr>
            <p:cNvPr id="28687" name="Line 4"/>
            <p:cNvSpPr>
              <a:spLocks noChangeShapeType="1"/>
            </p:cNvSpPr>
            <p:nvPr/>
          </p:nvSpPr>
          <p:spPr bwMode="auto">
            <a:xfrm>
              <a:off x="1536" y="1968"/>
              <a:ext cx="3600" cy="0"/>
            </a:xfrm>
            <a:prstGeom prst="line">
              <a:avLst/>
            </a:prstGeom>
            <a:noFill/>
            <a:ln w="9525">
              <a:solidFill>
                <a:schemeClr val="tx1"/>
              </a:solidFill>
              <a:round/>
              <a:headEnd/>
              <a:tailEnd type="arrow" w="med" len="med"/>
            </a:ln>
          </p:spPr>
          <p:txBody>
            <a:bodyPr wrap="none" anchor="ctr"/>
            <a:lstStyle/>
            <a:p>
              <a:endParaRPr lang="en-US"/>
            </a:p>
          </p:txBody>
        </p:sp>
        <p:sp>
          <p:nvSpPr>
            <p:cNvPr id="28688" name="Freeform 5"/>
            <p:cNvSpPr>
              <a:spLocks/>
            </p:cNvSpPr>
            <p:nvPr/>
          </p:nvSpPr>
          <p:spPr bwMode="auto">
            <a:xfrm>
              <a:off x="1584" y="2016"/>
              <a:ext cx="1392" cy="768"/>
            </a:xfrm>
            <a:custGeom>
              <a:avLst/>
              <a:gdLst>
                <a:gd name="T0" fmla="*/ 0 w 1920"/>
                <a:gd name="T1" fmla="*/ 60831 h 496"/>
                <a:gd name="T2" fmla="*/ 12 w 1920"/>
                <a:gd name="T3" fmla="*/ 37298 h 496"/>
                <a:gd name="T4" fmla="*/ 27 w 1920"/>
                <a:gd name="T5" fmla="*/ 13728 h 496"/>
                <a:gd name="T6" fmla="*/ 48 w 1920"/>
                <a:gd name="T7" fmla="*/ 1983 h 496"/>
                <a:gd name="T8" fmla="*/ 56 w 1920"/>
                <a:gd name="T9" fmla="*/ 1983 h 496"/>
                <a:gd name="T10" fmla="*/ 0 60000 65536"/>
                <a:gd name="T11" fmla="*/ 0 60000 65536"/>
                <a:gd name="T12" fmla="*/ 0 60000 65536"/>
                <a:gd name="T13" fmla="*/ 0 60000 65536"/>
                <a:gd name="T14" fmla="*/ 0 60000 65536"/>
                <a:gd name="T15" fmla="*/ 0 w 1920"/>
                <a:gd name="T16" fmla="*/ 0 h 496"/>
                <a:gd name="T17" fmla="*/ 1920 w 1920"/>
                <a:gd name="T18" fmla="*/ 496 h 496"/>
              </a:gdLst>
              <a:ahLst/>
              <a:cxnLst>
                <a:cxn ang="T10">
                  <a:pos x="T0" y="T1"/>
                </a:cxn>
                <a:cxn ang="T11">
                  <a:pos x="T2" y="T3"/>
                </a:cxn>
                <a:cxn ang="T12">
                  <a:pos x="T4" y="T5"/>
                </a:cxn>
                <a:cxn ang="T13">
                  <a:pos x="T6" y="T7"/>
                </a:cxn>
                <a:cxn ang="T14">
                  <a:pos x="T8" y="T9"/>
                </a:cxn>
              </a:cxnLst>
              <a:rect l="T15" t="T16" r="T17" b="T18"/>
              <a:pathLst>
                <a:path w="1920" h="496">
                  <a:moveTo>
                    <a:pt x="0" y="496"/>
                  </a:moveTo>
                  <a:cubicBezTo>
                    <a:pt x="116" y="432"/>
                    <a:pt x="232" y="368"/>
                    <a:pt x="384" y="304"/>
                  </a:cubicBezTo>
                  <a:cubicBezTo>
                    <a:pt x="536" y="240"/>
                    <a:pt x="704" y="160"/>
                    <a:pt x="912" y="112"/>
                  </a:cubicBezTo>
                  <a:cubicBezTo>
                    <a:pt x="1120" y="64"/>
                    <a:pt x="1464" y="32"/>
                    <a:pt x="1632" y="16"/>
                  </a:cubicBezTo>
                  <a:cubicBezTo>
                    <a:pt x="1800" y="0"/>
                    <a:pt x="1860" y="8"/>
                    <a:pt x="1920" y="16"/>
                  </a:cubicBezTo>
                </a:path>
              </a:pathLst>
            </a:custGeom>
            <a:noFill/>
            <a:ln w="9525" cap="flat" cmpd="sng">
              <a:solidFill>
                <a:schemeClr val="tx1"/>
              </a:solidFill>
              <a:prstDash val="lgDash"/>
              <a:round/>
              <a:headEnd/>
              <a:tailEnd/>
            </a:ln>
          </p:spPr>
          <p:txBody>
            <a:bodyPr wrap="none" anchor="ctr"/>
            <a:lstStyle/>
            <a:p>
              <a:endParaRPr lang="en-US"/>
            </a:p>
          </p:txBody>
        </p:sp>
        <p:sp>
          <p:nvSpPr>
            <p:cNvPr id="28689" name="Text Box 8"/>
            <p:cNvSpPr txBox="1">
              <a:spLocks noChangeArrowheads="1"/>
            </p:cNvSpPr>
            <p:nvPr/>
          </p:nvSpPr>
          <p:spPr bwMode="auto">
            <a:xfrm rot="-5400000">
              <a:off x="918" y="1818"/>
              <a:ext cx="813" cy="250"/>
            </a:xfrm>
            <a:prstGeom prst="rect">
              <a:avLst/>
            </a:prstGeom>
            <a:noFill/>
            <a:ln w="9525">
              <a:noFill/>
              <a:miter lim="800000"/>
              <a:headEnd/>
              <a:tailEnd/>
            </a:ln>
          </p:spPr>
          <p:txBody>
            <a:bodyPr wrap="none">
              <a:spAutoFit/>
            </a:bodyPr>
            <a:lstStyle/>
            <a:p>
              <a:pPr eaLnBrk="0" hangingPunct="0"/>
              <a:r>
                <a:rPr lang="en-US" altLang="en-US" sz="2000">
                  <a:solidFill>
                    <a:schemeClr val="tx2"/>
                  </a:solidFill>
                </a:rPr>
                <a:t>MR Signal</a:t>
              </a:r>
              <a:endParaRPr lang="en-US" altLang="en-US"/>
            </a:p>
          </p:txBody>
        </p:sp>
        <p:sp>
          <p:nvSpPr>
            <p:cNvPr id="28690" name="Text Box 9"/>
            <p:cNvSpPr txBox="1">
              <a:spLocks noChangeArrowheads="1"/>
            </p:cNvSpPr>
            <p:nvPr/>
          </p:nvSpPr>
          <p:spPr bwMode="auto">
            <a:xfrm>
              <a:off x="4752" y="2112"/>
              <a:ext cx="453" cy="250"/>
            </a:xfrm>
            <a:prstGeom prst="rect">
              <a:avLst/>
            </a:prstGeom>
            <a:noFill/>
            <a:ln w="9525">
              <a:noFill/>
              <a:miter lim="800000"/>
              <a:headEnd/>
              <a:tailEnd/>
            </a:ln>
          </p:spPr>
          <p:txBody>
            <a:bodyPr wrap="none">
              <a:spAutoFit/>
            </a:bodyPr>
            <a:lstStyle/>
            <a:p>
              <a:pPr eaLnBrk="0" hangingPunct="0"/>
              <a:r>
                <a:rPr lang="en-US" altLang="en-US" sz="2000">
                  <a:solidFill>
                    <a:schemeClr val="tx2"/>
                  </a:solidFill>
                </a:rPr>
                <a:t>Time</a:t>
              </a:r>
              <a:endParaRPr lang="en-US" altLang="en-US"/>
            </a:p>
          </p:txBody>
        </p:sp>
        <p:sp>
          <p:nvSpPr>
            <p:cNvPr id="28691" name="Freeform 10"/>
            <p:cNvSpPr>
              <a:spLocks/>
            </p:cNvSpPr>
            <p:nvPr/>
          </p:nvSpPr>
          <p:spPr bwMode="auto">
            <a:xfrm flipV="1">
              <a:off x="1632" y="1104"/>
              <a:ext cx="1392" cy="832"/>
            </a:xfrm>
            <a:custGeom>
              <a:avLst/>
              <a:gdLst>
                <a:gd name="T0" fmla="*/ 0 w 1920"/>
                <a:gd name="T1" fmla="*/ 146830 h 496"/>
                <a:gd name="T2" fmla="*/ 12 w 1920"/>
                <a:gd name="T3" fmla="*/ 89864 h 496"/>
                <a:gd name="T4" fmla="*/ 27 w 1920"/>
                <a:gd name="T5" fmla="*/ 33109 h 496"/>
                <a:gd name="T6" fmla="*/ 48 w 1920"/>
                <a:gd name="T7" fmla="*/ 4702 h 496"/>
                <a:gd name="T8" fmla="*/ 56 w 1920"/>
                <a:gd name="T9" fmla="*/ 4702 h 496"/>
                <a:gd name="T10" fmla="*/ 0 60000 65536"/>
                <a:gd name="T11" fmla="*/ 0 60000 65536"/>
                <a:gd name="T12" fmla="*/ 0 60000 65536"/>
                <a:gd name="T13" fmla="*/ 0 60000 65536"/>
                <a:gd name="T14" fmla="*/ 0 60000 65536"/>
                <a:gd name="T15" fmla="*/ 0 w 1920"/>
                <a:gd name="T16" fmla="*/ 0 h 496"/>
                <a:gd name="T17" fmla="*/ 1920 w 1920"/>
                <a:gd name="T18" fmla="*/ 496 h 496"/>
              </a:gdLst>
              <a:ahLst/>
              <a:cxnLst>
                <a:cxn ang="T10">
                  <a:pos x="T0" y="T1"/>
                </a:cxn>
                <a:cxn ang="T11">
                  <a:pos x="T2" y="T3"/>
                </a:cxn>
                <a:cxn ang="T12">
                  <a:pos x="T4" y="T5"/>
                </a:cxn>
                <a:cxn ang="T13">
                  <a:pos x="T6" y="T7"/>
                </a:cxn>
                <a:cxn ang="T14">
                  <a:pos x="T8" y="T9"/>
                </a:cxn>
              </a:cxnLst>
              <a:rect l="T15" t="T16" r="T17" b="T18"/>
              <a:pathLst>
                <a:path w="1920" h="496">
                  <a:moveTo>
                    <a:pt x="0" y="496"/>
                  </a:moveTo>
                  <a:cubicBezTo>
                    <a:pt x="116" y="432"/>
                    <a:pt x="232" y="368"/>
                    <a:pt x="384" y="304"/>
                  </a:cubicBezTo>
                  <a:cubicBezTo>
                    <a:pt x="536" y="240"/>
                    <a:pt x="704" y="160"/>
                    <a:pt x="912" y="112"/>
                  </a:cubicBezTo>
                  <a:cubicBezTo>
                    <a:pt x="1120" y="64"/>
                    <a:pt x="1464" y="32"/>
                    <a:pt x="1632" y="16"/>
                  </a:cubicBezTo>
                  <a:cubicBezTo>
                    <a:pt x="1800" y="0"/>
                    <a:pt x="1860" y="8"/>
                    <a:pt x="1920" y="16"/>
                  </a:cubicBezTo>
                </a:path>
              </a:pathLst>
            </a:custGeom>
            <a:noFill/>
            <a:ln w="9525" cap="flat" cmpd="sng">
              <a:solidFill>
                <a:schemeClr val="tx1"/>
              </a:solidFill>
              <a:prstDash val="lgDash"/>
              <a:round/>
              <a:headEnd/>
              <a:tailEnd/>
            </a:ln>
          </p:spPr>
          <p:txBody>
            <a:bodyPr wrap="none" anchor="ctr"/>
            <a:lstStyle/>
            <a:p>
              <a:endParaRPr lang="en-US"/>
            </a:p>
          </p:txBody>
        </p:sp>
        <p:grpSp>
          <p:nvGrpSpPr>
            <p:cNvPr id="28692" name="Group 12"/>
            <p:cNvGrpSpPr>
              <a:grpSpLocks/>
            </p:cNvGrpSpPr>
            <p:nvPr/>
          </p:nvGrpSpPr>
          <p:grpSpPr bwMode="auto">
            <a:xfrm>
              <a:off x="3024" y="1344"/>
              <a:ext cx="1728" cy="592"/>
              <a:chOff x="2352" y="480"/>
              <a:chExt cx="2784" cy="832"/>
            </a:xfrm>
          </p:grpSpPr>
          <p:sp>
            <p:nvSpPr>
              <p:cNvPr id="28697" name="Freeform 6"/>
              <p:cNvSpPr>
                <a:spLocks/>
              </p:cNvSpPr>
              <p:nvPr/>
            </p:nvSpPr>
            <p:spPr bwMode="auto">
              <a:xfrm flipV="1">
                <a:off x="3744" y="480"/>
                <a:ext cx="1392" cy="832"/>
              </a:xfrm>
              <a:custGeom>
                <a:avLst/>
                <a:gdLst>
                  <a:gd name="T0" fmla="*/ 0 w 1920"/>
                  <a:gd name="T1" fmla="*/ 146830 h 496"/>
                  <a:gd name="T2" fmla="*/ 12 w 1920"/>
                  <a:gd name="T3" fmla="*/ 89864 h 496"/>
                  <a:gd name="T4" fmla="*/ 27 w 1920"/>
                  <a:gd name="T5" fmla="*/ 33109 h 496"/>
                  <a:gd name="T6" fmla="*/ 48 w 1920"/>
                  <a:gd name="T7" fmla="*/ 4702 h 496"/>
                  <a:gd name="T8" fmla="*/ 56 w 1920"/>
                  <a:gd name="T9" fmla="*/ 4702 h 496"/>
                  <a:gd name="T10" fmla="*/ 0 60000 65536"/>
                  <a:gd name="T11" fmla="*/ 0 60000 65536"/>
                  <a:gd name="T12" fmla="*/ 0 60000 65536"/>
                  <a:gd name="T13" fmla="*/ 0 60000 65536"/>
                  <a:gd name="T14" fmla="*/ 0 60000 65536"/>
                  <a:gd name="T15" fmla="*/ 0 w 1920"/>
                  <a:gd name="T16" fmla="*/ 0 h 496"/>
                  <a:gd name="T17" fmla="*/ 1920 w 1920"/>
                  <a:gd name="T18" fmla="*/ 496 h 496"/>
                </a:gdLst>
                <a:ahLst/>
                <a:cxnLst>
                  <a:cxn ang="T10">
                    <a:pos x="T0" y="T1"/>
                  </a:cxn>
                  <a:cxn ang="T11">
                    <a:pos x="T2" y="T3"/>
                  </a:cxn>
                  <a:cxn ang="T12">
                    <a:pos x="T4" y="T5"/>
                  </a:cxn>
                  <a:cxn ang="T13">
                    <a:pos x="T6" y="T7"/>
                  </a:cxn>
                  <a:cxn ang="T14">
                    <a:pos x="T8" y="T9"/>
                  </a:cxn>
                </a:cxnLst>
                <a:rect l="T15" t="T16" r="T17" b="T18"/>
                <a:pathLst>
                  <a:path w="1920" h="496">
                    <a:moveTo>
                      <a:pt x="0" y="496"/>
                    </a:moveTo>
                    <a:cubicBezTo>
                      <a:pt x="116" y="432"/>
                      <a:pt x="232" y="368"/>
                      <a:pt x="384" y="304"/>
                    </a:cubicBezTo>
                    <a:cubicBezTo>
                      <a:pt x="536" y="240"/>
                      <a:pt x="704" y="160"/>
                      <a:pt x="912" y="112"/>
                    </a:cubicBezTo>
                    <a:cubicBezTo>
                      <a:pt x="1120" y="64"/>
                      <a:pt x="1464" y="32"/>
                      <a:pt x="1632" y="16"/>
                    </a:cubicBezTo>
                    <a:cubicBezTo>
                      <a:pt x="1800" y="0"/>
                      <a:pt x="1860" y="8"/>
                      <a:pt x="1920" y="16"/>
                    </a:cubicBezTo>
                  </a:path>
                </a:pathLst>
              </a:custGeom>
              <a:noFill/>
              <a:ln w="9525" cap="flat" cmpd="sng">
                <a:solidFill>
                  <a:schemeClr val="tx1"/>
                </a:solidFill>
                <a:prstDash val="lgDash"/>
                <a:round/>
                <a:headEnd/>
                <a:tailEnd/>
              </a:ln>
            </p:spPr>
            <p:txBody>
              <a:bodyPr wrap="none" anchor="ctr"/>
              <a:lstStyle/>
              <a:p>
                <a:endParaRPr lang="en-US"/>
              </a:p>
            </p:txBody>
          </p:sp>
          <p:sp>
            <p:nvSpPr>
              <p:cNvPr id="28698" name="Freeform 11"/>
              <p:cNvSpPr>
                <a:spLocks/>
              </p:cNvSpPr>
              <p:nvPr/>
            </p:nvSpPr>
            <p:spPr bwMode="auto">
              <a:xfrm flipH="1" flipV="1">
                <a:off x="2352" y="480"/>
                <a:ext cx="1392" cy="832"/>
              </a:xfrm>
              <a:custGeom>
                <a:avLst/>
                <a:gdLst>
                  <a:gd name="T0" fmla="*/ 0 w 1920"/>
                  <a:gd name="T1" fmla="*/ 146830 h 496"/>
                  <a:gd name="T2" fmla="*/ 12 w 1920"/>
                  <a:gd name="T3" fmla="*/ 89864 h 496"/>
                  <a:gd name="T4" fmla="*/ 27 w 1920"/>
                  <a:gd name="T5" fmla="*/ 33109 h 496"/>
                  <a:gd name="T6" fmla="*/ 48 w 1920"/>
                  <a:gd name="T7" fmla="*/ 4702 h 496"/>
                  <a:gd name="T8" fmla="*/ 56 w 1920"/>
                  <a:gd name="T9" fmla="*/ 4702 h 496"/>
                  <a:gd name="T10" fmla="*/ 0 60000 65536"/>
                  <a:gd name="T11" fmla="*/ 0 60000 65536"/>
                  <a:gd name="T12" fmla="*/ 0 60000 65536"/>
                  <a:gd name="T13" fmla="*/ 0 60000 65536"/>
                  <a:gd name="T14" fmla="*/ 0 60000 65536"/>
                  <a:gd name="T15" fmla="*/ 0 w 1920"/>
                  <a:gd name="T16" fmla="*/ 0 h 496"/>
                  <a:gd name="T17" fmla="*/ 1920 w 1920"/>
                  <a:gd name="T18" fmla="*/ 496 h 496"/>
                </a:gdLst>
                <a:ahLst/>
                <a:cxnLst>
                  <a:cxn ang="T10">
                    <a:pos x="T0" y="T1"/>
                  </a:cxn>
                  <a:cxn ang="T11">
                    <a:pos x="T2" y="T3"/>
                  </a:cxn>
                  <a:cxn ang="T12">
                    <a:pos x="T4" y="T5"/>
                  </a:cxn>
                  <a:cxn ang="T13">
                    <a:pos x="T6" y="T7"/>
                  </a:cxn>
                  <a:cxn ang="T14">
                    <a:pos x="T8" y="T9"/>
                  </a:cxn>
                </a:cxnLst>
                <a:rect l="T15" t="T16" r="T17" b="T18"/>
                <a:pathLst>
                  <a:path w="1920" h="496">
                    <a:moveTo>
                      <a:pt x="0" y="496"/>
                    </a:moveTo>
                    <a:cubicBezTo>
                      <a:pt x="116" y="432"/>
                      <a:pt x="232" y="368"/>
                      <a:pt x="384" y="304"/>
                    </a:cubicBezTo>
                    <a:cubicBezTo>
                      <a:pt x="536" y="240"/>
                      <a:pt x="704" y="160"/>
                      <a:pt x="912" y="112"/>
                    </a:cubicBezTo>
                    <a:cubicBezTo>
                      <a:pt x="1120" y="64"/>
                      <a:pt x="1464" y="32"/>
                      <a:pt x="1632" y="16"/>
                    </a:cubicBezTo>
                    <a:cubicBezTo>
                      <a:pt x="1800" y="0"/>
                      <a:pt x="1860" y="8"/>
                      <a:pt x="1920" y="16"/>
                    </a:cubicBezTo>
                  </a:path>
                </a:pathLst>
              </a:custGeom>
              <a:noFill/>
              <a:ln w="9525" cap="flat" cmpd="sng">
                <a:solidFill>
                  <a:schemeClr val="tx1"/>
                </a:solidFill>
                <a:prstDash val="lgDash"/>
                <a:round/>
                <a:headEnd/>
                <a:tailEnd/>
              </a:ln>
            </p:spPr>
            <p:txBody>
              <a:bodyPr wrap="none" anchor="ctr"/>
              <a:lstStyle/>
              <a:p>
                <a:endParaRPr lang="en-US"/>
              </a:p>
            </p:txBody>
          </p:sp>
        </p:grpSp>
        <p:grpSp>
          <p:nvGrpSpPr>
            <p:cNvPr id="28693" name="Group 13"/>
            <p:cNvGrpSpPr>
              <a:grpSpLocks/>
            </p:cNvGrpSpPr>
            <p:nvPr/>
          </p:nvGrpSpPr>
          <p:grpSpPr bwMode="auto">
            <a:xfrm flipV="1">
              <a:off x="2976" y="2016"/>
              <a:ext cx="1728" cy="592"/>
              <a:chOff x="2352" y="480"/>
              <a:chExt cx="2784" cy="832"/>
            </a:xfrm>
          </p:grpSpPr>
          <p:sp>
            <p:nvSpPr>
              <p:cNvPr id="28695" name="Freeform 14"/>
              <p:cNvSpPr>
                <a:spLocks/>
              </p:cNvSpPr>
              <p:nvPr/>
            </p:nvSpPr>
            <p:spPr bwMode="auto">
              <a:xfrm flipV="1">
                <a:off x="3744" y="480"/>
                <a:ext cx="1392" cy="832"/>
              </a:xfrm>
              <a:custGeom>
                <a:avLst/>
                <a:gdLst>
                  <a:gd name="T0" fmla="*/ 0 w 1920"/>
                  <a:gd name="T1" fmla="*/ 146830 h 496"/>
                  <a:gd name="T2" fmla="*/ 12 w 1920"/>
                  <a:gd name="T3" fmla="*/ 89864 h 496"/>
                  <a:gd name="T4" fmla="*/ 27 w 1920"/>
                  <a:gd name="T5" fmla="*/ 33109 h 496"/>
                  <a:gd name="T6" fmla="*/ 48 w 1920"/>
                  <a:gd name="T7" fmla="*/ 4702 h 496"/>
                  <a:gd name="T8" fmla="*/ 56 w 1920"/>
                  <a:gd name="T9" fmla="*/ 4702 h 496"/>
                  <a:gd name="T10" fmla="*/ 0 60000 65536"/>
                  <a:gd name="T11" fmla="*/ 0 60000 65536"/>
                  <a:gd name="T12" fmla="*/ 0 60000 65536"/>
                  <a:gd name="T13" fmla="*/ 0 60000 65536"/>
                  <a:gd name="T14" fmla="*/ 0 60000 65536"/>
                  <a:gd name="T15" fmla="*/ 0 w 1920"/>
                  <a:gd name="T16" fmla="*/ 0 h 496"/>
                  <a:gd name="T17" fmla="*/ 1920 w 1920"/>
                  <a:gd name="T18" fmla="*/ 496 h 496"/>
                </a:gdLst>
                <a:ahLst/>
                <a:cxnLst>
                  <a:cxn ang="T10">
                    <a:pos x="T0" y="T1"/>
                  </a:cxn>
                  <a:cxn ang="T11">
                    <a:pos x="T2" y="T3"/>
                  </a:cxn>
                  <a:cxn ang="T12">
                    <a:pos x="T4" y="T5"/>
                  </a:cxn>
                  <a:cxn ang="T13">
                    <a:pos x="T6" y="T7"/>
                  </a:cxn>
                  <a:cxn ang="T14">
                    <a:pos x="T8" y="T9"/>
                  </a:cxn>
                </a:cxnLst>
                <a:rect l="T15" t="T16" r="T17" b="T18"/>
                <a:pathLst>
                  <a:path w="1920" h="496">
                    <a:moveTo>
                      <a:pt x="0" y="496"/>
                    </a:moveTo>
                    <a:cubicBezTo>
                      <a:pt x="116" y="432"/>
                      <a:pt x="232" y="368"/>
                      <a:pt x="384" y="304"/>
                    </a:cubicBezTo>
                    <a:cubicBezTo>
                      <a:pt x="536" y="240"/>
                      <a:pt x="704" y="160"/>
                      <a:pt x="912" y="112"/>
                    </a:cubicBezTo>
                    <a:cubicBezTo>
                      <a:pt x="1120" y="64"/>
                      <a:pt x="1464" y="32"/>
                      <a:pt x="1632" y="16"/>
                    </a:cubicBezTo>
                    <a:cubicBezTo>
                      <a:pt x="1800" y="0"/>
                      <a:pt x="1860" y="8"/>
                      <a:pt x="1920" y="16"/>
                    </a:cubicBezTo>
                  </a:path>
                </a:pathLst>
              </a:custGeom>
              <a:noFill/>
              <a:ln w="9525" cap="flat" cmpd="sng">
                <a:solidFill>
                  <a:schemeClr val="tx1"/>
                </a:solidFill>
                <a:prstDash val="lgDash"/>
                <a:round/>
                <a:headEnd/>
                <a:tailEnd/>
              </a:ln>
            </p:spPr>
            <p:txBody>
              <a:bodyPr wrap="none" anchor="ctr"/>
              <a:lstStyle/>
              <a:p>
                <a:endParaRPr lang="en-US"/>
              </a:p>
            </p:txBody>
          </p:sp>
          <p:sp>
            <p:nvSpPr>
              <p:cNvPr id="28696" name="Freeform 15"/>
              <p:cNvSpPr>
                <a:spLocks/>
              </p:cNvSpPr>
              <p:nvPr/>
            </p:nvSpPr>
            <p:spPr bwMode="auto">
              <a:xfrm flipH="1" flipV="1">
                <a:off x="2352" y="480"/>
                <a:ext cx="1392" cy="832"/>
              </a:xfrm>
              <a:custGeom>
                <a:avLst/>
                <a:gdLst>
                  <a:gd name="T0" fmla="*/ 0 w 1920"/>
                  <a:gd name="T1" fmla="*/ 146830 h 496"/>
                  <a:gd name="T2" fmla="*/ 12 w 1920"/>
                  <a:gd name="T3" fmla="*/ 89864 h 496"/>
                  <a:gd name="T4" fmla="*/ 27 w 1920"/>
                  <a:gd name="T5" fmla="*/ 33109 h 496"/>
                  <a:gd name="T6" fmla="*/ 48 w 1920"/>
                  <a:gd name="T7" fmla="*/ 4702 h 496"/>
                  <a:gd name="T8" fmla="*/ 56 w 1920"/>
                  <a:gd name="T9" fmla="*/ 4702 h 496"/>
                  <a:gd name="T10" fmla="*/ 0 60000 65536"/>
                  <a:gd name="T11" fmla="*/ 0 60000 65536"/>
                  <a:gd name="T12" fmla="*/ 0 60000 65536"/>
                  <a:gd name="T13" fmla="*/ 0 60000 65536"/>
                  <a:gd name="T14" fmla="*/ 0 60000 65536"/>
                  <a:gd name="T15" fmla="*/ 0 w 1920"/>
                  <a:gd name="T16" fmla="*/ 0 h 496"/>
                  <a:gd name="T17" fmla="*/ 1920 w 1920"/>
                  <a:gd name="T18" fmla="*/ 496 h 496"/>
                </a:gdLst>
                <a:ahLst/>
                <a:cxnLst>
                  <a:cxn ang="T10">
                    <a:pos x="T0" y="T1"/>
                  </a:cxn>
                  <a:cxn ang="T11">
                    <a:pos x="T2" y="T3"/>
                  </a:cxn>
                  <a:cxn ang="T12">
                    <a:pos x="T4" y="T5"/>
                  </a:cxn>
                  <a:cxn ang="T13">
                    <a:pos x="T6" y="T7"/>
                  </a:cxn>
                  <a:cxn ang="T14">
                    <a:pos x="T8" y="T9"/>
                  </a:cxn>
                </a:cxnLst>
                <a:rect l="T15" t="T16" r="T17" b="T18"/>
                <a:pathLst>
                  <a:path w="1920" h="496">
                    <a:moveTo>
                      <a:pt x="0" y="496"/>
                    </a:moveTo>
                    <a:cubicBezTo>
                      <a:pt x="116" y="432"/>
                      <a:pt x="232" y="368"/>
                      <a:pt x="384" y="304"/>
                    </a:cubicBezTo>
                    <a:cubicBezTo>
                      <a:pt x="536" y="240"/>
                      <a:pt x="704" y="160"/>
                      <a:pt x="912" y="112"/>
                    </a:cubicBezTo>
                    <a:cubicBezTo>
                      <a:pt x="1120" y="64"/>
                      <a:pt x="1464" y="32"/>
                      <a:pt x="1632" y="16"/>
                    </a:cubicBezTo>
                    <a:cubicBezTo>
                      <a:pt x="1800" y="0"/>
                      <a:pt x="1860" y="8"/>
                      <a:pt x="1920" y="16"/>
                    </a:cubicBezTo>
                  </a:path>
                </a:pathLst>
              </a:custGeom>
              <a:noFill/>
              <a:ln w="9525" cap="flat" cmpd="sng">
                <a:solidFill>
                  <a:schemeClr val="tx1"/>
                </a:solidFill>
                <a:prstDash val="lgDash"/>
                <a:round/>
                <a:headEnd/>
                <a:tailEnd/>
              </a:ln>
            </p:spPr>
            <p:txBody>
              <a:bodyPr wrap="none" anchor="ctr"/>
              <a:lstStyle/>
              <a:p>
                <a:endParaRPr lang="en-US"/>
              </a:p>
            </p:txBody>
          </p:sp>
        </p:grpSp>
        <p:sp>
          <p:nvSpPr>
            <p:cNvPr id="28694" name="Freeform 16"/>
            <p:cNvSpPr>
              <a:spLocks/>
            </p:cNvSpPr>
            <p:nvPr/>
          </p:nvSpPr>
          <p:spPr bwMode="auto">
            <a:xfrm>
              <a:off x="1584" y="1048"/>
              <a:ext cx="3072" cy="1576"/>
            </a:xfrm>
            <a:custGeom>
              <a:avLst/>
              <a:gdLst>
                <a:gd name="T0" fmla="*/ 0 w 3072"/>
                <a:gd name="T1" fmla="*/ 920 h 1576"/>
                <a:gd name="T2" fmla="*/ 96 w 3072"/>
                <a:gd name="T3" fmla="*/ 104 h 1576"/>
                <a:gd name="T4" fmla="*/ 144 w 3072"/>
                <a:gd name="T5" fmla="*/ 1544 h 1576"/>
                <a:gd name="T6" fmla="*/ 240 w 3072"/>
                <a:gd name="T7" fmla="*/ 296 h 1576"/>
                <a:gd name="T8" fmla="*/ 288 w 3072"/>
                <a:gd name="T9" fmla="*/ 1400 h 1576"/>
                <a:gd name="T10" fmla="*/ 384 w 3072"/>
                <a:gd name="T11" fmla="*/ 440 h 1576"/>
                <a:gd name="T12" fmla="*/ 432 w 3072"/>
                <a:gd name="T13" fmla="*/ 1256 h 1576"/>
                <a:gd name="T14" fmla="*/ 528 w 3072"/>
                <a:gd name="T15" fmla="*/ 584 h 1576"/>
                <a:gd name="T16" fmla="*/ 576 w 3072"/>
                <a:gd name="T17" fmla="*/ 1160 h 1576"/>
                <a:gd name="T18" fmla="*/ 624 w 3072"/>
                <a:gd name="T19" fmla="*/ 680 h 1576"/>
                <a:gd name="T20" fmla="*/ 672 w 3072"/>
                <a:gd name="T21" fmla="*/ 1112 h 1576"/>
                <a:gd name="T22" fmla="*/ 720 w 3072"/>
                <a:gd name="T23" fmla="*/ 728 h 1576"/>
                <a:gd name="T24" fmla="*/ 768 w 3072"/>
                <a:gd name="T25" fmla="*/ 1112 h 1576"/>
                <a:gd name="T26" fmla="*/ 816 w 3072"/>
                <a:gd name="T27" fmla="*/ 776 h 1576"/>
                <a:gd name="T28" fmla="*/ 912 w 3072"/>
                <a:gd name="T29" fmla="*/ 1016 h 1576"/>
                <a:gd name="T30" fmla="*/ 960 w 3072"/>
                <a:gd name="T31" fmla="*/ 824 h 1576"/>
                <a:gd name="T32" fmla="*/ 1056 w 3072"/>
                <a:gd name="T33" fmla="*/ 1016 h 1576"/>
                <a:gd name="T34" fmla="*/ 1104 w 3072"/>
                <a:gd name="T35" fmla="*/ 872 h 1576"/>
                <a:gd name="T36" fmla="*/ 1200 w 3072"/>
                <a:gd name="T37" fmla="*/ 968 h 1576"/>
                <a:gd name="T38" fmla="*/ 1248 w 3072"/>
                <a:gd name="T39" fmla="*/ 872 h 1576"/>
                <a:gd name="T40" fmla="*/ 1344 w 3072"/>
                <a:gd name="T41" fmla="*/ 968 h 1576"/>
                <a:gd name="T42" fmla="*/ 1440 w 3072"/>
                <a:gd name="T43" fmla="*/ 872 h 1576"/>
                <a:gd name="T44" fmla="*/ 1488 w 3072"/>
                <a:gd name="T45" fmla="*/ 968 h 1576"/>
                <a:gd name="T46" fmla="*/ 1584 w 3072"/>
                <a:gd name="T47" fmla="*/ 872 h 1576"/>
                <a:gd name="T48" fmla="*/ 1632 w 3072"/>
                <a:gd name="T49" fmla="*/ 1016 h 1576"/>
                <a:gd name="T50" fmla="*/ 1680 w 3072"/>
                <a:gd name="T51" fmla="*/ 872 h 1576"/>
                <a:gd name="T52" fmla="*/ 1728 w 3072"/>
                <a:gd name="T53" fmla="*/ 1064 h 1576"/>
                <a:gd name="T54" fmla="*/ 1776 w 3072"/>
                <a:gd name="T55" fmla="*/ 824 h 1576"/>
                <a:gd name="T56" fmla="*/ 1872 w 3072"/>
                <a:gd name="T57" fmla="*/ 1112 h 1576"/>
                <a:gd name="T58" fmla="*/ 1920 w 3072"/>
                <a:gd name="T59" fmla="*/ 728 h 1576"/>
                <a:gd name="T60" fmla="*/ 2016 w 3072"/>
                <a:gd name="T61" fmla="*/ 1256 h 1576"/>
                <a:gd name="T62" fmla="*/ 2064 w 3072"/>
                <a:gd name="T63" fmla="*/ 632 h 1576"/>
                <a:gd name="T64" fmla="*/ 2112 w 3072"/>
                <a:gd name="T65" fmla="*/ 1400 h 1576"/>
                <a:gd name="T66" fmla="*/ 2160 w 3072"/>
                <a:gd name="T67" fmla="*/ 488 h 1576"/>
                <a:gd name="T68" fmla="*/ 2208 w 3072"/>
                <a:gd name="T69" fmla="*/ 1496 h 1576"/>
                <a:gd name="T70" fmla="*/ 2256 w 3072"/>
                <a:gd name="T71" fmla="*/ 392 h 1576"/>
                <a:gd name="T72" fmla="*/ 2304 w 3072"/>
                <a:gd name="T73" fmla="*/ 1496 h 1576"/>
                <a:gd name="T74" fmla="*/ 2352 w 3072"/>
                <a:gd name="T75" fmla="*/ 392 h 1576"/>
                <a:gd name="T76" fmla="*/ 2400 w 3072"/>
                <a:gd name="T77" fmla="*/ 1352 h 1576"/>
                <a:gd name="T78" fmla="*/ 2448 w 3072"/>
                <a:gd name="T79" fmla="*/ 536 h 1576"/>
                <a:gd name="T80" fmla="*/ 2496 w 3072"/>
                <a:gd name="T81" fmla="*/ 1208 h 1576"/>
                <a:gd name="T82" fmla="*/ 2544 w 3072"/>
                <a:gd name="T83" fmla="*/ 632 h 1576"/>
                <a:gd name="T84" fmla="*/ 2592 w 3072"/>
                <a:gd name="T85" fmla="*/ 1112 h 1576"/>
                <a:gd name="T86" fmla="*/ 2640 w 3072"/>
                <a:gd name="T87" fmla="*/ 728 h 1576"/>
                <a:gd name="T88" fmla="*/ 2688 w 3072"/>
                <a:gd name="T89" fmla="*/ 1064 h 1576"/>
                <a:gd name="T90" fmla="*/ 2736 w 3072"/>
                <a:gd name="T91" fmla="*/ 776 h 1576"/>
                <a:gd name="T92" fmla="*/ 2784 w 3072"/>
                <a:gd name="T93" fmla="*/ 1064 h 1576"/>
                <a:gd name="T94" fmla="*/ 2832 w 3072"/>
                <a:gd name="T95" fmla="*/ 824 h 1576"/>
                <a:gd name="T96" fmla="*/ 2880 w 3072"/>
                <a:gd name="T97" fmla="*/ 1016 h 1576"/>
                <a:gd name="T98" fmla="*/ 2928 w 3072"/>
                <a:gd name="T99" fmla="*/ 824 h 1576"/>
                <a:gd name="T100" fmla="*/ 2976 w 3072"/>
                <a:gd name="T101" fmla="*/ 968 h 1576"/>
                <a:gd name="T102" fmla="*/ 3024 w 3072"/>
                <a:gd name="T103" fmla="*/ 872 h 1576"/>
                <a:gd name="T104" fmla="*/ 3072 w 3072"/>
                <a:gd name="T105" fmla="*/ 968 h 15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72"/>
                <a:gd name="T160" fmla="*/ 0 h 1576"/>
                <a:gd name="T161" fmla="*/ 3072 w 3072"/>
                <a:gd name="T162" fmla="*/ 1576 h 157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72" h="1576">
                  <a:moveTo>
                    <a:pt x="0" y="920"/>
                  </a:moveTo>
                  <a:cubicBezTo>
                    <a:pt x="36" y="460"/>
                    <a:pt x="72" y="0"/>
                    <a:pt x="96" y="104"/>
                  </a:cubicBezTo>
                  <a:cubicBezTo>
                    <a:pt x="120" y="208"/>
                    <a:pt x="120" y="1512"/>
                    <a:pt x="144" y="1544"/>
                  </a:cubicBezTo>
                  <a:cubicBezTo>
                    <a:pt x="168" y="1576"/>
                    <a:pt x="216" y="320"/>
                    <a:pt x="240" y="296"/>
                  </a:cubicBezTo>
                  <a:cubicBezTo>
                    <a:pt x="264" y="272"/>
                    <a:pt x="264" y="1376"/>
                    <a:pt x="288" y="1400"/>
                  </a:cubicBezTo>
                  <a:cubicBezTo>
                    <a:pt x="312" y="1424"/>
                    <a:pt x="360" y="464"/>
                    <a:pt x="384" y="440"/>
                  </a:cubicBezTo>
                  <a:cubicBezTo>
                    <a:pt x="408" y="416"/>
                    <a:pt x="408" y="1232"/>
                    <a:pt x="432" y="1256"/>
                  </a:cubicBezTo>
                  <a:cubicBezTo>
                    <a:pt x="456" y="1280"/>
                    <a:pt x="504" y="600"/>
                    <a:pt x="528" y="584"/>
                  </a:cubicBezTo>
                  <a:cubicBezTo>
                    <a:pt x="552" y="568"/>
                    <a:pt x="560" y="1144"/>
                    <a:pt x="576" y="1160"/>
                  </a:cubicBezTo>
                  <a:cubicBezTo>
                    <a:pt x="592" y="1176"/>
                    <a:pt x="608" y="688"/>
                    <a:pt x="624" y="680"/>
                  </a:cubicBezTo>
                  <a:cubicBezTo>
                    <a:pt x="640" y="672"/>
                    <a:pt x="656" y="1104"/>
                    <a:pt x="672" y="1112"/>
                  </a:cubicBezTo>
                  <a:cubicBezTo>
                    <a:pt x="688" y="1120"/>
                    <a:pt x="704" y="728"/>
                    <a:pt x="720" y="728"/>
                  </a:cubicBezTo>
                  <a:cubicBezTo>
                    <a:pt x="736" y="728"/>
                    <a:pt x="752" y="1104"/>
                    <a:pt x="768" y="1112"/>
                  </a:cubicBezTo>
                  <a:cubicBezTo>
                    <a:pt x="784" y="1120"/>
                    <a:pt x="792" y="792"/>
                    <a:pt x="816" y="776"/>
                  </a:cubicBezTo>
                  <a:cubicBezTo>
                    <a:pt x="840" y="760"/>
                    <a:pt x="888" y="1008"/>
                    <a:pt x="912" y="1016"/>
                  </a:cubicBezTo>
                  <a:cubicBezTo>
                    <a:pt x="936" y="1024"/>
                    <a:pt x="936" y="824"/>
                    <a:pt x="960" y="824"/>
                  </a:cubicBezTo>
                  <a:cubicBezTo>
                    <a:pt x="984" y="824"/>
                    <a:pt x="1032" y="1008"/>
                    <a:pt x="1056" y="1016"/>
                  </a:cubicBezTo>
                  <a:cubicBezTo>
                    <a:pt x="1080" y="1024"/>
                    <a:pt x="1080" y="880"/>
                    <a:pt x="1104" y="872"/>
                  </a:cubicBezTo>
                  <a:cubicBezTo>
                    <a:pt x="1128" y="864"/>
                    <a:pt x="1176" y="968"/>
                    <a:pt x="1200" y="968"/>
                  </a:cubicBezTo>
                  <a:cubicBezTo>
                    <a:pt x="1224" y="968"/>
                    <a:pt x="1224" y="872"/>
                    <a:pt x="1248" y="872"/>
                  </a:cubicBezTo>
                  <a:cubicBezTo>
                    <a:pt x="1272" y="872"/>
                    <a:pt x="1312" y="968"/>
                    <a:pt x="1344" y="968"/>
                  </a:cubicBezTo>
                  <a:cubicBezTo>
                    <a:pt x="1376" y="968"/>
                    <a:pt x="1416" y="872"/>
                    <a:pt x="1440" y="872"/>
                  </a:cubicBezTo>
                  <a:cubicBezTo>
                    <a:pt x="1464" y="872"/>
                    <a:pt x="1464" y="968"/>
                    <a:pt x="1488" y="968"/>
                  </a:cubicBezTo>
                  <a:cubicBezTo>
                    <a:pt x="1512" y="968"/>
                    <a:pt x="1560" y="864"/>
                    <a:pt x="1584" y="872"/>
                  </a:cubicBezTo>
                  <a:cubicBezTo>
                    <a:pt x="1608" y="880"/>
                    <a:pt x="1616" y="1016"/>
                    <a:pt x="1632" y="1016"/>
                  </a:cubicBezTo>
                  <a:cubicBezTo>
                    <a:pt x="1648" y="1016"/>
                    <a:pt x="1664" y="864"/>
                    <a:pt x="1680" y="872"/>
                  </a:cubicBezTo>
                  <a:cubicBezTo>
                    <a:pt x="1696" y="880"/>
                    <a:pt x="1712" y="1072"/>
                    <a:pt x="1728" y="1064"/>
                  </a:cubicBezTo>
                  <a:cubicBezTo>
                    <a:pt x="1744" y="1056"/>
                    <a:pt x="1752" y="816"/>
                    <a:pt x="1776" y="824"/>
                  </a:cubicBezTo>
                  <a:cubicBezTo>
                    <a:pt x="1800" y="832"/>
                    <a:pt x="1848" y="1128"/>
                    <a:pt x="1872" y="1112"/>
                  </a:cubicBezTo>
                  <a:cubicBezTo>
                    <a:pt x="1896" y="1096"/>
                    <a:pt x="1896" y="704"/>
                    <a:pt x="1920" y="728"/>
                  </a:cubicBezTo>
                  <a:cubicBezTo>
                    <a:pt x="1944" y="752"/>
                    <a:pt x="1992" y="1272"/>
                    <a:pt x="2016" y="1256"/>
                  </a:cubicBezTo>
                  <a:cubicBezTo>
                    <a:pt x="2040" y="1240"/>
                    <a:pt x="2048" y="608"/>
                    <a:pt x="2064" y="632"/>
                  </a:cubicBezTo>
                  <a:cubicBezTo>
                    <a:pt x="2080" y="656"/>
                    <a:pt x="2096" y="1424"/>
                    <a:pt x="2112" y="1400"/>
                  </a:cubicBezTo>
                  <a:cubicBezTo>
                    <a:pt x="2128" y="1376"/>
                    <a:pt x="2144" y="472"/>
                    <a:pt x="2160" y="488"/>
                  </a:cubicBezTo>
                  <a:cubicBezTo>
                    <a:pt x="2176" y="504"/>
                    <a:pt x="2192" y="1512"/>
                    <a:pt x="2208" y="1496"/>
                  </a:cubicBezTo>
                  <a:cubicBezTo>
                    <a:pt x="2224" y="1480"/>
                    <a:pt x="2240" y="392"/>
                    <a:pt x="2256" y="392"/>
                  </a:cubicBezTo>
                  <a:cubicBezTo>
                    <a:pt x="2272" y="392"/>
                    <a:pt x="2288" y="1496"/>
                    <a:pt x="2304" y="1496"/>
                  </a:cubicBezTo>
                  <a:cubicBezTo>
                    <a:pt x="2320" y="1496"/>
                    <a:pt x="2336" y="416"/>
                    <a:pt x="2352" y="392"/>
                  </a:cubicBezTo>
                  <a:cubicBezTo>
                    <a:pt x="2368" y="368"/>
                    <a:pt x="2384" y="1328"/>
                    <a:pt x="2400" y="1352"/>
                  </a:cubicBezTo>
                  <a:cubicBezTo>
                    <a:pt x="2416" y="1376"/>
                    <a:pt x="2432" y="560"/>
                    <a:pt x="2448" y="536"/>
                  </a:cubicBezTo>
                  <a:cubicBezTo>
                    <a:pt x="2464" y="512"/>
                    <a:pt x="2480" y="1192"/>
                    <a:pt x="2496" y="1208"/>
                  </a:cubicBezTo>
                  <a:cubicBezTo>
                    <a:pt x="2512" y="1224"/>
                    <a:pt x="2528" y="648"/>
                    <a:pt x="2544" y="632"/>
                  </a:cubicBezTo>
                  <a:cubicBezTo>
                    <a:pt x="2560" y="616"/>
                    <a:pt x="2576" y="1096"/>
                    <a:pt x="2592" y="1112"/>
                  </a:cubicBezTo>
                  <a:cubicBezTo>
                    <a:pt x="2608" y="1128"/>
                    <a:pt x="2624" y="736"/>
                    <a:pt x="2640" y="728"/>
                  </a:cubicBezTo>
                  <a:cubicBezTo>
                    <a:pt x="2656" y="720"/>
                    <a:pt x="2672" y="1056"/>
                    <a:pt x="2688" y="1064"/>
                  </a:cubicBezTo>
                  <a:cubicBezTo>
                    <a:pt x="2704" y="1072"/>
                    <a:pt x="2720" y="776"/>
                    <a:pt x="2736" y="776"/>
                  </a:cubicBezTo>
                  <a:cubicBezTo>
                    <a:pt x="2752" y="776"/>
                    <a:pt x="2768" y="1056"/>
                    <a:pt x="2784" y="1064"/>
                  </a:cubicBezTo>
                  <a:cubicBezTo>
                    <a:pt x="2800" y="1072"/>
                    <a:pt x="2816" y="832"/>
                    <a:pt x="2832" y="824"/>
                  </a:cubicBezTo>
                  <a:cubicBezTo>
                    <a:pt x="2848" y="816"/>
                    <a:pt x="2864" y="1016"/>
                    <a:pt x="2880" y="1016"/>
                  </a:cubicBezTo>
                  <a:cubicBezTo>
                    <a:pt x="2896" y="1016"/>
                    <a:pt x="2912" y="832"/>
                    <a:pt x="2928" y="824"/>
                  </a:cubicBezTo>
                  <a:cubicBezTo>
                    <a:pt x="2944" y="816"/>
                    <a:pt x="2960" y="960"/>
                    <a:pt x="2976" y="968"/>
                  </a:cubicBezTo>
                  <a:cubicBezTo>
                    <a:pt x="2992" y="976"/>
                    <a:pt x="3008" y="872"/>
                    <a:pt x="3024" y="872"/>
                  </a:cubicBezTo>
                  <a:cubicBezTo>
                    <a:pt x="3040" y="872"/>
                    <a:pt x="3056" y="920"/>
                    <a:pt x="3072" y="968"/>
                  </a:cubicBezTo>
                </a:path>
              </a:pathLst>
            </a:custGeom>
            <a:noFill/>
            <a:ln w="9525" cap="flat" cmpd="sng">
              <a:solidFill>
                <a:schemeClr val="tx2"/>
              </a:solidFill>
              <a:prstDash val="solid"/>
              <a:round/>
              <a:headEnd/>
              <a:tailEnd/>
            </a:ln>
          </p:spPr>
          <p:txBody>
            <a:bodyPr wrap="none" anchor="ctr"/>
            <a:lstStyle/>
            <a:p>
              <a:endParaRPr lang="en-US"/>
            </a:p>
          </p:txBody>
        </p:sp>
      </p:grpSp>
      <p:sp>
        <p:nvSpPr>
          <p:cNvPr id="28675" name="Line 18"/>
          <p:cNvSpPr>
            <a:spLocks noChangeShapeType="1"/>
          </p:cNvSpPr>
          <p:nvPr/>
        </p:nvSpPr>
        <p:spPr bwMode="auto">
          <a:xfrm>
            <a:off x="2133600" y="2362200"/>
            <a:ext cx="5867400" cy="0"/>
          </a:xfrm>
          <a:prstGeom prst="line">
            <a:avLst/>
          </a:prstGeom>
          <a:noFill/>
          <a:ln w="9525">
            <a:solidFill>
              <a:schemeClr val="tx1"/>
            </a:solidFill>
            <a:round/>
            <a:headEnd/>
            <a:tailEnd type="arrow" w="med" len="med"/>
          </a:ln>
        </p:spPr>
        <p:txBody>
          <a:bodyPr wrap="none" anchor="ctr"/>
          <a:lstStyle/>
          <a:p>
            <a:endParaRPr lang="en-US"/>
          </a:p>
        </p:txBody>
      </p:sp>
      <p:sp>
        <p:nvSpPr>
          <p:cNvPr id="28676" name="Rectangle 19"/>
          <p:cNvSpPr>
            <a:spLocks noChangeArrowheads="1"/>
          </p:cNvSpPr>
          <p:nvPr/>
        </p:nvSpPr>
        <p:spPr bwMode="auto">
          <a:xfrm>
            <a:off x="1981200" y="1600200"/>
            <a:ext cx="152400" cy="762000"/>
          </a:xfrm>
          <a:prstGeom prst="rect">
            <a:avLst/>
          </a:prstGeom>
          <a:noFill/>
          <a:ln w="9525">
            <a:solidFill>
              <a:schemeClr val="tx1"/>
            </a:solidFill>
            <a:miter lim="800000"/>
            <a:headEnd/>
            <a:tailEnd/>
          </a:ln>
        </p:spPr>
        <p:txBody>
          <a:bodyPr wrap="none" anchor="ctr"/>
          <a:lstStyle/>
          <a:p>
            <a:pPr eaLnBrk="0" hangingPunct="0"/>
            <a:endParaRPr lang="en-US"/>
          </a:p>
        </p:txBody>
      </p:sp>
      <p:sp>
        <p:nvSpPr>
          <p:cNvPr id="28677" name="Rectangle 20"/>
          <p:cNvSpPr>
            <a:spLocks noChangeArrowheads="1"/>
          </p:cNvSpPr>
          <p:nvPr/>
        </p:nvSpPr>
        <p:spPr bwMode="auto">
          <a:xfrm>
            <a:off x="3886200" y="990600"/>
            <a:ext cx="152400" cy="1371600"/>
          </a:xfrm>
          <a:prstGeom prst="rect">
            <a:avLst/>
          </a:prstGeom>
          <a:noFill/>
          <a:ln w="9525">
            <a:solidFill>
              <a:schemeClr val="tx1"/>
            </a:solidFill>
            <a:miter lim="800000"/>
            <a:headEnd/>
            <a:tailEnd/>
          </a:ln>
        </p:spPr>
        <p:txBody>
          <a:bodyPr wrap="none" anchor="ctr"/>
          <a:lstStyle/>
          <a:p>
            <a:pPr eaLnBrk="0" hangingPunct="0"/>
            <a:endParaRPr lang="en-US"/>
          </a:p>
        </p:txBody>
      </p:sp>
      <p:sp>
        <p:nvSpPr>
          <p:cNvPr id="28678" name="Line 21"/>
          <p:cNvSpPr>
            <a:spLocks noChangeShapeType="1"/>
          </p:cNvSpPr>
          <p:nvPr/>
        </p:nvSpPr>
        <p:spPr bwMode="auto">
          <a:xfrm>
            <a:off x="2057400" y="2667000"/>
            <a:ext cx="1828800" cy="0"/>
          </a:xfrm>
          <a:prstGeom prst="line">
            <a:avLst/>
          </a:prstGeom>
          <a:noFill/>
          <a:ln w="9525">
            <a:solidFill>
              <a:srgbClr val="FFFF00"/>
            </a:solidFill>
            <a:round/>
            <a:headEnd type="arrow" w="med" len="med"/>
            <a:tailEnd type="arrow" w="med" len="med"/>
          </a:ln>
        </p:spPr>
        <p:txBody>
          <a:bodyPr wrap="none" anchor="ctr"/>
          <a:lstStyle/>
          <a:p>
            <a:endParaRPr lang="en-US"/>
          </a:p>
        </p:txBody>
      </p:sp>
      <p:sp>
        <p:nvSpPr>
          <p:cNvPr id="28679" name="Line 22"/>
          <p:cNvSpPr>
            <a:spLocks noChangeShapeType="1"/>
          </p:cNvSpPr>
          <p:nvPr/>
        </p:nvSpPr>
        <p:spPr bwMode="auto">
          <a:xfrm>
            <a:off x="3962400" y="2667000"/>
            <a:ext cx="1828800" cy="0"/>
          </a:xfrm>
          <a:prstGeom prst="line">
            <a:avLst/>
          </a:prstGeom>
          <a:noFill/>
          <a:ln w="9525">
            <a:solidFill>
              <a:srgbClr val="FFFF00"/>
            </a:solidFill>
            <a:round/>
            <a:headEnd type="arrow" w="med" len="med"/>
            <a:tailEnd type="arrow" w="med" len="med"/>
          </a:ln>
        </p:spPr>
        <p:txBody>
          <a:bodyPr wrap="none" anchor="ctr"/>
          <a:lstStyle/>
          <a:p>
            <a:endParaRPr lang="en-US"/>
          </a:p>
        </p:txBody>
      </p:sp>
      <p:sp>
        <p:nvSpPr>
          <p:cNvPr id="28680" name="Rectangle 23"/>
          <p:cNvSpPr>
            <a:spLocks noChangeArrowheads="1"/>
          </p:cNvSpPr>
          <p:nvPr/>
        </p:nvSpPr>
        <p:spPr bwMode="auto">
          <a:xfrm>
            <a:off x="2819400" y="2590800"/>
            <a:ext cx="306388" cy="457200"/>
          </a:xfrm>
          <a:prstGeom prst="rect">
            <a:avLst/>
          </a:prstGeom>
          <a:noFill/>
          <a:ln w="9525">
            <a:noFill/>
            <a:miter lim="800000"/>
            <a:headEnd/>
            <a:tailEnd/>
          </a:ln>
        </p:spPr>
        <p:txBody>
          <a:bodyPr wrap="none">
            <a:spAutoFit/>
          </a:bodyPr>
          <a:lstStyle/>
          <a:p>
            <a:pPr eaLnBrk="0" hangingPunct="0"/>
            <a:r>
              <a:rPr lang="en-US" altLang="en-US"/>
              <a:t>τ</a:t>
            </a:r>
          </a:p>
        </p:txBody>
      </p:sp>
      <p:sp>
        <p:nvSpPr>
          <p:cNvPr id="28681" name="Rectangle 24"/>
          <p:cNvSpPr>
            <a:spLocks noChangeArrowheads="1"/>
          </p:cNvSpPr>
          <p:nvPr/>
        </p:nvSpPr>
        <p:spPr bwMode="auto">
          <a:xfrm>
            <a:off x="4724400" y="2590800"/>
            <a:ext cx="306388" cy="457200"/>
          </a:xfrm>
          <a:prstGeom prst="rect">
            <a:avLst/>
          </a:prstGeom>
          <a:noFill/>
          <a:ln w="9525">
            <a:noFill/>
            <a:miter lim="800000"/>
            <a:headEnd/>
            <a:tailEnd/>
          </a:ln>
        </p:spPr>
        <p:txBody>
          <a:bodyPr wrap="none">
            <a:spAutoFit/>
          </a:bodyPr>
          <a:lstStyle/>
          <a:p>
            <a:pPr eaLnBrk="0" hangingPunct="0"/>
            <a:r>
              <a:rPr lang="en-US" altLang="en-US"/>
              <a:t>τ</a:t>
            </a:r>
          </a:p>
        </p:txBody>
      </p:sp>
      <p:sp>
        <p:nvSpPr>
          <p:cNvPr id="28682" name="Rectangle 25"/>
          <p:cNvSpPr>
            <a:spLocks noChangeArrowheads="1"/>
          </p:cNvSpPr>
          <p:nvPr/>
        </p:nvSpPr>
        <p:spPr bwMode="auto">
          <a:xfrm>
            <a:off x="2209800" y="1524000"/>
            <a:ext cx="590550" cy="457200"/>
          </a:xfrm>
          <a:prstGeom prst="rect">
            <a:avLst/>
          </a:prstGeom>
          <a:noFill/>
          <a:ln w="9525">
            <a:noFill/>
            <a:miter lim="800000"/>
            <a:headEnd/>
            <a:tailEnd/>
          </a:ln>
        </p:spPr>
        <p:txBody>
          <a:bodyPr wrap="none">
            <a:spAutoFit/>
          </a:bodyPr>
          <a:lstStyle/>
          <a:p>
            <a:pPr eaLnBrk="0" hangingPunct="0"/>
            <a:r>
              <a:rPr lang="en-US" altLang="en-US"/>
              <a:t>90</a:t>
            </a:r>
            <a:r>
              <a:rPr lang="en-US" altLang="en-US" baseline="24000"/>
              <a:t>0</a:t>
            </a:r>
          </a:p>
        </p:txBody>
      </p:sp>
      <p:sp>
        <p:nvSpPr>
          <p:cNvPr id="28683" name="Rectangle 26"/>
          <p:cNvSpPr>
            <a:spLocks noChangeArrowheads="1"/>
          </p:cNvSpPr>
          <p:nvPr/>
        </p:nvSpPr>
        <p:spPr bwMode="auto">
          <a:xfrm>
            <a:off x="4114800" y="990600"/>
            <a:ext cx="742950" cy="457200"/>
          </a:xfrm>
          <a:prstGeom prst="rect">
            <a:avLst/>
          </a:prstGeom>
          <a:noFill/>
          <a:ln w="9525">
            <a:noFill/>
            <a:miter lim="800000"/>
            <a:headEnd/>
            <a:tailEnd/>
          </a:ln>
        </p:spPr>
        <p:txBody>
          <a:bodyPr wrap="none">
            <a:spAutoFit/>
          </a:bodyPr>
          <a:lstStyle/>
          <a:p>
            <a:pPr eaLnBrk="0" hangingPunct="0"/>
            <a:r>
              <a:rPr lang="en-US" altLang="en-US"/>
              <a:t>180</a:t>
            </a:r>
            <a:r>
              <a:rPr lang="en-US" altLang="en-US" baseline="24000"/>
              <a:t>0</a:t>
            </a:r>
          </a:p>
        </p:txBody>
      </p:sp>
      <p:sp>
        <p:nvSpPr>
          <p:cNvPr id="28684" name="Line 27"/>
          <p:cNvSpPr>
            <a:spLocks noChangeShapeType="1"/>
          </p:cNvSpPr>
          <p:nvPr/>
        </p:nvSpPr>
        <p:spPr bwMode="auto">
          <a:xfrm>
            <a:off x="5867400" y="1600200"/>
            <a:ext cx="0" cy="1828800"/>
          </a:xfrm>
          <a:prstGeom prst="line">
            <a:avLst/>
          </a:prstGeom>
          <a:noFill/>
          <a:ln w="9525">
            <a:solidFill>
              <a:schemeClr val="tx1"/>
            </a:solidFill>
            <a:prstDash val="dash"/>
            <a:round/>
            <a:headEnd/>
            <a:tailEnd/>
          </a:ln>
        </p:spPr>
        <p:txBody>
          <a:bodyPr wrap="none" anchor="ctr"/>
          <a:lstStyle/>
          <a:p>
            <a:endParaRPr lang="en-US"/>
          </a:p>
        </p:txBody>
      </p:sp>
      <p:sp>
        <p:nvSpPr>
          <p:cNvPr id="28685" name="Text Box 29"/>
          <p:cNvSpPr txBox="1">
            <a:spLocks noChangeArrowheads="1"/>
          </p:cNvSpPr>
          <p:nvPr/>
        </p:nvSpPr>
        <p:spPr bwMode="auto">
          <a:xfrm>
            <a:off x="5867400" y="1066800"/>
            <a:ext cx="1955800" cy="579438"/>
          </a:xfrm>
          <a:prstGeom prst="rect">
            <a:avLst/>
          </a:prstGeom>
          <a:noFill/>
          <a:ln w="9525">
            <a:noFill/>
            <a:miter lim="800000"/>
            <a:headEnd/>
            <a:tailEnd/>
          </a:ln>
        </p:spPr>
        <p:txBody>
          <a:bodyPr wrap="none">
            <a:spAutoFit/>
          </a:bodyPr>
          <a:lstStyle/>
          <a:p>
            <a:pPr eaLnBrk="0" hangingPunct="0"/>
            <a:r>
              <a:rPr lang="en-US" altLang="en-US" sz="3200" b="1">
                <a:solidFill>
                  <a:srgbClr val="FF6600"/>
                </a:solidFill>
              </a:rPr>
              <a:t>Spin Echo</a:t>
            </a:r>
            <a:endParaRPr lang="en-US"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457200" y="609600"/>
            <a:ext cx="8229600" cy="5521325"/>
          </a:xfrm>
        </p:spPr>
        <p:txBody>
          <a:bodyPr/>
          <a:lstStyle/>
          <a:p>
            <a:pPr eaLnBrk="1" hangingPunct="1"/>
            <a:r>
              <a:rPr lang="en-US" smtClean="0"/>
              <a:t>Short TE and short TR gives T1 weighted image </a:t>
            </a:r>
          </a:p>
          <a:p>
            <a:pPr eaLnBrk="1" hangingPunct="1"/>
            <a:r>
              <a:rPr lang="en-US" smtClean="0"/>
              <a:t>Use two RF rephasing pulses generating two spin echoes to produce T2 and proton density weighting</a:t>
            </a:r>
          </a:p>
          <a:p>
            <a:pPr eaLnBrk="1" hangingPunct="1"/>
            <a:r>
              <a:rPr lang="en-US" smtClean="0"/>
              <a:t>First echo has short TE and long TR :produce proton density weighting</a:t>
            </a:r>
          </a:p>
          <a:p>
            <a:pPr eaLnBrk="1" hangingPunct="1"/>
            <a:r>
              <a:rPr lang="en-US" smtClean="0"/>
              <a:t>Second echo has a long TE and a long TR : produce T2 weighting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to="" calcmode="lin" valueType="num">
                                      <p:cBhvr>
                                        <p:cTn id="7" dur="1" fill="hold"/>
                                        <p:tgtEl>
                                          <p:spTgt spid="1843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 to="" calcmode="lin" valueType="num">
                                      <p:cBhvr>
                                        <p:cTn id="12" dur="1" fill="hold"/>
                                        <p:tgtEl>
                                          <p:spTgt spid="18435">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 to="" calcmode="lin" valueType="num">
                                      <p:cBhvr>
                                        <p:cTn id="17" dur="1" fill="hold"/>
                                        <p:tgtEl>
                                          <p:spTgt spid="18435">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 to="" calcmode="lin" valueType="num">
                                      <p:cBhvr>
                                        <p:cTn id="22" dur="1" fill="hold"/>
                                        <p:tgtEl>
                                          <p:spTgt spid="18435">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7813"/>
            <a:ext cx="8229600" cy="865187"/>
          </a:xfrm>
        </p:spPr>
        <p:txBody>
          <a:bodyPr/>
          <a:lstStyle/>
          <a:p>
            <a:pPr eaLnBrk="1" hangingPunct="1"/>
            <a:r>
              <a:rPr lang="en-US" smtClean="0"/>
              <a:t>Uses</a:t>
            </a:r>
          </a:p>
        </p:txBody>
      </p:sp>
      <p:sp>
        <p:nvSpPr>
          <p:cNvPr id="19459" name="Rectangle 3"/>
          <p:cNvSpPr>
            <a:spLocks noGrp="1" noChangeArrowheads="1"/>
          </p:cNvSpPr>
          <p:nvPr>
            <p:ph idx="1"/>
          </p:nvPr>
        </p:nvSpPr>
        <p:spPr>
          <a:xfrm>
            <a:off x="457200" y="1295400"/>
            <a:ext cx="8458200" cy="4835525"/>
          </a:xfrm>
        </p:spPr>
        <p:txBody>
          <a:bodyPr/>
          <a:lstStyle/>
          <a:p>
            <a:pPr eaLnBrk="1" hangingPunct="1"/>
            <a:r>
              <a:rPr lang="en-US" sz="2800" smtClean="0">
                <a:latin typeface="Times New Roman" pitchFamily="18" charset="0"/>
              </a:rPr>
              <a:t>Gold standard for most imaging</a:t>
            </a:r>
          </a:p>
          <a:p>
            <a:pPr eaLnBrk="1" hangingPunct="1"/>
            <a:r>
              <a:rPr lang="en-US" sz="2800" smtClean="0">
                <a:latin typeface="Times New Roman" pitchFamily="18" charset="0"/>
              </a:rPr>
              <a:t>May be used for every examination</a:t>
            </a:r>
          </a:p>
          <a:p>
            <a:pPr eaLnBrk="1" hangingPunct="1"/>
            <a:r>
              <a:rPr lang="en-US" sz="2800" smtClean="0">
                <a:solidFill>
                  <a:schemeClr val="folHlink"/>
                </a:solidFill>
                <a:latin typeface="Times New Roman" pitchFamily="18" charset="0"/>
              </a:rPr>
              <a:t>T1 images</a:t>
            </a:r>
            <a:r>
              <a:rPr lang="en-US" sz="2800" smtClean="0">
                <a:latin typeface="Times New Roman" pitchFamily="18" charset="0"/>
              </a:rPr>
              <a:t> useful for demonstrating </a:t>
            </a:r>
            <a:r>
              <a:rPr lang="en-US" sz="2800" smtClean="0">
                <a:solidFill>
                  <a:schemeClr val="folHlink"/>
                </a:solidFill>
                <a:latin typeface="Times New Roman" pitchFamily="18" charset="0"/>
              </a:rPr>
              <a:t>anatomy better </a:t>
            </a:r>
            <a:r>
              <a:rPr lang="en-US" sz="2800" smtClean="0">
                <a:latin typeface="Times New Roman" pitchFamily="18" charset="0"/>
              </a:rPr>
              <a:t>– because high SNR</a:t>
            </a:r>
          </a:p>
          <a:p>
            <a:pPr eaLnBrk="1" hangingPunct="1"/>
            <a:r>
              <a:rPr lang="en-US" sz="2800" smtClean="0">
                <a:latin typeface="Times New Roman" pitchFamily="18" charset="0"/>
              </a:rPr>
              <a:t>With </a:t>
            </a:r>
            <a:r>
              <a:rPr lang="en-US" sz="2800" smtClean="0">
                <a:solidFill>
                  <a:srgbClr val="FF0000"/>
                </a:solidFill>
                <a:latin typeface="Times New Roman" pitchFamily="18" charset="0"/>
              </a:rPr>
              <a:t>contrast enhancement T1 images show pathology</a:t>
            </a:r>
          </a:p>
          <a:p>
            <a:pPr eaLnBrk="1" hangingPunct="1"/>
            <a:r>
              <a:rPr lang="en-US" sz="2800" smtClean="0">
                <a:solidFill>
                  <a:srgbClr val="FFFF00"/>
                </a:solidFill>
                <a:latin typeface="Times New Roman" pitchFamily="18" charset="0"/>
              </a:rPr>
              <a:t>T2</a:t>
            </a:r>
            <a:r>
              <a:rPr lang="en-US" sz="2800" smtClean="0">
                <a:latin typeface="Times New Roman" pitchFamily="18" charset="0"/>
              </a:rPr>
              <a:t> images </a:t>
            </a:r>
            <a:r>
              <a:rPr lang="en-US" sz="2800" smtClean="0">
                <a:solidFill>
                  <a:srgbClr val="FFFF00"/>
                </a:solidFill>
                <a:latin typeface="Times New Roman" pitchFamily="18" charset="0"/>
              </a:rPr>
              <a:t>also demonstrate pathology</a:t>
            </a:r>
          </a:p>
          <a:p>
            <a:pPr eaLnBrk="1" hangingPunct="1"/>
            <a:r>
              <a:rPr lang="en-US" sz="2800" smtClean="0">
                <a:solidFill>
                  <a:srgbClr val="FFFF00"/>
                </a:solidFill>
                <a:latin typeface="Times New Roman" pitchFamily="18" charset="0"/>
              </a:rPr>
              <a:t>Diseased tissues</a:t>
            </a:r>
            <a:r>
              <a:rPr lang="en-US" sz="2800" smtClean="0">
                <a:latin typeface="Times New Roman" pitchFamily="18" charset="0"/>
              </a:rPr>
              <a:t> are generally more oedematous and/or vascular. </a:t>
            </a:r>
          </a:p>
          <a:p>
            <a:pPr eaLnBrk="1" hangingPunct="1"/>
            <a:r>
              <a:rPr lang="en-US" sz="2800" smtClean="0">
                <a:latin typeface="Times New Roman" pitchFamily="18" charset="0"/>
              </a:rPr>
              <a:t>They have increased water content and, </a:t>
            </a:r>
            <a:r>
              <a:rPr lang="en-US" sz="2800" smtClean="0">
                <a:solidFill>
                  <a:srgbClr val="FFFF00"/>
                </a:solidFill>
                <a:latin typeface="Times New Roman" pitchFamily="18" charset="0"/>
              </a:rPr>
              <a:t>have a high signal on T2 images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 calcmode="lin" valueType="num">
                                      <p:cBhvr additive="base">
                                        <p:cTn id="25"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9459">
                                            <p:txEl>
                                              <p:pRg st="4" end="4"/>
                                            </p:txEl>
                                          </p:spTgt>
                                        </p:tgtEl>
                                        <p:attrNameLst>
                                          <p:attrName>style.visibility</p:attrName>
                                        </p:attrNameLst>
                                      </p:cBhvr>
                                      <p:to>
                                        <p:strVal val="visible"/>
                                      </p:to>
                                    </p:set>
                                    <p:anim calcmode="lin" valueType="num">
                                      <p:cBhvr additive="base">
                                        <p:cTn id="31"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4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9459">
                                            <p:txEl>
                                              <p:pRg st="5" end="5"/>
                                            </p:txEl>
                                          </p:spTgt>
                                        </p:tgtEl>
                                        <p:attrNameLst>
                                          <p:attrName>style.visibility</p:attrName>
                                        </p:attrNameLst>
                                      </p:cBhvr>
                                      <p:to>
                                        <p:strVal val="visible"/>
                                      </p:to>
                                    </p:set>
                                    <p:anim calcmode="lin" valueType="num">
                                      <p:cBhvr additive="base">
                                        <p:cTn id="37" dur="500" fill="hold"/>
                                        <p:tgtEl>
                                          <p:spTgt spid="1945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4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9459">
                                            <p:txEl>
                                              <p:pRg st="6" end="6"/>
                                            </p:txEl>
                                          </p:spTgt>
                                        </p:tgtEl>
                                        <p:attrNameLst>
                                          <p:attrName>style.visibility</p:attrName>
                                        </p:attrNameLst>
                                      </p:cBhvr>
                                      <p:to>
                                        <p:strVal val="visible"/>
                                      </p:to>
                                    </p:set>
                                    <p:anim calcmode="lin" valueType="num">
                                      <p:cBhvr additive="base">
                                        <p:cTn id="43" dur="500" fill="hold"/>
                                        <p:tgtEl>
                                          <p:spTgt spid="1945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45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Parameters </a:t>
            </a:r>
          </a:p>
        </p:txBody>
      </p:sp>
      <p:sp>
        <p:nvSpPr>
          <p:cNvPr id="20483" name="Rectangle 3"/>
          <p:cNvSpPr>
            <a:spLocks noGrp="1" noChangeArrowheads="1"/>
          </p:cNvSpPr>
          <p:nvPr>
            <p:ph idx="1"/>
          </p:nvPr>
        </p:nvSpPr>
        <p:spPr/>
        <p:txBody>
          <a:bodyPr/>
          <a:lstStyle/>
          <a:p>
            <a:pPr eaLnBrk="1" hangingPunct="1"/>
            <a:r>
              <a:rPr lang="en-US" smtClean="0"/>
              <a:t>T1 weighting</a:t>
            </a:r>
          </a:p>
          <a:p>
            <a:pPr lvl="1" eaLnBrk="1" hangingPunct="1"/>
            <a:r>
              <a:rPr lang="en-US" smtClean="0"/>
              <a:t>Short TE 10-20 ms</a:t>
            </a:r>
          </a:p>
          <a:p>
            <a:pPr lvl="1" eaLnBrk="1" hangingPunct="1"/>
            <a:r>
              <a:rPr lang="en-US" smtClean="0"/>
              <a:t>Short TR 300 – 700 ms</a:t>
            </a:r>
          </a:p>
          <a:p>
            <a:pPr lvl="1" eaLnBrk="1" hangingPunct="1"/>
            <a:r>
              <a:rPr lang="en-US" smtClean="0"/>
              <a:t>Typical scan time 4-6 min</a:t>
            </a:r>
          </a:p>
          <a:p>
            <a:pPr eaLnBrk="1" hangingPunct="1"/>
            <a:r>
              <a:rPr lang="en-US" smtClean="0"/>
              <a:t>Proton density / T2</a:t>
            </a:r>
          </a:p>
          <a:p>
            <a:pPr lvl="1" eaLnBrk="1" hangingPunct="1"/>
            <a:r>
              <a:rPr lang="en-US" smtClean="0"/>
              <a:t>Short TE 20 ms/long TE 80 ms+</a:t>
            </a:r>
          </a:p>
          <a:p>
            <a:pPr lvl="1" eaLnBrk="1" hangingPunct="1"/>
            <a:r>
              <a:rPr lang="en-US" smtClean="0"/>
              <a:t>Long TR 2000 ms+</a:t>
            </a:r>
          </a:p>
          <a:p>
            <a:pPr lvl="1" eaLnBrk="1" hangingPunct="1"/>
            <a:r>
              <a:rPr lang="en-US" smtClean="0"/>
              <a:t>Typical scan time 7-15 min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blinds(horizontal)">
                                      <p:cBhvr>
                                        <p:cTn id="7" dur="500"/>
                                        <p:tgtEl>
                                          <p:spTgt spid="20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blinds(horizontal)">
                                      <p:cBhvr>
                                        <p:cTn id="12" dur="500"/>
                                        <p:tgtEl>
                                          <p:spTgt spid="204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blinds(horizontal)">
                                      <p:cBhvr>
                                        <p:cTn id="17" dur="500"/>
                                        <p:tgtEl>
                                          <p:spTgt spid="204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blinds(horizontal)">
                                      <p:cBhvr>
                                        <p:cTn id="22" dur="500"/>
                                        <p:tgtEl>
                                          <p:spTgt spid="2048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0483">
                                            <p:txEl>
                                              <p:pRg st="4" end="4"/>
                                            </p:txEl>
                                          </p:spTgt>
                                        </p:tgtEl>
                                        <p:attrNameLst>
                                          <p:attrName>style.visibility</p:attrName>
                                        </p:attrNameLst>
                                      </p:cBhvr>
                                      <p:to>
                                        <p:strVal val="visible"/>
                                      </p:to>
                                    </p:set>
                                    <p:animEffect transition="in" filter="blinds(horizontal)">
                                      <p:cBhvr>
                                        <p:cTn id="27" dur="500"/>
                                        <p:tgtEl>
                                          <p:spTgt spid="2048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0483">
                                            <p:txEl>
                                              <p:pRg st="5" end="5"/>
                                            </p:txEl>
                                          </p:spTgt>
                                        </p:tgtEl>
                                        <p:attrNameLst>
                                          <p:attrName>style.visibility</p:attrName>
                                        </p:attrNameLst>
                                      </p:cBhvr>
                                      <p:to>
                                        <p:strVal val="visible"/>
                                      </p:to>
                                    </p:set>
                                    <p:animEffect transition="in" filter="blinds(horizontal)">
                                      <p:cBhvr>
                                        <p:cTn id="32" dur="500"/>
                                        <p:tgtEl>
                                          <p:spTgt spid="2048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0483">
                                            <p:txEl>
                                              <p:pRg st="6" end="6"/>
                                            </p:txEl>
                                          </p:spTgt>
                                        </p:tgtEl>
                                        <p:attrNameLst>
                                          <p:attrName>style.visibility</p:attrName>
                                        </p:attrNameLst>
                                      </p:cBhvr>
                                      <p:to>
                                        <p:strVal val="visible"/>
                                      </p:to>
                                    </p:set>
                                    <p:animEffect transition="in" filter="blinds(horizontal)">
                                      <p:cBhvr>
                                        <p:cTn id="37" dur="500"/>
                                        <p:tgtEl>
                                          <p:spTgt spid="2048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20483">
                                            <p:txEl>
                                              <p:pRg st="7" end="7"/>
                                            </p:txEl>
                                          </p:spTgt>
                                        </p:tgtEl>
                                        <p:attrNameLst>
                                          <p:attrName>style.visibility</p:attrName>
                                        </p:attrNameLst>
                                      </p:cBhvr>
                                      <p:to>
                                        <p:strVal val="visible"/>
                                      </p:to>
                                    </p:set>
                                    <p:animEffect transition="in" filter="blinds(horizontal)">
                                      <p:cBhvr>
                                        <p:cTn id="42" dur="500"/>
                                        <p:tgtEl>
                                          <p:spTgt spid="204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a:xfrm>
            <a:off x="457200" y="304800"/>
            <a:ext cx="8229600" cy="2667000"/>
          </a:xfrm>
        </p:spPr>
        <p:txBody>
          <a:bodyPr/>
          <a:lstStyle/>
          <a:p>
            <a:pPr eaLnBrk="1" hangingPunct="1">
              <a:lnSpc>
                <a:spcPct val="90000"/>
              </a:lnSpc>
            </a:pPr>
            <a:r>
              <a:rPr lang="en-US" sz="2800" smtClean="0"/>
              <a:t>Advantages</a:t>
            </a:r>
          </a:p>
          <a:p>
            <a:pPr lvl="1" eaLnBrk="1" hangingPunct="1">
              <a:lnSpc>
                <a:spcPct val="90000"/>
              </a:lnSpc>
            </a:pPr>
            <a:r>
              <a:rPr lang="en-US" sz="2400" smtClean="0"/>
              <a:t>Good image quality</a:t>
            </a:r>
          </a:p>
          <a:p>
            <a:pPr lvl="1" eaLnBrk="1" hangingPunct="1">
              <a:lnSpc>
                <a:spcPct val="90000"/>
              </a:lnSpc>
            </a:pPr>
            <a:r>
              <a:rPr lang="en-US" sz="2400" smtClean="0"/>
              <a:t>Very versatile</a:t>
            </a:r>
          </a:p>
          <a:p>
            <a:pPr lvl="1" eaLnBrk="1" hangingPunct="1">
              <a:lnSpc>
                <a:spcPct val="90000"/>
              </a:lnSpc>
            </a:pPr>
            <a:r>
              <a:rPr lang="en-US" sz="2400" smtClean="0"/>
              <a:t>What you set is what you get (i.e. the contrast is truly based on the T1 and T2 relaxation times of tissues)</a:t>
            </a:r>
          </a:p>
          <a:p>
            <a:pPr lvl="1" eaLnBrk="1" hangingPunct="1">
              <a:lnSpc>
                <a:spcPct val="90000"/>
              </a:lnSpc>
            </a:pPr>
            <a:r>
              <a:rPr lang="en-US" sz="2400" smtClean="0"/>
              <a:t>True T2 weighting sensitive to pathology</a:t>
            </a:r>
          </a:p>
          <a:p>
            <a:pPr eaLnBrk="1" hangingPunct="1">
              <a:lnSpc>
                <a:spcPct val="90000"/>
              </a:lnSpc>
            </a:pPr>
            <a:r>
              <a:rPr lang="en-US" sz="2800" smtClean="0"/>
              <a:t>Disadvantages</a:t>
            </a:r>
          </a:p>
          <a:p>
            <a:pPr lvl="1" eaLnBrk="1" hangingPunct="1">
              <a:lnSpc>
                <a:spcPct val="90000"/>
              </a:lnSpc>
            </a:pPr>
            <a:r>
              <a:rPr lang="en-US" sz="2400" smtClean="0"/>
              <a:t>Scan times relatively long</a:t>
            </a:r>
          </a:p>
        </p:txBody>
      </p:sp>
      <p:pic>
        <p:nvPicPr>
          <p:cNvPr id="32771" name="Picture 2"/>
          <p:cNvPicPr>
            <a:picLocks noChangeAspect="1" noChangeArrowheads="1"/>
          </p:cNvPicPr>
          <p:nvPr/>
        </p:nvPicPr>
        <p:blipFill>
          <a:blip r:embed="rId2" cstate="print"/>
          <a:srcRect/>
          <a:stretch>
            <a:fillRect/>
          </a:stretch>
        </p:blipFill>
        <p:spPr bwMode="auto">
          <a:xfrm>
            <a:off x="1524000" y="3733800"/>
            <a:ext cx="7245350" cy="2943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2743200"/>
            <a:ext cx="7848600" cy="1826363"/>
          </a:xfrm>
        </p:spPr>
        <p:txBody>
          <a:bodyPr/>
          <a:lstStyle/>
          <a:p>
            <a:pPr>
              <a:defRPr/>
            </a:pPr>
            <a:r>
              <a:rPr lang="en-US" dirty="0" smtClean="0"/>
              <a:t>Fast Spin Echo / Turbo Spin Echo</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Fast / Turbo spin echo</a:t>
            </a:r>
          </a:p>
        </p:txBody>
      </p:sp>
      <p:sp>
        <p:nvSpPr>
          <p:cNvPr id="22531" name="Rectangle 3"/>
          <p:cNvSpPr>
            <a:spLocks noGrp="1" noChangeArrowheads="1"/>
          </p:cNvSpPr>
          <p:nvPr>
            <p:ph idx="1"/>
          </p:nvPr>
        </p:nvSpPr>
        <p:spPr>
          <a:xfrm>
            <a:off x="457200" y="1295400"/>
            <a:ext cx="7924800" cy="4830763"/>
          </a:xfrm>
        </p:spPr>
        <p:txBody>
          <a:bodyPr/>
          <a:lstStyle/>
          <a:p>
            <a:pPr eaLnBrk="1" hangingPunct="1">
              <a:lnSpc>
                <a:spcPct val="80000"/>
              </a:lnSpc>
            </a:pPr>
            <a:r>
              <a:rPr lang="en-US" sz="2800" smtClean="0"/>
              <a:t>In contrast to conventional spin echo, fast spin echo applies a </a:t>
            </a:r>
            <a:r>
              <a:rPr lang="en-US" sz="2800" smtClean="0">
                <a:solidFill>
                  <a:srgbClr val="FFFF00"/>
                </a:solidFill>
              </a:rPr>
              <a:t>train of 180</a:t>
            </a:r>
            <a:r>
              <a:rPr lang="en-US" sz="2800" baseline="30000" smtClean="0">
                <a:solidFill>
                  <a:srgbClr val="FFFF00"/>
                </a:solidFill>
              </a:rPr>
              <a:t>0 </a:t>
            </a:r>
            <a:r>
              <a:rPr lang="en-US" sz="2800" smtClean="0">
                <a:solidFill>
                  <a:srgbClr val="FFFF00"/>
                </a:solidFill>
              </a:rPr>
              <a:t>pulses</a:t>
            </a:r>
            <a:r>
              <a:rPr lang="en-US" sz="2800" smtClean="0"/>
              <a:t> and </a:t>
            </a:r>
            <a:r>
              <a:rPr lang="en-US" sz="2800" smtClean="0">
                <a:solidFill>
                  <a:srgbClr val="FFFF00"/>
                </a:solidFill>
              </a:rPr>
              <a:t>more than one different phase</a:t>
            </a:r>
            <a:r>
              <a:rPr lang="en-US" sz="2800" smtClean="0"/>
              <a:t> </a:t>
            </a:r>
            <a:r>
              <a:rPr lang="en-US" sz="2800" smtClean="0">
                <a:solidFill>
                  <a:srgbClr val="FFFF00"/>
                </a:solidFill>
              </a:rPr>
              <a:t>encoding steps</a:t>
            </a:r>
            <a:r>
              <a:rPr lang="en-US" sz="2800" smtClean="0"/>
              <a:t> are used </a:t>
            </a:r>
            <a:r>
              <a:rPr lang="en-US" sz="2800" smtClean="0">
                <a:solidFill>
                  <a:srgbClr val="FFFF00"/>
                </a:solidFill>
              </a:rPr>
              <a:t>per TR</a:t>
            </a:r>
            <a:r>
              <a:rPr lang="en-US" sz="2800" smtClean="0"/>
              <a:t>.</a:t>
            </a:r>
          </a:p>
          <a:p>
            <a:pPr eaLnBrk="1" hangingPunct="1">
              <a:lnSpc>
                <a:spcPct val="80000"/>
              </a:lnSpc>
            </a:pPr>
            <a:r>
              <a:rPr lang="en-US" sz="2800" smtClean="0"/>
              <a:t>So, More than one line of K space is filled per TR</a:t>
            </a:r>
          </a:p>
          <a:p>
            <a:pPr eaLnBrk="1" hangingPunct="1">
              <a:lnSpc>
                <a:spcPct val="80000"/>
              </a:lnSpc>
            </a:pPr>
            <a:r>
              <a:rPr lang="en-US" sz="2800" smtClean="0"/>
              <a:t>Each 180</a:t>
            </a:r>
            <a:r>
              <a:rPr lang="en-US" sz="2800" baseline="30000" smtClean="0"/>
              <a:t>0 </a:t>
            </a:r>
            <a:r>
              <a:rPr lang="en-US" sz="2800" smtClean="0"/>
              <a:t>pulse produces an echo and each fills a line of K space</a:t>
            </a:r>
          </a:p>
          <a:p>
            <a:pPr eaLnBrk="1" hangingPunct="1">
              <a:lnSpc>
                <a:spcPct val="80000"/>
              </a:lnSpc>
            </a:pPr>
            <a:r>
              <a:rPr lang="en-US" sz="2800" smtClean="0"/>
              <a:t>This drastically reduce the scan time</a:t>
            </a:r>
          </a:p>
          <a:p>
            <a:pPr eaLnBrk="1" hangingPunct="1">
              <a:lnSpc>
                <a:spcPct val="80000"/>
              </a:lnSpc>
            </a:pPr>
            <a:r>
              <a:rPr lang="en-US" sz="2800" smtClean="0"/>
              <a:t>The number of 180</a:t>
            </a:r>
            <a:r>
              <a:rPr lang="en-US" sz="2800" baseline="30000" smtClean="0"/>
              <a:t>0 </a:t>
            </a:r>
            <a:r>
              <a:rPr lang="en-US" sz="2800" smtClean="0"/>
              <a:t>pulses in the train called the </a:t>
            </a:r>
            <a:r>
              <a:rPr lang="en-US" sz="2800" i="1" smtClean="0">
                <a:solidFill>
                  <a:srgbClr val="FF0000"/>
                </a:solidFill>
              </a:rPr>
              <a:t>turbo factor</a:t>
            </a:r>
            <a:r>
              <a:rPr lang="en-US" sz="2800" smtClean="0"/>
              <a:t> or </a:t>
            </a:r>
            <a:r>
              <a:rPr lang="en-US" sz="2800" i="1" smtClean="0">
                <a:solidFill>
                  <a:srgbClr val="FF0000"/>
                </a:solidFill>
              </a:rPr>
              <a:t>train length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wipe(down)">
                                      <p:cBhvr>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wipe(down)">
                                      <p:cBhvr>
                                        <p:cTn id="12" dur="500"/>
                                        <p:tgtEl>
                                          <p:spTgt spid="225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wipe(down)">
                                      <p:cBhvr>
                                        <p:cTn id="17" dur="500"/>
                                        <p:tgtEl>
                                          <p:spTgt spid="225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wipe(down)">
                                      <p:cBhvr>
                                        <p:cTn id="22" dur="500"/>
                                        <p:tgtEl>
                                          <p:spTgt spid="225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22531">
                                            <p:txEl>
                                              <p:pRg st="4" end="4"/>
                                            </p:txEl>
                                          </p:spTgt>
                                        </p:tgtEl>
                                        <p:attrNameLst>
                                          <p:attrName>style.visibility</p:attrName>
                                        </p:attrNameLst>
                                      </p:cBhvr>
                                      <p:to>
                                        <p:strVal val="visible"/>
                                      </p:to>
                                    </p:set>
                                    <p:animEffect transition="in" filter="wipe(down)">
                                      <p:cBhvr>
                                        <p:cTn id="27" dur="500"/>
                                        <p:tgtEl>
                                          <p:spTgt spid="22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457200" y="457200"/>
            <a:ext cx="8229600" cy="5673725"/>
          </a:xfrm>
        </p:spPr>
        <p:txBody>
          <a:bodyPr/>
          <a:lstStyle/>
          <a:p>
            <a:pPr eaLnBrk="1" hangingPunct="1">
              <a:lnSpc>
                <a:spcPct val="90000"/>
              </a:lnSpc>
            </a:pPr>
            <a:r>
              <a:rPr lang="en-US" smtClean="0"/>
              <a:t>At each 180</a:t>
            </a:r>
            <a:r>
              <a:rPr lang="en-US" baseline="30000" smtClean="0"/>
              <a:t>0</a:t>
            </a:r>
            <a:r>
              <a:rPr lang="en-US" smtClean="0"/>
              <a:t>/phase encoding combination, a different amplitude  of phase encoding gradient slope is applied in order to fill out a different line of K space</a:t>
            </a:r>
          </a:p>
          <a:p>
            <a:pPr eaLnBrk="1" hangingPunct="1">
              <a:lnSpc>
                <a:spcPct val="90000"/>
              </a:lnSpc>
            </a:pPr>
            <a:r>
              <a:rPr lang="en-US" smtClean="0"/>
              <a:t>In conventional spin echo only one line is filled per TR</a:t>
            </a:r>
          </a:p>
          <a:p>
            <a:pPr eaLnBrk="1" hangingPunct="1">
              <a:lnSpc>
                <a:spcPct val="90000"/>
              </a:lnSpc>
            </a:pPr>
            <a:r>
              <a:rPr lang="en-US" smtClean="0"/>
              <a:t>In fast spin echo several lines corresponding to the turbo factor are filled.</a:t>
            </a:r>
          </a:p>
          <a:p>
            <a:pPr eaLnBrk="1" hangingPunct="1">
              <a:lnSpc>
                <a:spcPct val="90000"/>
              </a:lnSpc>
            </a:pPr>
            <a:r>
              <a:rPr lang="en-US" smtClean="0"/>
              <a:t>The K space is filled more rapidly and the scan time is reduced.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867">
                                            <p:txEl>
                                              <p:pRg st="3" end="3"/>
                                            </p:txEl>
                                          </p:spTgt>
                                        </p:tgtEl>
                                        <p:attrNameLst>
                                          <p:attrName>style.visibility</p:attrName>
                                        </p:attrNameLst>
                                      </p:cBhvr>
                                      <p:to>
                                        <p:strVal val="visible"/>
                                      </p:to>
                                    </p:set>
                                    <p:anim calcmode="lin" valueType="num">
                                      <p:cBhvr additive="base">
                                        <p:cTn id="25" dur="5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8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686800" cy="715962"/>
          </a:xfrm>
        </p:spPr>
        <p:txBody>
          <a:bodyPr/>
          <a:lstStyle/>
          <a:p>
            <a:r>
              <a:rPr lang="en-US" sz="3200" smtClean="0"/>
              <a:t>A comparison of acronyms used by manufacturers</a:t>
            </a:r>
          </a:p>
        </p:txBody>
      </p:sp>
      <p:pic>
        <p:nvPicPr>
          <p:cNvPr id="9219" name="Picture 2"/>
          <p:cNvPicPr>
            <a:picLocks noGrp="1" noChangeAspect="1" noChangeArrowheads="1"/>
          </p:cNvPicPr>
          <p:nvPr>
            <p:ph idx="1"/>
          </p:nvPr>
        </p:nvPicPr>
        <p:blipFill>
          <a:blip r:embed="rId2" cstate="print"/>
          <a:srcRect/>
          <a:stretch>
            <a:fillRect/>
          </a:stretch>
        </p:blipFill>
        <p:spPr>
          <a:xfrm>
            <a:off x="1204913" y="990600"/>
            <a:ext cx="6003925" cy="5715000"/>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457200" y="685800"/>
            <a:ext cx="8229600" cy="5445125"/>
          </a:xfrm>
        </p:spPr>
        <p:txBody>
          <a:bodyPr/>
          <a:lstStyle/>
          <a:p>
            <a:pPr eaLnBrk="1" hangingPunct="1"/>
            <a:r>
              <a:rPr lang="en-US" smtClean="0"/>
              <a:t>E.g. if in conventional SE 256 phase matrix and 1 NEX is used, the scan time is 256TR</a:t>
            </a:r>
          </a:p>
          <a:p>
            <a:pPr eaLnBrk="1" hangingPunct="1"/>
            <a:r>
              <a:rPr lang="en-US" smtClean="0"/>
              <a:t>In FSE if the turbo factor is 16, the scan time is 256TR/16 =16TR</a:t>
            </a:r>
          </a:p>
        </p:txBody>
      </p:sp>
      <p:pic>
        <p:nvPicPr>
          <p:cNvPr id="36867" name="Picture 2"/>
          <p:cNvPicPr>
            <a:picLocks noChangeAspect="1" noChangeArrowheads="1"/>
          </p:cNvPicPr>
          <p:nvPr/>
        </p:nvPicPr>
        <p:blipFill>
          <a:blip r:embed="rId2" cstate="print"/>
          <a:srcRect/>
          <a:stretch>
            <a:fillRect/>
          </a:stretch>
        </p:blipFill>
        <p:spPr bwMode="auto">
          <a:xfrm>
            <a:off x="762000" y="3733800"/>
            <a:ext cx="7931150" cy="2800350"/>
          </a:xfrm>
          <a:prstGeom prst="rect">
            <a:avLst/>
          </a:prstGeom>
          <a:noFill/>
          <a:ln w="9525">
            <a:noFill/>
            <a:miter lim="800000"/>
            <a:headEnd/>
            <a:tailEnd/>
          </a:ln>
        </p:spPr>
      </p:pic>
      <p:sp>
        <p:nvSpPr>
          <p:cNvPr id="36868" name="TextBox 4"/>
          <p:cNvSpPr txBox="1">
            <a:spLocks noChangeArrowheads="1"/>
          </p:cNvSpPr>
          <p:nvPr/>
        </p:nvSpPr>
        <p:spPr bwMode="auto">
          <a:xfrm>
            <a:off x="533400" y="3124200"/>
            <a:ext cx="8382000" cy="369888"/>
          </a:xfrm>
          <a:prstGeom prst="rect">
            <a:avLst/>
          </a:prstGeom>
          <a:noFill/>
          <a:ln w="9525">
            <a:noFill/>
            <a:miter lim="800000"/>
            <a:headEnd/>
            <a:tailEnd/>
          </a:ln>
        </p:spPr>
        <p:txBody>
          <a:bodyPr>
            <a:spAutoFit/>
          </a:bodyPr>
          <a:lstStyle/>
          <a:p>
            <a:pPr eaLnBrk="0" hangingPunct="0"/>
            <a:r>
              <a:rPr lang="en-US"/>
              <a:t>The echo train with phase encoding steps of different amplitudes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7813"/>
            <a:ext cx="8229600" cy="560387"/>
          </a:xfrm>
        </p:spPr>
        <p:txBody>
          <a:bodyPr>
            <a:normAutofit fontScale="90000"/>
          </a:bodyPr>
          <a:lstStyle/>
          <a:p>
            <a:pPr eaLnBrk="1" fontAlgn="auto" hangingPunct="1">
              <a:spcAft>
                <a:spcPts val="0"/>
              </a:spcAft>
              <a:defRPr/>
            </a:pPr>
            <a:r>
              <a:rPr lang="en-US" sz="4000" smtClean="0"/>
              <a:t>How is fast spin echo weighted correctly?</a:t>
            </a:r>
          </a:p>
        </p:txBody>
      </p:sp>
      <p:sp>
        <p:nvSpPr>
          <p:cNvPr id="37891" name="Rectangle 3"/>
          <p:cNvSpPr>
            <a:spLocks noGrp="1" noChangeArrowheads="1"/>
          </p:cNvSpPr>
          <p:nvPr>
            <p:ph idx="1"/>
          </p:nvPr>
        </p:nvSpPr>
        <p:spPr>
          <a:xfrm>
            <a:off x="457200" y="990600"/>
            <a:ext cx="8229600" cy="5715000"/>
          </a:xfrm>
        </p:spPr>
        <p:txBody>
          <a:bodyPr/>
          <a:lstStyle/>
          <a:p>
            <a:pPr eaLnBrk="1" hangingPunct="1"/>
            <a:r>
              <a:rPr lang="en-US" smtClean="0"/>
              <a:t>The echoes are generated at different TE times and therefore data collected from them </a:t>
            </a:r>
            <a:r>
              <a:rPr lang="en-US" smtClean="0">
                <a:solidFill>
                  <a:srgbClr val="FFFF00"/>
                </a:solidFill>
              </a:rPr>
              <a:t>has variable weighting.</a:t>
            </a:r>
          </a:p>
          <a:p>
            <a:pPr eaLnBrk="1" hangingPunct="1"/>
            <a:r>
              <a:rPr lang="en-US" smtClean="0"/>
              <a:t>All these data is stored and placed into one image.</a:t>
            </a:r>
          </a:p>
          <a:p>
            <a:pPr eaLnBrk="1" hangingPunct="1"/>
            <a:r>
              <a:rPr lang="en-US" smtClean="0"/>
              <a:t>The TE selected is only an effective TE at which the operator wishes to weight the image.</a:t>
            </a:r>
          </a:p>
          <a:p>
            <a:pPr eaLnBrk="1" hangingPunct="1"/>
            <a:r>
              <a:rPr lang="en-US" sz="2800" smtClean="0"/>
              <a:t>In order to achieve this weighting, the system orders the phase encoding steps so that steep or shallow slopes are applied to the various echoes produced.</a:t>
            </a:r>
          </a:p>
          <a:p>
            <a:pPr eaLnBrk="1" hangingPunct="1"/>
            <a:endParaRPr lang="en-US" smtClean="0"/>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7891">
                                            <p:txEl>
                                              <p:pRg st="3" end="3"/>
                                            </p:txEl>
                                          </p:spTgt>
                                        </p:tgtEl>
                                        <p:attrNameLst>
                                          <p:attrName>style.visibility</p:attrName>
                                        </p:attrNameLst>
                                      </p:cBhvr>
                                      <p:to>
                                        <p:strVal val="visible"/>
                                      </p:to>
                                    </p:set>
                                    <p:anim calcmode="lin" valueType="num">
                                      <p:cBhvr additive="base">
                                        <p:cTn id="25"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457200" y="228600"/>
            <a:ext cx="8229600" cy="5902325"/>
          </a:xfrm>
        </p:spPr>
        <p:txBody>
          <a:bodyPr/>
          <a:lstStyle/>
          <a:p>
            <a:pPr eaLnBrk="1" hangingPunct="1">
              <a:lnSpc>
                <a:spcPct val="90000"/>
              </a:lnSpc>
            </a:pPr>
            <a:r>
              <a:rPr lang="en-US" sz="2800" smtClean="0">
                <a:solidFill>
                  <a:srgbClr val="FFFF00"/>
                </a:solidFill>
              </a:rPr>
              <a:t>The system orders the phase encodings so that the </a:t>
            </a:r>
            <a:r>
              <a:rPr lang="en-US" sz="2800" smtClean="0">
                <a:solidFill>
                  <a:srgbClr val="FF0000"/>
                </a:solidFill>
              </a:rPr>
              <a:t>shallow slopes</a:t>
            </a:r>
            <a:r>
              <a:rPr lang="en-US" sz="2800" smtClean="0">
                <a:solidFill>
                  <a:srgbClr val="FFFF00"/>
                </a:solidFill>
              </a:rPr>
              <a:t> that produce </a:t>
            </a:r>
            <a:r>
              <a:rPr lang="en-US" sz="2800" smtClean="0">
                <a:solidFill>
                  <a:srgbClr val="FF0000"/>
                </a:solidFill>
              </a:rPr>
              <a:t>maximum signal</a:t>
            </a:r>
            <a:r>
              <a:rPr lang="en-US" sz="2800" smtClean="0">
                <a:solidFill>
                  <a:srgbClr val="FFFF00"/>
                </a:solidFill>
              </a:rPr>
              <a:t> are centered on the effective TE selected</a:t>
            </a:r>
          </a:p>
          <a:p>
            <a:pPr eaLnBrk="1" hangingPunct="1">
              <a:lnSpc>
                <a:spcPct val="90000"/>
              </a:lnSpc>
            </a:pPr>
            <a:r>
              <a:rPr lang="en-US" sz="2800" smtClean="0">
                <a:solidFill>
                  <a:srgbClr val="FFFF00"/>
                </a:solidFill>
              </a:rPr>
              <a:t>The data from echoes collected around the effective TE  has more impact on the image contrast as it fills the central lines of K space which produce the greatest signal amplitude</a:t>
            </a:r>
          </a:p>
        </p:txBody>
      </p:sp>
      <p:pic>
        <p:nvPicPr>
          <p:cNvPr id="2" name="Picture 2"/>
          <p:cNvPicPr>
            <a:picLocks noChangeAspect="1" noChangeArrowheads="1"/>
          </p:cNvPicPr>
          <p:nvPr/>
        </p:nvPicPr>
        <p:blipFill>
          <a:blip r:embed="rId2" cstate="print"/>
          <a:srcRect/>
          <a:stretch>
            <a:fillRect/>
          </a:stretch>
        </p:blipFill>
        <p:spPr bwMode="auto">
          <a:xfrm>
            <a:off x="152400" y="3276600"/>
            <a:ext cx="4476750" cy="3248025"/>
          </a:xfrm>
          <a:prstGeom prst="rect">
            <a:avLst/>
          </a:prstGeom>
          <a:noFill/>
          <a:ln w="9525">
            <a:noFill/>
            <a:miter lim="800000"/>
            <a:headEnd/>
            <a:tailEnd/>
          </a:ln>
        </p:spPr>
      </p:pic>
      <p:pic>
        <p:nvPicPr>
          <p:cNvPr id="38916" name="Picture 3"/>
          <p:cNvPicPr>
            <a:picLocks noChangeAspect="1" noChangeArrowheads="1"/>
          </p:cNvPicPr>
          <p:nvPr/>
        </p:nvPicPr>
        <p:blipFill>
          <a:blip r:embed="rId3" cstate="print"/>
          <a:srcRect/>
          <a:stretch>
            <a:fillRect/>
          </a:stretch>
        </p:blipFill>
        <p:spPr bwMode="auto">
          <a:xfrm>
            <a:off x="4724400" y="3241675"/>
            <a:ext cx="4257675" cy="3616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smtClean="0"/>
              <a:t>Phase encoding ordering in fast spin echo</a:t>
            </a:r>
          </a:p>
        </p:txBody>
      </p:sp>
      <p:sp>
        <p:nvSpPr>
          <p:cNvPr id="39939" name="Line 4"/>
          <p:cNvSpPr>
            <a:spLocks noChangeShapeType="1"/>
          </p:cNvSpPr>
          <p:nvPr/>
        </p:nvSpPr>
        <p:spPr bwMode="auto">
          <a:xfrm>
            <a:off x="1066800" y="2438400"/>
            <a:ext cx="6553200" cy="0"/>
          </a:xfrm>
          <a:prstGeom prst="line">
            <a:avLst/>
          </a:prstGeom>
          <a:noFill/>
          <a:ln w="9525">
            <a:solidFill>
              <a:schemeClr val="tx1"/>
            </a:solidFill>
            <a:round/>
            <a:headEnd/>
            <a:tailEnd/>
          </a:ln>
        </p:spPr>
        <p:txBody>
          <a:bodyPr/>
          <a:lstStyle/>
          <a:p>
            <a:endParaRPr lang="en-US"/>
          </a:p>
        </p:txBody>
      </p:sp>
      <p:sp>
        <p:nvSpPr>
          <p:cNvPr id="39940" name="Rectangle 5"/>
          <p:cNvSpPr>
            <a:spLocks noChangeArrowheads="1"/>
          </p:cNvSpPr>
          <p:nvPr/>
        </p:nvSpPr>
        <p:spPr bwMode="auto">
          <a:xfrm>
            <a:off x="1905000" y="1981200"/>
            <a:ext cx="228600" cy="4572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ltLang="en-US"/>
          </a:p>
        </p:txBody>
      </p:sp>
      <p:sp>
        <p:nvSpPr>
          <p:cNvPr id="39941" name="Rectangle 6"/>
          <p:cNvSpPr>
            <a:spLocks noChangeArrowheads="1"/>
          </p:cNvSpPr>
          <p:nvPr/>
        </p:nvSpPr>
        <p:spPr bwMode="auto">
          <a:xfrm>
            <a:off x="2438400" y="1981200"/>
            <a:ext cx="228600" cy="4572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ltLang="en-US"/>
          </a:p>
        </p:txBody>
      </p:sp>
      <p:sp>
        <p:nvSpPr>
          <p:cNvPr id="39942" name="Rectangle 7"/>
          <p:cNvSpPr>
            <a:spLocks noChangeArrowheads="1"/>
          </p:cNvSpPr>
          <p:nvPr/>
        </p:nvSpPr>
        <p:spPr bwMode="auto">
          <a:xfrm>
            <a:off x="3505200" y="1981200"/>
            <a:ext cx="228600" cy="4572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ltLang="en-US"/>
          </a:p>
        </p:txBody>
      </p:sp>
      <p:sp>
        <p:nvSpPr>
          <p:cNvPr id="39943" name="Rectangle 8"/>
          <p:cNvSpPr>
            <a:spLocks noChangeArrowheads="1"/>
          </p:cNvSpPr>
          <p:nvPr/>
        </p:nvSpPr>
        <p:spPr bwMode="auto">
          <a:xfrm>
            <a:off x="2971800" y="1981200"/>
            <a:ext cx="228600" cy="4572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ltLang="en-US"/>
          </a:p>
        </p:txBody>
      </p:sp>
      <p:sp>
        <p:nvSpPr>
          <p:cNvPr id="39944" name="Rectangle 9"/>
          <p:cNvSpPr>
            <a:spLocks noChangeArrowheads="1"/>
          </p:cNvSpPr>
          <p:nvPr/>
        </p:nvSpPr>
        <p:spPr bwMode="auto">
          <a:xfrm>
            <a:off x="4572000" y="1981200"/>
            <a:ext cx="228600" cy="4572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ltLang="en-US"/>
          </a:p>
        </p:txBody>
      </p:sp>
      <p:sp>
        <p:nvSpPr>
          <p:cNvPr id="39945" name="Rectangle 10"/>
          <p:cNvSpPr>
            <a:spLocks noChangeArrowheads="1"/>
          </p:cNvSpPr>
          <p:nvPr/>
        </p:nvSpPr>
        <p:spPr bwMode="auto">
          <a:xfrm>
            <a:off x="4038600" y="1981200"/>
            <a:ext cx="228600" cy="4572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ltLang="en-US"/>
          </a:p>
        </p:txBody>
      </p:sp>
      <p:sp>
        <p:nvSpPr>
          <p:cNvPr id="39946" name="Rectangle 11"/>
          <p:cNvSpPr>
            <a:spLocks noChangeArrowheads="1"/>
          </p:cNvSpPr>
          <p:nvPr/>
        </p:nvSpPr>
        <p:spPr bwMode="auto">
          <a:xfrm>
            <a:off x="5105400" y="1981200"/>
            <a:ext cx="228600" cy="4572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ltLang="en-US"/>
          </a:p>
        </p:txBody>
      </p:sp>
      <p:sp>
        <p:nvSpPr>
          <p:cNvPr id="39947" name="Rectangle 12"/>
          <p:cNvSpPr>
            <a:spLocks noChangeArrowheads="1"/>
          </p:cNvSpPr>
          <p:nvPr/>
        </p:nvSpPr>
        <p:spPr bwMode="auto">
          <a:xfrm>
            <a:off x="6172200" y="1981200"/>
            <a:ext cx="228600" cy="4572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ltLang="en-US"/>
          </a:p>
        </p:txBody>
      </p:sp>
      <p:sp>
        <p:nvSpPr>
          <p:cNvPr id="39948" name="Rectangle 13"/>
          <p:cNvSpPr>
            <a:spLocks noChangeArrowheads="1"/>
          </p:cNvSpPr>
          <p:nvPr/>
        </p:nvSpPr>
        <p:spPr bwMode="auto">
          <a:xfrm>
            <a:off x="5638800" y="1981200"/>
            <a:ext cx="228600" cy="4572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ltLang="en-US"/>
          </a:p>
        </p:txBody>
      </p:sp>
      <p:sp>
        <p:nvSpPr>
          <p:cNvPr id="39949" name="Rectangle 14"/>
          <p:cNvSpPr>
            <a:spLocks noChangeArrowheads="1"/>
          </p:cNvSpPr>
          <p:nvPr/>
        </p:nvSpPr>
        <p:spPr bwMode="auto">
          <a:xfrm>
            <a:off x="1447800" y="2209800"/>
            <a:ext cx="228600" cy="228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ltLang="en-US"/>
          </a:p>
        </p:txBody>
      </p:sp>
      <p:sp>
        <p:nvSpPr>
          <p:cNvPr id="39950" name="Line 15"/>
          <p:cNvSpPr>
            <a:spLocks noChangeShapeType="1"/>
          </p:cNvSpPr>
          <p:nvPr/>
        </p:nvSpPr>
        <p:spPr bwMode="auto">
          <a:xfrm>
            <a:off x="1066800" y="3200400"/>
            <a:ext cx="6705600" cy="0"/>
          </a:xfrm>
          <a:prstGeom prst="line">
            <a:avLst/>
          </a:prstGeom>
          <a:noFill/>
          <a:ln w="9525">
            <a:solidFill>
              <a:schemeClr val="tx1"/>
            </a:solidFill>
            <a:round/>
            <a:headEnd/>
            <a:tailEnd/>
          </a:ln>
        </p:spPr>
        <p:txBody>
          <a:bodyPr/>
          <a:lstStyle/>
          <a:p>
            <a:endParaRPr lang="en-US"/>
          </a:p>
        </p:txBody>
      </p:sp>
      <p:sp>
        <p:nvSpPr>
          <p:cNvPr id="39951" name="Freeform 17"/>
          <p:cNvSpPr>
            <a:spLocks/>
          </p:cNvSpPr>
          <p:nvPr/>
        </p:nvSpPr>
        <p:spPr bwMode="auto">
          <a:xfrm>
            <a:off x="1600200" y="2786063"/>
            <a:ext cx="304800" cy="414337"/>
          </a:xfrm>
          <a:custGeom>
            <a:avLst/>
            <a:gdLst>
              <a:gd name="T0" fmla="*/ 0 w 192"/>
              <a:gd name="T1" fmla="*/ 2147483647 h 261"/>
              <a:gd name="T2" fmla="*/ 2147483647 w 192"/>
              <a:gd name="T3" fmla="*/ 0 h 261"/>
              <a:gd name="T4" fmla="*/ 2147483647 w 192"/>
              <a:gd name="T5" fmla="*/ 2147483647 h 261"/>
              <a:gd name="T6" fmla="*/ 0 60000 65536"/>
              <a:gd name="T7" fmla="*/ 0 60000 65536"/>
              <a:gd name="T8" fmla="*/ 0 60000 65536"/>
              <a:gd name="T9" fmla="*/ 0 w 192"/>
              <a:gd name="T10" fmla="*/ 0 h 261"/>
              <a:gd name="T11" fmla="*/ 192 w 192"/>
              <a:gd name="T12" fmla="*/ 261 h 261"/>
            </a:gdLst>
            <a:ahLst/>
            <a:cxnLst>
              <a:cxn ang="T6">
                <a:pos x="T0" y="T1"/>
              </a:cxn>
              <a:cxn ang="T7">
                <a:pos x="T2" y="T3"/>
              </a:cxn>
              <a:cxn ang="T8">
                <a:pos x="T4" y="T5"/>
              </a:cxn>
            </a:cxnLst>
            <a:rect l="T9" t="T10" r="T11" b="T12"/>
            <a:pathLst>
              <a:path w="192" h="261">
                <a:moveTo>
                  <a:pt x="0" y="261"/>
                </a:moveTo>
                <a:cubicBezTo>
                  <a:pt x="16" y="217"/>
                  <a:pt x="66" y="0"/>
                  <a:pt x="98" y="0"/>
                </a:cubicBezTo>
                <a:cubicBezTo>
                  <a:pt x="130" y="0"/>
                  <a:pt x="173" y="207"/>
                  <a:pt x="192" y="261"/>
                </a:cubicBezTo>
              </a:path>
            </a:pathLst>
          </a:custGeom>
          <a:noFill/>
          <a:ln w="9525">
            <a:solidFill>
              <a:schemeClr val="tx1"/>
            </a:solidFill>
            <a:round/>
            <a:headEnd/>
            <a:tailEnd/>
          </a:ln>
        </p:spPr>
        <p:txBody>
          <a:bodyPr/>
          <a:lstStyle/>
          <a:p>
            <a:endParaRPr lang="en-US"/>
          </a:p>
        </p:txBody>
      </p:sp>
      <p:sp>
        <p:nvSpPr>
          <p:cNvPr id="39952" name="Freeform 18"/>
          <p:cNvSpPr>
            <a:spLocks/>
          </p:cNvSpPr>
          <p:nvPr/>
        </p:nvSpPr>
        <p:spPr bwMode="auto">
          <a:xfrm>
            <a:off x="6477000" y="2743200"/>
            <a:ext cx="304800" cy="414338"/>
          </a:xfrm>
          <a:custGeom>
            <a:avLst/>
            <a:gdLst>
              <a:gd name="T0" fmla="*/ 0 w 192"/>
              <a:gd name="T1" fmla="*/ 2147483647 h 261"/>
              <a:gd name="T2" fmla="*/ 2147483647 w 192"/>
              <a:gd name="T3" fmla="*/ 0 h 261"/>
              <a:gd name="T4" fmla="*/ 2147483647 w 192"/>
              <a:gd name="T5" fmla="*/ 2147483647 h 261"/>
              <a:gd name="T6" fmla="*/ 0 60000 65536"/>
              <a:gd name="T7" fmla="*/ 0 60000 65536"/>
              <a:gd name="T8" fmla="*/ 0 60000 65536"/>
              <a:gd name="T9" fmla="*/ 0 w 192"/>
              <a:gd name="T10" fmla="*/ 0 h 261"/>
              <a:gd name="T11" fmla="*/ 192 w 192"/>
              <a:gd name="T12" fmla="*/ 261 h 261"/>
            </a:gdLst>
            <a:ahLst/>
            <a:cxnLst>
              <a:cxn ang="T6">
                <a:pos x="T0" y="T1"/>
              </a:cxn>
              <a:cxn ang="T7">
                <a:pos x="T2" y="T3"/>
              </a:cxn>
              <a:cxn ang="T8">
                <a:pos x="T4" y="T5"/>
              </a:cxn>
            </a:cxnLst>
            <a:rect l="T9" t="T10" r="T11" b="T12"/>
            <a:pathLst>
              <a:path w="192" h="261">
                <a:moveTo>
                  <a:pt x="0" y="261"/>
                </a:moveTo>
                <a:cubicBezTo>
                  <a:pt x="16" y="217"/>
                  <a:pt x="66" y="0"/>
                  <a:pt x="98" y="0"/>
                </a:cubicBezTo>
                <a:cubicBezTo>
                  <a:pt x="130" y="0"/>
                  <a:pt x="173" y="207"/>
                  <a:pt x="192" y="261"/>
                </a:cubicBezTo>
              </a:path>
            </a:pathLst>
          </a:custGeom>
          <a:noFill/>
          <a:ln w="9525">
            <a:solidFill>
              <a:schemeClr val="tx1"/>
            </a:solidFill>
            <a:round/>
            <a:headEnd/>
            <a:tailEnd/>
          </a:ln>
        </p:spPr>
        <p:txBody>
          <a:bodyPr/>
          <a:lstStyle/>
          <a:p>
            <a:endParaRPr lang="en-US"/>
          </a:p>
        </p:txBody>
      </p:sp>
      <p:sp>
        <p:nvSpPr>
          <p:cNvPr id="39953" name="Freeform 19"/>
          <p:cNvSpPr>
            <a:spLocks/>
          </p:cNvSpPr>
          <p:nvPr/>
        </p:nvSpPr>
        <p:spPr bwMode="auto">
          <a:xfrm>
            <a:off x="2743200" y="2971800"/>
            <a:ext cx="228600" cy="185738"/>
          </a:xfrm>
          <a:custGeom>
            <a:avLst/>
            <a:gdLst>
              <a:gd name="T0" fmla="*/ 0 w 192"/>
              <a:gd name="T1" fmla="*/ 2147483647 h 261"/>
              <a:gd name="T2" fmla="*/ 2147483647 w 192"/>
              <a:gd name="T3" fmla="*/ 0 h 261"/>
              <a:gd name="T4" fmla="*/ 2147483647 w 192"/>
              <a:gd name="T5" fmla="*/ 2147483647 h 261"/>
              <a:gd name="T6" fmla="*/ 0 60000 65536"/>
              <a:gd name="T7" fmla="*/ 0 60000 65536"/>
              <a:gd name="T8" fmla="*/ 0 60000 65536"/>
              <a:gd name="T9" fmla="*/ 0 w 192"/>
              <a:gd name="T10" fmla="*/ 0 h 261"/>
              <a:gd name="T11" fmla="*/ 192 w 192"/>
              <a:gd name="T12" fmla="*/ 261 h 261"/>
            </a:gdLst>
            <a:ahLst/>
            <a:cxnLst>
              <a:cxn ang="T6">
                <a:pos x="T0" y="T1"/>
              </a:cxn>
              <a:cxn ang="T7">
                <a:pos x="T2" y="T3"/>
              </a:cxn>
              <a:cxn ang="T8">
                <a:pos x="T4" y="T5"/>
              </a:cxn>
            </a:cxnLst>
            <a:rect l="T9" t="T10" r="T11" b="T12"/>
            <a:pathLst>
              <a:path w="192" h="261">
                <a:moveTo>
                  <a:pt x="0" y="261"/>
                </a:moveTo>
                <a:cubicBezTo>
                  <a:pt x="16" y="217"/>
                  <a:pt x="66" y="0"/>
                  <a:pt x="98" y="0"/>
                </a:cubicBezTo>
                <a:cubicBezTo>
                  <a:pt x="130" y="0"/>
                  <a:pt x="173" y="207"/>
                  <a:pt x="192" y="261"/>
                </a:cubicBezTo>
              </a:path>
            </a:pathLst>
          </a:custGeom>
          <a:noFill/>
          <a:ln w="9525">
            <a:solidFill>
              <a:schemeClr val="tx1"/>
            </a:solidFill>
            <a:round/>
            <a:headEnd/>
            <a:tailEnd/>
          </a:ln>
        </p:spPr>
        <p:txBody>
          <a:bodyPr/>
          <a:lstStyle/>
          <a:p>
            <a:endParaRPr lang="en-US"/>
          </a:p>
        </p:txBody>
      </p:sp>
      <p:sp>
        <p:nvSpPr>
          <p:cNvPr id="39954" name="Freeform 20"/>
          <p:cNvSpPr>
            <a:spLocks/>
          </p:cNvSpPr>
          <p:nvPr/>
        </p:nvSpPr>
        <p:spPr bwMode="auto">
          <a:xfrm>
            <a:off x="3810000" y="2971800"/>
            <a:ext cx="228600" cy="228600"/>
          </a:xfrm>
          <a:custGeom>
            <a:avLst/>
            <a:gdLst>
              <a:gd name="T0" fmla="*/ 0 w 192"/>
              <a:gd name="T1" fmla="*/ 2147483647 h 261"/>
              <a:gd name="T2" fmla="*/ 2147483647 w 192"/>
              <a:gd name="T3" fmla="*/ 0 h 261"/>
              <a:gd name="T4" fmla="*/ 2147483647 w 192"/>
              <a:gd name="T5" fmla="*/ 2147483647 h 261"/>
              <a:gd name="T6" fmla="*/ 0 60000 65536"/>
              <a:gd name="T7" fmla="*/ 0 60000 65536"/>
              <a:gd name="T8" fmla="*/ 0 60000 65536"/>
              <a:gd name="T9" fmla="*/ 0 w 192"/>
              <a:gd name="T10" fmla="*/ 0 h 261"/>
              <a:gd name="T11" fmla="*/ 192 w 192"/>
              <a:gd name="T12" fmla="*/ 261 h 261"/>
            </a:gdLst>
            <a:ahLst/>
            <a:cxnLst>
              <a:cxn ang="T6">
                <a:pos x="T0" y="T1"/>
              </a:cxn>
              <a:cxn ang="T7">
                <a:pos x="T2" y="T3"/>
              </a:cxn>
              <a:cxn ang="T8">
                <a:pos x="T4" y="T5"/>
              </a:cxn>
            </a:cxnLst>
            <a:rect l="T9" t="T10" r="T11" b="T12"/>
            <a:pathLst>
              <a:path w="192" h="261">
                <a:moveTo>
                  <a:pt x="0" y="261"/>
                </a:moveTo>
                <a:cubicBezTo>
                  <a:pt x="16" y="217"/>
                  <a:pt x="66" y="0"/>
                  <a:pt x="98" y="0"/>
                </a:cubicBezTo>
                <a:cubicBezTo>
                  <a:pt x="130" y="0"/>
                  <a:pt x="173" y="207"/>
                  <a:pt x="192" y="261"/>
                </a:cubicBezTo>
              </a:path>
            </a:pathLst>
          </a:custGeom>
          <a:noFill/>
          <a:ln w="9525">
            <a:solidFill>
              <a:schemeClr val="tx1"/>
            </a:solidFill>
            <a:round/>
            <a:headEnd/>
            <a:tailEnd/>
          </a:ln>
        </p:spPr>
        <p:txBody>
          <a:bodyPr/>
          <a:lstStyle/>
          <a:p>
            <a:endParaRPr lang="en-US"/>
          </a:p>
        </p:txBody>
      </p:sp>
      <p:sp>
        <p:nvSpPr>
          <p:cNvPr id="39955" name="Freeform 21"/>
          <p:cNvSpPr>
            <a:spLocks/>
          </p:cNvSpPr>
          <p:nvPr/>
        </p:nvSpPr>
        <p:spPr bwMode="auto">
          <a:xfrm rot="-255743">
            <a:off x="2154238" y="2906713"/>
            <a:ext cx="293687" cy="261937"/>
          </a:xfrm>
          <a:custGeom>
            <a:avLst/>
            <a:gdLst>
              <a:gd name="T0" fmla="*/ 0 w 192"/>
              <a:gd name="T1" fmla="*/ 2147483647 h 261"/>
              <a:gd name="T2" fmla="*/ 2147483647 w 192"/>
              <a:gd name="T3" fmla="*/ 0 h 261"/>
              <a:gd name="T4" fmla="*/ 2147483647 w 192"/>
              <a:gd name="T5" fmla="*/ 2147483647 h 261"/>
              <a:gd name="T6" fmla="*/ 0 60000 65536"/>
              <a:gd name="T7" fmla="*/ 0 60000 65536"/>
              <a:gd name="T8" fmla="*/ 0 60000 65536"/>
              <a:gd name="T9" fmla="*/ 0 w 192"/>
              <a:gd name="T10" fmla="*/ 0 h 261"/>
              <a:gd name="T11" fmla="*/ 192 w 192"/>
              <a:gd name="T12" fmla="*/ 261 h 261"/>
            </a:gdLst>
            <a:ahLst/>
            <a:cxnLst>
              <a:cxn ang="T6">
                <a:pos x="T0" y="T1"/>
              </a:cxn>
              <a:cxn ang="T7">
                <a:pos x="T2" y="T3"/>
              </a:cxn>
              <a:cxn ang="T8">
                <a:pos x="T4" y="T5"/>
              </a:cxn>
            </a:cxnLst>
            <a:rect l="T9" t="T10" r="T11" b="T12"/>
            <a:pathLst>
              <a:path w="192" h="261">
                <a:moveTo>
                  <a:pt x="0" y="261"/>
                </a:moveTo>
                <a:cubicBezTo>
                  <a:pt x="16" y="217"/>
                  <a:pt x="66" y="0"/>
                  <a:pt x="98" y="0"/>
                </a:cubicBezTo>
                <a:cubicBezTo>
                  <a:pt x="130" y="0"/>
                  <a:pt x="173" y="207"/>
                  <a:pt x="192" y="261"/>
                </a:cubicBezTo>
              </a:path>
            </a:pathLst>
          </a:custGeom>
          <a:noFill/>
          <a:ln w="9525">
            <a:solidFill>
              <a:schemeClr val="tx1"/>
            </a:solidFill>
            <a:round/>
            <a:headEnd/>
            <a:tailEnd/>
          </a:ln>
        </p:spPr>
        <p:txBody>
          <a:bodyPr/>
          <a:lstStyle/>
          <a:p>
            <a:endParaRPr lang="en-US"/>
          </a:p>
        </p:txBody>
      </p:sp>
      <p:sp>
        <p:nvSpPr>
          <p:cNvPr id="39956" name="Freeform 22"/>
          <p:cNvSpPr>
            <a:spLocks/>
          </p:cNvSpPr>
          <p:nvPr/>
        </p:nvSpPr>
        <p:spPr bwMode="auto">
          <a:xfrm rot="-211040">
            <a:off x="3201988" y="2971800"/>
            <a:ext cx="304800" cy="238125"/>
          </a:xfrm>
          <a:custGeom>
            <a:avLst/>
            <a:gdLst>
              <a:gd name="T0" fmla="*/ 0 w 192"/>
              <a:gd name="T1" fmla="*/ 2147483647 h 261"/>
              <a:gd name="T2" fmla="*/ 2147483647 w 192"/>
              <a:gd name="T3" fmla="*/ 0 h 261"/>
              <a:gd name="T4" fmla="*/ 2147483647 w 192"/>
              <a:gd name="T5" fmla="*/ 2147483647 h 261"/>
              <a:gd name="T6" fmla="*/ 0 60000 65536"/>
              <a:gd name="T7" fmla="*/ 0 60000 65536"/>
              <a:gd name="T8" fmla="*/ 0 60000 65536"/>
              <a:gd name="T9" fmla="*/ 0 w 192"/>
              <a:gd name="T10" fmla="*/ 0 h 261"/>
              <a:gd name="T11" fmla="*/ 192 w 192"/>
              <a:gd name="T12" fmla="*/ 261 h 261"/>
            </a:gdLst>
            <a:ahLst/>
            <a:cxnLst>
              <a:cxn ang="T6">
                <a:pos x="T0" y="T1"/>
              </a:cxn>
              <a:cxn ang="T7">
                <a:pos x="T2" y="T3"/>
              </a:cxn>
              <a:cxn ang="T8">
                <a:pos x="T4" y="T5"/>
              </a:cxn>
            </a:cxnLst>
            <a:rect l="T9" t="T10" r="T11" b="T12"/>
            <a:pathLst>
              <a:path w="192" h="261">
                <a:moveTo>
                  <a:pt x="0" y="261"/>
                </a:moveTo>
                <a:cubicBezTo>
                  <a:pt x="16" y="217"/>
                  <a:pt x="66" y="0"/>
                  <a:pt x="98" y="0"/>
                </a:cubicBezTo>
                <a:cubicBezTo>
                  <a:pt x="130" y="0"/>
                  <a:pt x="173" y="207"/>
                  <a:pt x="192" y="261"/>
                </a:cubicBezTo>
              </a:path>
            </a:pathLst>
          </a:custGeom>
          <a:noFill/>
          <a:ln w="9525">
            <a:solidFill>
              <a:schemeClr val="tx1"/>
            </a:solidFill>
            <a:round/>
            <a:headEnd/>
            <a:tailEnd/>
          </a:ln>
        </p:spPr>
        <p:txBody>
          <a:bodyPr/>
          <a:lstStyle/>
          <a:p>
            <a:endParaRPr lang="en-US"/>
          </a:p>
        </p:txBody>
      </p:sp>
      <p:sp>
        <p:nvSpPr>
          <p:cNvPr id="39957" name="Freeform 23"/>
          <p:cNvSpPr>
            <a:spLocks/>
          </p:cNvSpPr>
          <p:nvPr/>
        </p:nvSpPr>
        <p:spPr bwMode="auto">
          <a:xfrm>
            <a:off x="4800600" y="3048000"/>
            <a:ext cx="228600" cy="109538"/>
          </a:xfrm>
          <a:custGeom>
            <a:avLst/>
            <a:gdLst>
              <a:gd name="T0" fmla="*/ 0 w 192"/>
              <a:gd name="T1" fmla="*/ 2147483647 h 261"/>
              <a:gd name="T2" fmla="*/ 2147483647 w 192"/>
              <a:gd name="T3" fmla="*/ 0 h 261"/>
              <a:gd name="T4" fmla="*/ 2147483647 w 192"/>
              <a:gd name="T5" fmla="*/ 2147483647 h 261"/>
              <a:gd name="T6" fmla="*/ 0 60000 65536"/>
              <a:gd name="T7" fmla="*/ 0 60000 65536"/>
              <a:gd name="T8" fmla="*/ 0 60000 65536"/>
              <a:gd name="T9" fmla="*/ 0 w 192"/>
              <a:gd name="T10" fmla="*/ 0 h 261"/>
              <a:gd name="T11" fmla="*/ 192 w 192"/>
              <a:gd name="T12" fmla="*/ 261 h 261"/>
            </a:gdLst>
            <a:ahLst/>
            <a:cxnLst>
              <a:cxn ang="T6">
                <a:pos x="T0" y="T1"/>
              </a:cxn>
              <a:cxn ang="T7">
                <a:pos x="T2" y="T3"/>
              </a:cxn>
              <a:cxn ang="T8">
                <a:pos x="T4" y="T5"/>
              </a:cxn>
            </a:cxnLst>
            <a:rect l="T9" t="T10" r="T11" b="T12"/>
            <a:pathLst>
              <a:path w="192" h="261">
                <a:moveTo>
                  <a:pt x="0" y="261"/>
                </a:moveTo>
                <a:cubicBezTo>
                  <a:pt x="16" y="217"/>
                  <a:pt x="66" y="0"/>
                  <a:pt x="98" y="0"/>
                </a:cubicBezTo>
                <a:cubicBezTo>
                  <a:pt x="130" y="0"/>
                  <a:pt x="173" y="207"/>
                  <a:pt x="192" y="261"/>
                </a:cubicBezTo>
              </a:path>
            </a:pathLst>
          </a:custGeom>
          <a:noFill/>
          <a:ln w="9525">
            <a:solidFill>
              <a:schemeClr val="tx1"/>
            </a:solidFill>
            <a:round/>
            <a:headEnd/>
            <a:tailEnd/>
          </a:ln>
        </p:spPr>
        <p:txBody>
          <a:bodyPr/>
          <a:lstStyle/>
          <a:p>
            <a:endParaRPr lang="en-US"/>
          </a:p>
        </p:txBody>
      </p:sp>
      <p:sp>
        <p:nvSpPr>
          <p:cNvPr id="39958" name="Freeform 24"/>
          <p:cNvSpPr>
            <a:spLocks/>
          </p:cNvSpPr>
          <p:nvPr/>
        </p:nvSpPr>
        <p:spPr bwMode="auto">
          <a:xfrm>
            <a:off x="5867400" y="2895600"/>
            <a:ext cx="304800" cy="261938"/>
          </a:xfrm>
          <a:custGeom>
            <a:avLst/>
            <a:gdLst>
              <a:gd name="T0" fmla="*/ 0 w 192"/>
              <a:gd name="T1" fmla="*/ 2147483647 h 261"/>
              <a:gd name="T2" fmla="*/ 2147483647 w 192"/>
              <a:gd name="T3" fmla="*/ 0 h 261"/>
              <a:gd name="T4" fmla="*/ 2147483647 w 192"/>
              <a:gd name="T5" fmla="*/ 2147483647 h 261"/>
              <a:gd name="T6" fmla="*/ 0 60000 65536"/>
              <a:gd name="T7" fmla="*/ 0 60000 65536"/>
              <a:gd name="T8" fmla="*/ 0 60000 65536"/>
              <a:gd name="T9" fmla="*/ 0 w 192"/>
              <a:gd name="T10" fmla="*/ 0 h 261"/>
              <a:gd name="T11" fmla="*/ 192 w 192"/>
              <a:gd name="T12" fmla="*/ 261 h 261"/>
            </a:gdLst>
            <a:ahLst/>
            <a:cxnLst>
              <a:cxn ang="T6">
                <a:pos x="T0" y="T1"/>
              </a:cxn>
              <a:cxn ang="T7">
                <a:pos x="T2" y="T3"/>
              </a:cxn>
              <a:cxn ang="T8">
                <a:pos x="T4" y="T5"/>
              </a:cxn>
            </a:cxnLst>
            <a:rect l="T9" t="T10" r="T11" b="T12"/>
            <a:pathLst>
              <a:path w="192" h="261">
                <a:moveTo>
                  <a:pt x="0" y="261"/>
                </a:moveTo>
                <a:cubicBezTo>
                  <a:pt x="16" y="217"/>
                  <a:pt x="66" y="0"/>
                  <a:pt x="98" y="0"/>
                </a:cubicBezTo>
                <a:cubicBezTo>
                  <a:pt x="130" y="0"/>
                  <a:pt x="173" y="207"/>
                  <a:pt x="192" y="261"/>
                </a:cubicBezTo>
              </a:path>
            </a:pathLst>
          </a:custGeom>
          <a:noFill/>
          <a:ln w="9525">
            <a:solidFill>
              <a:schemeClr val="tx1"/>
            </a:solidFill>
            <a:round/>
            <a:headEnd/>
            <a:tailEnd/>
          </a:ln>
        </p:spPr>
        <p:txBody>
          <a:bodyPr/>
          <a:lstStyle/>
          <a:p>
            <a:endParaRPr lang="en-US"/>
          </a:p>
        </p:txBody>
      </p:sp>
      <p:sp>
        <p:nvSpPr>
          <p:cNvPr id="39959" name="Freeform 25"/>
          <p:cNvSpPr>
            <a:spLocks/>
          </p:cNvSpPr>
          <p:nvPr/>
        </p:nvSpPr>
        <p:spPr bwMode="auto">
          <a:xfrm rot="10452244" flipV="1">
            <a:off x="4275138" y="3036888"/>
            <a:ext cx="204787" cy="163512"/>
          </a:xfrm>
          <a:custGeom>
            <a:avLst/>
            <a:gdLst>
              <a:gd name="T0" fmla="*/ 0 w 192"/>
              <a:gd name="T1" fmla="*/ 2147483647 h 261"/>
              <a:gd name="T2" fmla="*/ 2147483647 w 192"/>
              <a:gd name="T3" fmla="*/ 0 h 261"/>
              <a:gd name="T4" fmla="*/ 2147483647 w 192"/>
              <a:gd name="T5" fmla="*/ 2147483647 h 261"/>
              <a:gd name="T6" fmla="*/ 0 60000 65536"/>
              <a:gd name="T7" fmla="*/ 0 60000 65536"/>
              <a:gd name="T8" fmla="*/ 0 60000 65536"/>
              <a:gd name="T9" fmla="*/ 0 w 192"/>
              <a:gd name="T10" fmla="*/ 0 h 261"/>
              <a:gd name="T11" fmla="*/ 192 w 192"/>
              <a:gd name="T12" fmla="*/ 261 h 261"/>
            </a:gdLst>
            <a:ahLst/>
            <a:cxnLst>
              <a:cxn ang="T6">
                <a:pos x="T0" y="T1"/>
              </a:cxn>
              <a:cxn ang="T7">
                <a:pos x="T2" y="T3"/>
              </a:cxn>
              <a:cxn ang="T8">
                <a:pos x="T4" y="T5"/>
              </a:cxn>
            </a:cxnLst>
            <a:rect l="T9" t="T10" r="T11" b="T12"/>
            <a:pathLst>
              <a:path w="192" h="261">
                <a:moveTo>
                  <a:pt x="0" y="261"/>
                </a:moveTo>
                <a:cubicBezTo>
                  <a:pt x="16" y="217"/>
                  <a:pt x="66" y="0"/>
                  <a:pt x="98" y="0"/>
                </a:cubicBezTo>
                <a:cubicBezTo>
                  <a:pt x="130" y="0"/>
                  <a:pt x="173" y="207"/>
                  <a:pt x="192" y="261"/>
                </a:cubicBezTo>
              </a:path>
            </a:pathLst>
          </a:custGeom>
          <a:noFill/>
          <a:ln w="9525">
            <a:solidFill>
              <a:schemeClr val="tx1"/>
            </a:solidFill>
            <a:round/>
            <a:headEnd/>
            <a:tailEnd/>
          </a:ln>
        </p:spPr>
        <p:txBody>
          <a:bodyPr/>
          <a:lstStyle/>
          <a:p>
            <a:endParaRPr lang="en-US"/>
          </a:p>
        </p:txBody>
      </p:sp>
      <p:sp>
        <p:nvSpPr>
          <p:cNvPr id="39960" name="Freeform 30"/>
          <p:cNvSpPr>
            <a:spLocks/>
          </p:cNvSpPr>
          <p:nvPr/>
        </p:nvSpPr>
        <p:spPr bwMode="auto">
          <a:xfrm>
            <a:off x="5334000" y="2971800"/>
            <a:ext cx="304800" cy="185738"/>
          </a:xfrm>
          <a:custGeom>
            <a:avLst/>
            <a:gdLst>
              <a:gd name="T0" fmla="*/ 0 w 192"/>
              <a:gd name="T1" fmla="*/ 2147483647 h 261"/>
              <a:gd name="T2" fmla="*/ 2147483647 w 192"/>
              <a:gd name="T3" fmla="*/ 0 h 261"/>
              <a:gd name="T4" fmla="*/ 2147483647 w 192"/>
              <a:gd name="T5" fmla="*/ 2147483647 h 261"/>
              <a:gd name="T6" fmla="*/ 0 60000 65536"/>
              <a:gd name="T7" fmla="*/ 0 60000 65536"/>
              <a:gd name="T8" fmla="*/ 0 60000 65536"/>
              <a:gd name="T9" fmla="*/ 0 w 192"/>
              <a:gd name="T10" fmla="*/ 0 h 261"/>
              <a:gd name="T11" fmla="*/ 192 w 192"/>
              <a:gd name="T12" fmla="*/ 261 h 261"/>
            </a:gdLst>
            <a:ahLst/>
            <a:cxnLst>
              <a:cxn ang="T6">
                <a:pos x="T0" y="T1"/>
              </a:cxn>
              <a:cxn ang="T7">
                <a:pos x="T2" y="T3"/>
              </a:cxn>
              <a:cxn ang="T8">
                <a:pos x="T4" y="T5"/>
              </a:cxn>
            </a:cxnLst>
            <a:rect l="T9" t="T10" r="T11" b="T12"/>
            <a:pathLst>
              <a:path w="192" h="261">
                <a:moveTo>
                  <a:pt x="0" y="261"/>
                </a:moveTo>
                <a:cubicBezTo>
                  <a:pt x="16" y="217"/>
                  <a:pt x="66" y="0"/>
                  <a:pt x="98" y="0"/>
                </a:cubicBezTo>
                <a:cubicBezTo>
                  <a:pt x="130" y="0"/>
                  <a:pt x="173" y="207"/>
                  <a:pt x="192" y="261"/>
                </a:cubicBezTo>
              </a:path>
            </a:pathLst>
          </a:custGeom>
          <a:noFill/>
          <a:ln w="9525">
            <a:solidFill>
              <a:schemeClr val="tx1"/>
            </a:solidFill>
            <a:round/>
            <a:headEnd/>
            <a:tailEnd/>
          </a:ln>
        </p:spPr>
        <p:txBody>
          <a:bodyPr/>
          <a:lstStyle/>
          <a:p>
            <a:endParaRPr lang="en-US"/>
          </a:p>
        </p:txBody>
      </p:sp>
      <p:sp>
        <p:nvSpPr>
          <p:cNvPr id="39961" name="Line 31"/>
          <p:cNvSpPr>
            <a:spLocks noChangeShapeType="1"/>
          </p:cNvSpPr>
          <p:nvPr/>
        </p:nvSpPr>
        <p:spPr bwMode="auto">
          <a:xfrm>
            <a:off x="1447800" y="1524000"/>
            <a:ext cx="0" cy="2590800"/>
          </a:xfrm>
          <a:prstGeom prst="line">
            <a:avLst/>
          </a:prstGeom>
          <a:noFill/>
          <a:ln w="9525">
            <a:solidFill>
              <a:schemeClr val="tx1"/>
            </a:solidFill>
            <a:prstDash val="dash"/>
            <a:round/>
            <a:headEnd/>
            <a:tailEnd/>
          </a:ln>
        </p:spPr>
        <p:txBody>
          <a:bodyPr/>
          <a:lstStyle/>
          <a:p>
            <a:endParaRPr lang="en-US"/>
          </a:p>
        </p:txBody>
      </p:sp>
      <p:sp>
        <p:nvSpPr>
          <p:cNvPr id="39962" name="Line 32"/>
          <p:cNvSpPr>
            <a:spLocks noChangeShapeType="1"/>
          </p:cNvSpPr>
          <p:nvPr/>
        </p:nvSpPr>
        <p:spPr bwMode="auto">
          <a:xfrm>
            <a:off x="4495800" y="1600200"/>
            <a:ext cx="0" cy="2590800"/>
          </a:xfrm>
          <a:prstGeom prst="line">
            <a:avLst/>
          </a:prstGeom>
          <a:noFill/>
          <a:ln w="9525">
            <a:solidFill>
              <a:schemeClr val="tx1"/>
            </a:solidFill>
            <a:prstDash val="dash"/>
            <a:round/>
            <a:headEnd/>
            <a:tailEnd/>
          </a:ln>
        </p:spPr>
        <p:txBody>
          <a:bodyPr/>
          <a:lstStyle/>
          <a:p>
            <a:endParaRPr lang="en-US"/>
          </a:p>
        </p:txBody>
      </p:sp>
      <p:sp>
        <p:nvSpPr>
          <p:cNvPr id="39963" name="Line 33"/>
          <p:cNvSpPr>
            <a:spLocks noChangeShapeType="1"/>
          </p:cNvSpPr>
          <p:nvPr/>
        </p:nvSpPr>
        <p:spPr bwMode="auto">
          <a:xfrm>
            <a:off x="1447800" y="4038600"/>
            <a:ext cx="3048000" cy="0"/>
          </a:xfrm>
          <a:prstGeom prst="line">
            <a:avLst/>
          </a:prstGeom>
          <a:noFill/>
          <a:ln w="9525">
            <a:solidFill>
              <a:schemeClr val="tx1"/>
            </a:solidFill>
            <a:round/>
            <a:headEnd type="triangle" w="med" len="med"/>
            <a:tailEnd type="triangle" w="med" len="med"/>
          </a:ln>
        </p:spPr>
        <p:txBody>
          <a:bodyPr/>
          <a:lstStyle/>
          <a:p>
            <a:endParaRPr lang="en-US"/>
          </a:p>
        </p:txBody>
      </p:sp>
      <p:sp>
        <p:nvSpPr>
          <p:cNvPr id="39964" name="Text Box 34"/>
          <p:cNvSpPr txBox="1">
            <a:spLocks noChangeArrowheads="1"/>
          </p:cNvSpPr>
          <p:nvPr/>
        </p:nvSpPr>
        <p:spPr bwMode="auto">
          <a:xfrm>
            <a:off x="1828800" y="4114800"/>
            <a:ext cx="2133600" cy="366713"/>
          </a:xfrm>
          <a:prstGeom prst="rect">
            <a:avLst/>
          </a:prstGeom>
          <a:noFill/>
          <a:ln w="9525">
            <a:noFill/>
            <a:miter lim="800000"/>
            <a:headEnd/>
            <a:tailEnd/>
          </a:ln>
        </p:spPr>
        <p:txBody>
          <a:bodyPr>
            <a:spAutoFit/>
          </a:bodyPr>
          <a:lstStyle/>
          <a:p>
            <a:pPr eaLnBrk="0" hangingPunct="0">
              <a:spcBef>
                <a:spcPct val="50000"/>
              </a:spcBef>
            </a:pPr>
            <a:r>
              <a:rPr lang="en-US" altLang="en-US"/>
              <a:t>Effective TE</a:t>
            </a:r>
          </a:p>
        </p:txBody>
      </p:sp>
      <p:sp>
        <p:nvSpPr>
          <p:cNvPr id="39965" name="Text Box 35"/>
          <p:cNvSpPr txBox="1">
            <a:spLocks noChangeArrowheads="1"/>
          </p:cNvSpPr>
          <p:nvPr/>
        </p:nvSpPr>
        <p:spPr bwMode="auto">
          <a:xfrm>
            <a:off x="1371600" y="1905000"/>
            <a:ext cx="609600" cy="336550"/>
          </a:xfrm>
          <a:prstGeom prst="rect">
            <a:avLst/>
          </a:prstGeom>
          <a:noFill/>
          <a:ln w="9525">
            <a:noFill/>
            <a:miter lim="800000"/>
            <a:headEnd/>
            <a:tailEnd/>
          </a:ln>
        </p:spPr>
        <p:txBody>
          <a:bodyPr>
            <a:spAutoFit/>
          </a:bodyPr>
          <a:lstStyle/>
          <a:p>
            <a:pPr eaLnBrk="0" hangingPunct="0">
              <a:spcBef>
                <a:spcPct val="50000"/>
              </a:spcBef>
            </a:pPr>
            <a:r>
              <a:rPr lang="en-US" altLang="en-US" sz="1600"/>
              <a:t>90</a:t>
            </a:r>
          </a:p>
        </p:txBody>
      </p:sp>
      <p:sp>
        <p:nvSpPr>
          <p:cNvPr id="39966" name="Text Box 36"/>
          <p:cNvSpPr txBox="1">
            <a:spLocks noChangeArrowheads="1"/>
          </p:cNvSpPr>
          <p:nvPr/>
        </p:nvSpPr>
        <p:spPr bwMode="auto">
          <a:xfrm>
            <a:off x="1752600" y="1600200"/>
            <a:ext cx="609600" cy="336550"/>
          </a:xfrm>
          <a:prstGeom prst="rect">
            <a:avLst/>
          </a:prstGeom>
          <a:noFill/>
          <a:ln w="9525">
            <a:noFill/>
            <a:miter lim="800000"/>
            <a:headEnd/>
            <a:tailEnd/>
          </a:ln>
        </p:spPr>
        <p:txBody>
          <a:bodyPr>
            <a:spAutoFit/>
          </a:bodyPr>
          <a:lstStyle/>
          <a:p>
            <a:pPr eaLnBrk="0" hangingPunct="0">
              <a:spcBef>
                <a:spcPct val="50000"/>
              </a:spcBef>
            </a:pPr>
            <a:r>
              <a:rPr lang="en-US" altLang="en-US" sz="1600"/>
              <a:t>180</a:t>
            </a:r>
          </a:p>
        </p:txBody>
      </p:sp>
      <p:sp>
        <p:nvSpPr>
          <p:cNvPr id="39967" name="Text Box 37"/>
          <p:cNvSpPr txBox="1">
            <a:spLocks noChangeArrowheads="1"/>
          </p:cNvSpPr>
          <p:nvPr/>
        </p:nvSpPr>
        <p:spPr bwMode="auto">
          <a:xfrm>
            <a:off x="1676400" y="2514600"/>
            <a:ext cx="990600" cy="366713"/>
          </a:xfrm>
          <a:prstGeom prst="rect">
            <a:avLst/>
          </a:prstGeom>
          <a:noFill/>
          <a:ln w="9525">
            <a:noFill/>
            <a:miter lim="800000"/>
            <a:headEnd/>
            <a:tailEnd/>
          </a:ln>
        </p:spPr>
        <p:txBody>
          <a:bodyPr>
            <a:spAutoFit/>
          </a:bodyPr>
          <a:lstStyle/>
          <a:p>
            <a:pPr eaLnBrk="0" hangingPunct="0">
              <a:spcBef>
                <a:spcPct val="50000"/>
              </a:spcBef>
            </a:pPr>
            <a:r>
              <a:rPr lang="en-US" altLang="en-US"/>
              <a:t>steep</a:t>
            </a:r>
          </a:p>
        </p:txBody>
      </p:sp>
      <p:sp>
        <p:nvSpPr>
          <p:cNvPr id="39968" name="Text Box 38"/>
          <p:cNvSpPr txBox="1">
            <a:spLocks noChangeArrowheads="1"/>
          </p:cNvSpPr>
          <p:nvPr/>
        </p:nvSpPr>
        <p:spPr bwMode="auto">
          <a:xfrm>
            <a:off x="3581400" y="2514600"/>
            <a:ext cx="1066800" cy="366713"/>
          </a:xfrm>
          <a:prstGeom prst="rect">
            <a:avLst/>
          </a:prstGeom>
          <a:noFill/>
          <a:ln w="9525">
            <a:noFill/>
            <a:miter lim="800000"/>
            <a:headEnd/>
            <a:tailEnd/>
          </a:ln>
        </p:spPr>
        <p:txBody>
          <a:bodyPr>
            <a:spAutoFit/>
          </a:bodyPr>
          <a:lstStyle/>
          <a:p>
            <a:pPr eaLnBrk="0" hangingPunct="0">
              <a:spcBef>
                <a:spcPct val="50000"/>
              </a:spcBef>
            </a:pPr>
            <a:r>
              <a:rPr lang="en-US" altLang="en-US"/>
              <a:t>shallow</a:t>
            </a:r>
          </a:p>
        </p:txBody>
      </p:sp>
      <p:sp>
        <p:nvSpPr>
          <p:cNvPr id="39969" name="Text Box 39"/>
          <p:cNvSpPr txBox="1">
            <a:spLocks noChangeArrowheads="1"/>
          </p:cNvSpPr>
          <p:nvPr/>
        </p:nvSpPr>
        <p:spPr bwMode="auto">
          <a:xfrm>
            <a:off x="6172200" y="3429000"/>
            <a:ext cx="2209800" cy="366713"/>
          </a:xfrm>
          <a:prstGeom prst="rect">
            <a:avLst/>
          </a:prstGeom>
          <a:noFill/>
          <a:ln w="9525">
            <a:noFill/>
            <a:miter lim="800000"/>
            <a:headEnd/>
            <a:tailEnd/>
          </a:ln>
        </p:spPr>
        <p:txBody>
          <a:bodyPr>
            <a:spAutoFit/>
          </a:bodyPr>
          <a:lstStyle/>
          <a:p>
            <a:pPr eaLnBrk="0" hangingPunct="0">
              <a:spcBef>
                <a:spcPct val="50000"/>
              </a:spcBef>
            </a:pPr>
            <a:r>
              <a:rPr lang="en-US" altLang="en-US"/>
              <a:t>Phase encodings</a:t>
            </a:r>
          </a:p>
        </p:txBody>
      </p:sp>
      <p:sp>
        <p:nvSpPr>
          <p:cNvPr id="39970" name="Line 40"/>
          <p:cNvSpPr>
            <a:spLocks noChangeShapeType="1"/>
          </p:cNvSpPr>
          <p:nvPr/>
        </p:nvSpPr>
        <p:spPr bwMode="auto">
          <a:xfrm>
            <a:off x="1143000" y="5029200"/>
            <a:ext cx="6705600" cy="0"/>
          </a:xfrm>
          <a:prstGeom prst="line">
            <a:avLst/>
          </a:prstGeom>
          <a:noFill/>
          <a:ln w="9525">
            <a:solidFill>
              <a:schemeClr val="tx1"/>
            </a:solidFill>
            <a:round/>
            <a:headEnd/>
            <a:tailEnd/>
          </a:ln>
        </p:spPr>
        <p:txBody>
          <a:bodyPr/>
          <a:lstStyle/>
          <a:p>
            <a:endParaRPr lang="en-US"/>
          </a:p>
        </p:txBody>
      </p:sp>
      <p:sp>
        <p:nvSpPr>
          <p:cNvPr id="39971" name="Line 41"/>
          <p:cNvSpPr>
            <a:spLocks noChangeShapeType="1"/>
          </p:cNvSpPr>
          <p:nvPr/>
        </p:nvSpPr>
        <p:spPr bwMode="auto">
          <a:xfrm>
            <a:off x="4572000" y="4648200"/>
            <a:ext cx="0" cy="762000"/>
          </a:xfrm>
          <a:prstGeom prst="line">
            <a:avLst/>
          </a:prstGeom>
          <a:noFill/>
          <a:ln w="57150">
            <a:solidFill>
              <a:schemeClr val="tx1"/>
            </a:solidFill>
            <a:round/>
            <a:headEnd/>
            <a:tailEnd/>
          </a:ln>
        </p:spPr>
        <p:txBody>
          <a:bodyPr/>
          <a:lstStyle/>
          <a:p>
            <a:endParaRPr lang="en-US"/>
          </a:p>
        </p:txBody>
      </p:sp>
      <p:sp>
        <p:nvSpPr>
          <p:cNvPr id="39972" name="Line 42"/>
          <p:cNvSpPr>
            <a:spLocks noChangeShapeType="1"/>
          </p:cNvSpPr>
          <p:nvPr/>
        </p:nvSpPr>
        <p:spPr bwMode="auto">
          <a:xfrm>
            <a:off x="4191000" y="4724400"/>
            <a:ext cx="0" cy="609600"/>
          </a:xfrm>
          <a:prstGeom prst="line">
            <a:avLst/>
          </a:prstGeom>
          <a:noFill/>
          <a:ln w="57150">
            <a:solidFill>
              <a:schemeClr val="tx1"/>
            </a:solidFill>
            <a:round/>
            <a:headEnd/>
            <a:tailEnd/>
          </a:ln>
        </p:spPr>
        <p:txBody>
          <a:bodyPr/>
          <a:lstStyle/>
          <a:p>
            <a:endParaRPr lang="en-US"/>
          </a:p>
        </p:txBody>
      </p:sp>
      <p:sp>
        <p:nvSpPr>
          <p:cNvPr id="39973" name="Line 43"/>
          <p:cNvSpPr>
            <a:spLocks noChangeShapeType="1"/>
          </p:cNvSpPr>
          <p:nvPr/>
        </p:nvSpPr>
        <p:spPr bwMode="auto">
          <a:xfrm>
            <a:off x="4876800" y="4724400"/>
            <a:ext cx="0" cy="609600"/>
          </a:xfrm>
          <a:prstGeom prst="line">
            <a:avLst/>
          </a:prstGeom>
          <a:noFill/>
          <a:ln w="57150">
            <a:solidFill>
              <a:schemeClr val="tx1"/>
            </a:solidFill>
            <a:round/>
            <a:headEnd/>
            <a:tailEnd/>
          </a:ln>
        </p:spPr>
        <p:txBody>
          <a:bodyPr/>
          <a:lstStyle/>
          <a:p>
            <a:endParaRPr lang="en-US"/>
          </a:p>
        </p:txBody>
      </p:sp>
      <p:sp>
        <p:nvSpPr>
          <p:cNvPr id="39974" name="Line 44"/>
          <p:cNvSpPr>
            <a:spLocks noChangeShapeType="1"/>
          </p:cNvSpPr>
          <p:nvPr/>
        </p:nvSpPr>
        <p:spPr bwMode="auto">
          <a:xfrm>
            <a:off x="5257800" y="4800600"/>
            <a:ext cx="0" cy="457200"/>
          </a:xfrm>
          <a:prstGeom prst="line">
            <a:avLst/>
          </a:prstGeom>
          <a:noFill/>
          <a:ln w="57150">
            <a:solidFill>
              <a:schemeClr val="tx1"/>
            </a:solidFill>
            <a:round/>
            <a:headEnd/>
            <a:tailEnd/>
          </a:ln>
        </p:spPr>
        <p:txBody>
          <a:bodyPr/>
          <a:lstStyle/>
          <a:p>
            <a:endParaRPr lang="en-US"/>
          </a:p>
        </p:txBody>
      </p:sp>
      <p:sp>
        <p:nvSpPr>
          <p:cNvPr id="39975" name="Line 45"/>
          <p:cNvSpPr>
            <a:spLocks noChangeShapeType="1"/>
          </p:cNvSpPr>
          <p:nvPr/>
        </p:nvSpPr>
        <p:spPr bwMode="auto">
          <a:xfrm>
            <a:off x="3810000" y="4800600"/>
            <a:ext cx="0" cy="457200"/>
          </a:xfrm>
          <a:prstGeom prst="line">
            <a:avLst/>
          </a:prstGeom>
          <a:noFill/>
          <a:ln w="57150">
            <a:solidFill>
              <a:schemeClr val="tx1"/>
            </a:solidFill>
            <a:round/>
            <a:headEnd/>
            <a:tailEnd/>
          </a:ln>
        </p:spPr>
        <p:txBody>
          <a:bodyPr/>
          <a:lstStyle/>
          <a:p>
            <a:endParaRPr lang="en-US"/>
          </a:p>
        </p:txBody>
      </p:sp>
      <p:sp>
        <p:nvSpPr>
          <p:cNvPr id="39976" name="Line 46"/>
          <p:cNvSpPr>
            <a:spLocks noChangeShapeType="1"/>
          </p:cNvSpPr>
          <p:nvPr/>
        </p:nvSpPr>
        <p:spPr bwMode="auto">
          <a:xfrm>
            <a:off x="3429000" y="4876800"/>
            <a:ext cx="0" cy="304800"/>
          </a:xfrm>
          <a:prstGeom prst="line">
            <a:avLst/>
          </a:prstGeom>
          <a:noFill/>
          <a:ln w="57150">
            <a:solidFill>
              <a:schemeClr val="tx1"/>
            </a:solidFill>
            <a:round/>
            <a:headEnd/>
            <a:tailEnd/>
          </a:ln>
        </p:spPr>
        <p:txBody>
          <a:bodyPr/>
          <a:lstStyle/>
          <a:p>
            <a:endParaRPr lang="en-US"/>
          </a:p>
        </p:txBody>
      </p:sp>
      <p:sp>
        <p:nvSpPr>
          <p:cNvPr id="39977" name="Line 47"/>
          <p:cNvSpPr>
            <a:spLocks noChangeShapeType="1"/>
          </p:cNvSpPr>
          <p:nvPr/>
        </p:nvSpPr>
        <p:spPr bwMode="auto">
          <a:xfrm>
            <a:off x="5562600" y="4876800"/>
            <a:ext cx="0" cy="304800"/>
          </a:xfrm>
          <a:prstGeom prst="line">
            <a:avLst/>
          </a:prstGeom>
          <a:noFill/>
          <a:ln w="57150">
            <a:solidFill>
              <a:schemeClr val="tx1"/>
            </a:solidFill>
            <a:round/>
            <a:headEnd/>
            <a:tailEnd/>
          </a:ln>
        </p:spPr>
        <p:txBody>
          <a:bodyPr/>
          <a:lstStyle/>
          <a:p>
            <a:endParaRPr lang="en-US"/>
          </a:p>
        </p:txBody>
      </p:sp>
      <p:sp>
        <p:nvSpPr>
          <p:cNvPr id="39978" name="Line 48"/>
          <p:cNvSpPr>
            <a:spLocks noChangeShapeType="1"/>
          </p:cNvSpPr>
          <p:nvPr/>
        </p:nvSpPr>
        <p:spPr bwMode="auto">
          <a:xfrm>
            <a:off x="5943600" y="4876800"/>
            <a:ext cx="0" cy="228600"/>
          </a:xfrm>
          <a:prstGeom prst="line">
            <a:avLst/>
          </a:prstGeom>
          <a:noFill/>
          <a:ln w="57150">
            <a:solidFill>
              <a:schemeClr val="tx1"/>
            </a:solidFill>
            <a:round/>
            <a:headEnd/>
            <a:tailEnd/>
          </a:ln>
        </p:spPr>
        <p:txBody>
          <a:bodyPr/>
          <a:lstStyle/>
          <a:p>
            <a:endParaRPr lang="en-US"/>
          </a:p>
        </p:txBody>
      </p:sp>
      <p:sp>
        <p:nvSpPr>
          <p:cNvPr id="39979" name="Line 49"/>
          <p:cNvSpPr>
            <a:spLocks noChangeShapeType="1"/>
          </p:cNvSpPr>
          <p:nvPr/>
        </p:nvSpPr>
        <p:spPr bwMode="auto">
          <a:xfrm>
            <a:off x="3124200" y="4953000"/>
            <a:ext cx="0" cy="228600"/>
          </a:xfrm>
          <a:prstGeom prst="line">
            <a:avLst/>
          </a:prstGeom>
          <a:noFill/>
          <a:ln w="57150">
            <a:solidFill>
              <a:schemeClr val="tx1"/>
            </a:solidFill>
            <a:round/>
            <a:headEnd/>
            <a:tailEnd/>
          </a:ln>
        </p:spPr>
        <p:txBody>
          <a:bodyPr/>
          <a:lstStyle/>
          <a:p>
            <a:endParaRPr lang="en-US"/>
          </a:p>
        </p:txBody>
      </p:sp>
      <p:sp>
        <p:nvSpPr>
          <p:cNvPr id="39980" name="Text Box 50"/>
          <p:cNvSpPr txBox="1">
            <a:spLocks noChangeArrowheads="1"/>
          </p:cNvSpPr>
          <p:nvPr/>
        </p:nvSpPr>
        <p:spPr bwMode="auto">
          <a:xfrm>
            <a:off x="6629400" y="4267200"/>
            <a:ext cx="1676400" cy="641350"/>
          </a:xfrm>
          <a:prstGeom prst="rect">
            <a:avLst/>
          </a:prstGeom>
          <a:noFill/>
          <a:ln w="9525">
            <a:noFill/>
            <a:miter lim="800000"/>
            <a:headEnd/>
            <a:tailEnd/>
          </a:ln>
        </p:spPr>
        <p:txBody>
          <a:bodyPr>
            <a:spAutoFit/>
          </a:bodyPr>
          <a:lstStyle/>
          <a:p>
            <a:pPr eaLnBrk="0" hangingPunct="0">
              <a:spcBef>
                <a:spcPct val="50000"/>
              </a:spcBef>
            </a:pPr>
            <a:r>
              <a:rPr lang="en-US" altLang="en-US"/>
              <a:t>Signal amplitude</a:t>
            </a:r>
          </a:p>
        </p:txBody>
      </p:sp>
      <p:sp>
        <p:nvSpPr>
          <p:cNvPr id="39981" name="Line 51"/>
          <p:cNvSpPr>
            <a:spLocks noChangeShapeType="1"/>
          </p:cNvSpPr>
          <p:nvPr/>
        </p:nvSpPr>
        <p:spPr bwMode="auto">
          <a:xfrm>
            <a:off x="4114800" y="5410200"/>
            <a:ext cx="381000" cy="685800"/>
          </a:xfrm>
          <a:prstGeom prst="line">
            <a:avLst/>
          </a:prstGeom>
          <a:noFill/>
          <a:ln w="9525">
            <a:solidFill>
              <a:schemeClr val="tx1"/>
            </a:solidFill>
            <a:round/>
            <a:headEnd/>
            <a:tailEnd type="triangle" w="med" len="med"/>
          </a:ln>
        </p:spPr>
        <p:txBody>
          <a:bodyPr/>
          <a:lstStyle/>
          <a:p>
            <a:endParaRPr lang="en-US"/>
          </a:p>
        </p:txBody>
      </p:sp>
      <p:sp>
        <p:nvSpPr>
          <p:cNvPr id="39982" name="Line 52"/>
          <p:cNvSpPr>
            <a:spLocks noChangeShapeType="1"/>
          </p:cNvSpPr>
          <p:nvPr/>
        </p:nvSpPr>
        <p:spPr bwMode="auto">
          <a:xfrm flipH="1">
            <a:off x="4648200" y="5486400"/>
            <a:ext cx="228600" cy="609600"/>
          </a:xfrm>
          <a:prstGeom prst="line">
            <a:avLst/>
          </a:prstGeom>
          <a:noFill/>
          <a:ln w="9525">
            <a:solidFill>
              <a:schemeClr val="tx1"/>
            </a:solidFill>
            <a:round/>
            <a:headEnd/>
            <a:tailEnd type="triangle" w="med" len="med"/>
          </a:ln>
        </p:spPr>
        <p:txBody>
          <a:bodyPr/>
          <a:lstStyle/>
          <a:p>
            <a:endParaRPr lang="en-US"/>
          </a:p>
        </p:txBody>
      </p:sp>
      <p:sp>
        <p:nvSpPr>
          <p:cNvPr id="39983" name="Text Box 53"/>
          <p:cNvSpPr txBox="1">
            <a:spLocks noChangeArrowheads="1"/>
          </p:cNvSpPr>
          <p:nvPr/>
        </p:nvSpPr>
        <p:spPr bwMode="auto">
          <a:xfrm>
            <a:off x="2819400" y="6172200"/>
            <a:ext cx="3810000" cy="366713"/>
          </a:xfrm>
          <a:prstGeom prst="rect">
            <a:avLst/>
          </a:prstGeom>
          <a:noFill/>
          <a:ln w="9525">
            <a:noFill/>
            <a:miter lim="800000"/>
            <a:headEnd/>
            <a:tailEnd/>
          </a:ln>
        </p:spPr>
        <p:txBody>
          <a:bodyPr>
            <a:spAutoFit/>
          </a:bodyPr>
          <a:lstStyle/>
          <a:p>
            <a:pPr eaLnBrk="0" hangingPunct="0">
              <a:spcBef>
                <a:spcPct val="50000"/>
              </a:spcBef>
            </a:pPr>
            <a:r>
              <a:rPr lang="en-US" altLang="en-US"/>
              <a:t>Fills the centre lines of K space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274638"/>
            <a:ext cx="8534400" cy="639762"/>
          </a:xfrm>
        </p:spPr>
        <p:txBody>
          <a:bodyPr/>
          <a:lstStyle/>
          <a:p>
            <a:r>
              <a:rPr lang="en-US" sz="4000" smtClean="0"/>
              <a:t>K space filling and phase re - ordering</a:t>
            </a:r>
          </a:p>
        </p:txBody>
      </p:sp>
      <p:pic>
        <p:nvPicPr>
          <p:cNvPr id="40963" name="Picture 2"/>
          <p:cNvPicPr>
            <a:picLocks noGrp="1" noChangeAspect="1" noChangeArrowheads="1"/>
          </p:cNvPicPr>
          <p:nvPr>
            <p:ph idx="1"/>
          </p:nvPr>
        </p:nvPicPr>
        <p:blipFill>
          <a:blip r:embed="rId2" cstate="print"/>
          <a:srcRect/>
          <a:stretch>
            <a:fillRect/>
          </a:stretch>
        </p:blipFill>
        <p:spPr>
          <a:xfrm>
            <a:off x="838200" y="930275"/>
            <a:ext cx="7162800" cy="5865813"/>
          </a:xfr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0"/>
            <a:ext cx="7467600" cy="838200"/>
          </a:xfrm>
        </p:spPr>
        <p:txBody>
          <a:bodyPr/>
          <a:lstStyle/>
          <a:p>
            <a:r>
              <a:rPr lang="en-US" smtClean="0"/>
              <a:t>Parameters</a:t>
            </a:r>
          </a:p>
        </p:txBody>
      </p:sp>
      <p:sp>
        <p:nvSpPr>
          <p:cNvPr id="41987" name="Content Placeholder 2"/>
          <p:cNvSpPr>
            <a:spLocks noGrp="1"/>
          </p:cNvSpPr>
          <p:nvPr>
            <p:ph idx="1"/>
          </p:nvPr>
        </p:nvSpPr>
        <p:spPr>
          <a:xfrm>
            <a:off x="457200" y="914400"/>
            <a:ext cx="8458200" cy="5562600"/>
          </a:xfrm>
        </p:spPr>
        <p:txBody>
          <a:bodyPr/>
          <a:lstStyle/>
          <a:p>
            <a:r>
              <a:rPr lang="en-US" sz="2400" smtClean="0"/>
              <a:t>These are similar to conventional spin echo. </a:t>
            </a:r>
          </a:p>
          <a:p>
            <a:r>
              <a:rPr lang="en-US" sz="2400" smtClean="0"/>
              <a:t>The turbo factor now plays an important role in image weighting. </a:t>
            </a:r>
          </a:p>
          <a:p>
            <a:r>
              <a:rPr lang="en-US" sz="2400" smtClean="0"/>
              <a:t>The higher the turbo factor, the shorter the scan time, but the resultant image has more of a mixture of weighting because there are more data collected at the wrong TE.</a:t>
            </a:r>
          </a:p>
          <a:p>
            <a:r>
              <a:rPr lang="en-US" sz="2400" smtClean="0"/>
              <a:t>This is not as important in T2 weighted scans, as the proton density data are off set somewhat by the heavily T2 weighted data. </a:t>
            </a:r>
          </a:p>
          <a:p>
            <a:r>
              <a:rPr lang="en-US" sz="2400" smtClean="0"/>
              <a:t>In T1 and proton density weighting, on the other hand, larger turbo factors place too much T2 weighting in the image and hence shorter turbo factors must be used. </a:t>
            </a:r>
          </a:p>
          <a:p>
            <a:r>
              <a:rPr lang="en-US" sz="2400" smtClean="0"/>
              <a:t>The scan time savings in T1 weighted imaging are therefore not as great as with T2 weighting.</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74638"/>
            <a:ext cx="7467600" cy="715962"/>
          </a:xfrm>
        </p:spPr>
        <p:txBody>
          <a:bodyPr/>
          <a:lstStyle/>
          <a:p>
            <a:pPr eaLnBrk="1" hangingPunct="1"/>
            <a:r>
              <a:rPr lang="en-US" smtClean="0"/>
              <a:t>Parameters </a:t>
            </a:r>
          </a:p>
        </p:txBody>
      </p:sp>
      <p:sp>
        <p:nvSpPr>
          <p:cNvPr id="43011" name="Rectangle 3"/>
          <p:cNvSpPr>
            <a:spLocks noGrp="1" noChangeArrowheads="1"/>
          </p:cNvSpPr>
          <p:nvPr>
            <p:ph idx="1"/>
          </p:nvPr>
        </p:nvSpPr>
        <p:spPr>
          <a:xfrm>
            <a:off x="457200" y="1143000"/>
            <a:ext cx="8458200" cy="4983163"/>
          </a:xfrm>
        </p:spPr>
        <p:txBody>
          <a:bodyPr/>
          <a:lstStyle/>
          <a:p>
            <a:pPr eaLnBrk="1" hangingPunct="1">
              <a:lnSpc>
                <a:spcPct val="90000"/>
              </a:lnSpc>
            </a:pPr>
            <a:r>
              <a:rPr lang="en-US" sz="2000" smtClean="0"/>
              <a:t>T1 weighting</a:t>
            </a:r>
          </a:p>
          <a:p>
            <a:pPr lvl="1" eaLnBrk="1" hangingPunct="1">
              <a:lnSpc>
                <a:spcPct val="90000"/>
              </a:lnSpc>
            </a:pPr>
            <a:r>
              <a:rPr lang="en-US" sz="2000" smtClean="0"/>
              <a:t>Short or minimum effective TE less than 20ms</a:t>
            </a:r>
          </a:p>
          <a:p>
            <a:pPr lvl="1" eaLnBrk="1" hangingPunct="1">
              <a:lnSpc>
                <a:spcPct val="90000"/>
              </a:lnSpc>
            </a:pPr>
            <a:r>
              <a:rPr lang="en-US" sz="2000" smtClean="0"/>
              <a:t>Short TR 300 – 700 ms</a:t>
            </a:r>
          </a:p>
          <a:p>
            <a:pPr lvl="1" eaLnBrk="1" hangingPunct="1">
              <a:lnSpc>
                <a:spcPct val="90000"/>
              </a:lnSpc>
            </a:pPr>
            <a:r>
              <a:rPr lang="en-US" sz="2000" smtClean="0"/>
              <a:t>Turbo factor 2-8</a:t>
            </a:r>
          </a:p>
          <a:p>
            <a:pPr lvl="1" eaLnBrk="1" hangingPunct="1">
              <a:lnSpc>
                <a:spcPct val="90000"/>
              </a:lnSpc>
            </a:pPr>
            <a:r>
              <a:rPr lang="en-US" sz="2000" smtClean="0"/>
              <a:t>Typical scan time 30s to 1 min</a:t>
            </a:r>
          </a:p>
          <a:p>
            <a:pPr eaLnBrk="1" hangingPunct="1">
              <a:lnSpc>
                <a:spcPct val="90000"/>
              </a:lnSpc>
            </a:pPr>
            <a:r>
              <a:rPr lang="en-US" sz="2000" smtClean="0"/>
              <a:t>Proton density weighting</a:t>
            </a:r>
          </a:p>
          <a:p>
            <a:pPr lvl="1" eaLnBrk="1" hangingPunct="1">
              <a:lnSpc>
                <a:spcPct val="90000"/>
              </a:lnSpc>
            </a:pPr>
            <a:r>
              <a:rPr lang="en-US" sz="2000" smtClean="0"/>
              <a:t>TR 3000 – 10 000 ms (depending on required slice number)  </a:t>
            </a:r>
          </a:p>
          <a:p>
            <a:pPr lvl="1" eaLnBrk="1" hangingPunct="1">
              <a:lnSpc>
                <a:spcPct val="90000"/>
              </a:lnSpc>
            </a:pPr>
            <a:r>
              <a:rPr lang="en-US" sz="2000" smtClean="0"/>
              <a:t>Effective TE minimum  </a:t>
            </a:r>
          </a:p>
          <a:p>
            <a:pPr lvl="1" eaLnBrk="1" hangingPunct="1">
              <a:lnSpc>
                <a:spcPct val="90000"/>
              </a:lnSpc>
            </a:pPr>
            <a:r>
              <a:rPr lang="en-US" sz="2000" smtClean="0"/>
              <a:t>Turbo factor 2 – 8</a:t>
            </a:r>
          </a:p>
          <a:p>
            <a:pPr eaLnBrk="1" hangingPunct="1">
              <a:lnSpc>
                <a:spcPct val="90000"/>
              </a:lnSpc>
            </a:pPr>
            <a:r>
              <a:rPr lang="en-US" sz="2000" smtClean="0"/>
              <a:t>T2 weighting</a:t>
            </a:r>
          </a:p>
          <a:p>
            <a:pPr lvl="1" eaLnBrk="1" hangingPunct="1">
              <a:lnSpc>
                <a:spcPct val="90000"/>
              </a:lnSpc>
            </a:pPr>
            <a:r>
              <a:rPr lang="en-US" sz="2000" smtClean="0"/>
              <a:t>TR 3000 – 10 000 ms (depending on required slice number)  </a:t>
            </a:r>
          </a:p>
          <a:p>
            <a:pPr lvl="1" eaLnBrk="1" hangingPunct="1">
              <a:lnSpc>
                <a:spcPct val="90000"/>
              </a:lnSpc>
            </a:pPr>
            <a:r>
              <a:rPr lang="en-US" sz="2000" smtClean="0"/>
              <a:t>Effective TE 80 – 140 ms  </a:t>
            </a:r>
          </a:p>
          <a:p>
            <a:pPr lvl="1" eaLnBrk="1" hangingPunct="1">
              <a:lnSpc>
                <a:spcPct val="90000"/>
              </a:lnSpc>
            </a:pPr>
            <a:r>
              <a:rPr lang="en-US" sz="2000" smtClean="0"/>
              <a:t>Turbo factor 12 – 30. </a:t>
            </a:r>
          </a:p>
          <a:p>
            <a:pPr lvl="1" eaLnBrk="1" hangingPunct="1">
              <a:lnSpc>
                <a:spcPct val="90000"/>
              </a:lnSpc>
            </a:pPr>
            <a:r>
              <a:rPr lang="en-US" sz="2000" smtClean="0"/>
              <a:t>Typical scan time 2 min</a:t>
            </a:r>
          </a:p>
          <a:p>
            <a:pPr eaLnBrk="1" hangingPunct="1">
              <a:lnSpc>
                <a:spcPct val="90000"/>
              </a:lnSpc>
              <a:buFont typeface="Wingdings" pitchFamily="2" charset="2"/>
              <a:buNone/>
            </a:pPr>
            <a:endParaRPr lang="en-US" sz="20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457200" y="228600"/>
            <a:ext cx="8305800" cy="5897563"/>
          </a:xfrm>
        </p:spPr>
        <p:txBody>
          <a:bodyPr/>
          <a:lstStyle/>
          <a:p>
            <a:r>
              <a:rPr lang="en-US" sz="2400" smtClean="0"/>
              <a:t>The TR of fast spin echo is often much longer than that used in conventional spin echo. </a:t>
            </a:r>
          </a:p>
          <a:p>
            <a:r>
              <a:rPr lang="en-US" sz="2400" smtClean="0"/>
              <a:t>The 180 ° RF pulses take time to perform and so fewer slices are available for a given TR. </a:t>
            </a:r>
          </a:p>
          <a:p>
            <a:r>
              <a:rPr lang="en-US" sz="2400" smtClean="0"/>
              <a:t>As the turbo factor increases, the number of slices available per TR decreases, and sometimes the TR has to be significantly increased to achieve the required slice number. </a:t>
            </a:r>
          </a:p>
          <a:p>
            <a:r>
              <a:rPr lang="en-US" sz="2400" smtClean="0"/>
              <a:t>In T1 weighting, increasing the TR reduces the weighting, and so in these circumstances we need to keep the TR short and to perform several acquisitions to obtain coverage of anatomy. </a:t>
            </a:r>
          </a:p>
          <a:p>
            <a:r>
              <a:rPr lang="en-US" sz="2400" smtClean="0"/>
              <a:t>The longer TR associated with fast spin echo somewhat off sets the reduction in scan time achieved, but is far less signifi cant than the huge scan time savings produced by long echo trains.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274638"/>
            <a:ext cx="7467600" cy="944562"/>
          </a:xfrm>
        </p:spPr>
        <p:txBody>
          <a:bodyPr/>
          <a:lstStyle/>
          <a:p>
            <a:r>
              <a:rPr lang="en-US" smtClean="0"/>
              <a:t>T1 weighted FSE image </a:t>
            </a:r>
          </a:p>
        </p:txBody>
      </p:sp>
      <p:pic>
        <p:nvPicPr>
          <p:cNvPr id="45059" name="Picture 2"/>
          <p:cNvPicPr>
            <a:picLocks noGrp="1" noChangeAspect="1" noChangeArrowheads="1"/>
          </p:cNvPicPr>
          <p:nvPr>
            <p:ph idx="1"/>
          </p:nvPr>
        </p:nvPicPr>
        <p:blipFill>
          <a:blip r:embed="rId2" cstate="print"/>
          <a:srcRect/>
          <a:stretch>
            <a:fillRect/>
          </a:stretch>
        </p:blipFill>
        <p:spPr>
          <a:xfrm>
            <a:off x="1641475" y="1300163"/>
            <a:ext cx="4911725" cy="5329237"/>
          </a:xfr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274638"/>
            <a:ext cx="7467600" cy="715962"/>
          </a:xfrm>
        </p:spPr>
        <p:txBody>
          <a:bodyPr/>
          <a:lstStyle/>
          <a:p>
            <a:r>
              <a:rPr lang="en-US" smtClean="0"/>
              <a:t>PD weighted FSE image</a:t>
            </a:r>
          </a:p>
        </p:txBody>
      </p:sp>
      <p:pic>
        <p:nvPicPr>
          <p:cNvPr id="46083" name="Picture 2"/>
          <p:cNvPicPr>
            <a:picLocks noGrp="1" noChangeAspect="1" noChangeArrowheads="1"/>
          </p:cNvPicPr>
          <p:nvPr>
            <p:ph idx="1"/>
          </p:nvPr>
        </p:nvPicPr>
        <p:blipFill>
          <a:blip r:embed="rId2" cstate="print"/>
          <a:srcRect/>
          <a:stretch>
            <a:fillRect/>
          </a:stretch>
        </p:blipFill>
        <p:spPr>
          <a:xfrm>
            <a:off x="1639888" y="1219200"/>
            <a:ext cx="4924425" cy="5486400"/>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Expansion of abbreviations</a:t>
            </a:r>
          </a:p>
        </p:txBody>
      </p:sp>
      <p:pic>
        <p:nvPicPr>
          <p:cNvPr id="10243" name="Picture 2"/>
          <p:cNvPicPr>
            <a:picLocks noGrp="1" noChangeAspect="1" noChangeArrowheads="1"/>
          </p:cNvPicPr>
          <p:nvPr>
            <p:ph idx="1"/>
          </p:nvPr>
        </p:nvPicPr>
        <p:blipFill>
          <a:blip r:embed="rId2" cstate="print"/>
          <a:srcRect/>
          <a:stretch>
            <a:fillRect/>
          </a:stretch>
        </p:blipFill>
        <p:spPr>
          <a:xfrm>
            <a:off x="61913" y="1447800"/>
            <a:ext cx="9082087" cy="3810000"/>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274638"/>
            <a:ext cx="7467600" cy="639762"/>
          </a:xfrm>
        </p:spPr>
        <p:txBody>
          <a:bodyPr/>
          <a:lstStyle/>
          <a:p>
            <a:r>
              <a:rPr lang="en-US" smtClean="0"/>
              <a:t>T2 weighted FSE image</a:t>
            </a:r>
          </a:p>
        </p:txBody>
      </p:sp>
      <p:pic>
        <p:nvPicPr>
          <p:cNvPr id="47107" name="Picture 2"/>
          <p:cNvPicPr>
            <a:picLocks noGrp="1" noChangeAspect="1" noChangeArrowheads="1"/>
          </p:cNvPicPr>
          <p:nvPr>
            <p:ph idx="1"/>
          </p:nvPr>
        </p:nvPicPr>
        <p:blipFill>
          <a:blip r:embed="rId2" cstate="print"/>
          <a:srcRect/>
          <a:stretch>
            <a:fillRect/>
          </a:stretch>
        </p:blipFill>
        <p:spPr>
          <a:xfrm>
            <a:off x="838200" y="1128713"/>
            <a:ext cx="4343400" cy="5729287"/>
          </a:xfrm>
          <a:noFill/>
        </p:spPr>
      </p:pic>
      <p:sp>
        <p:nvSpPr>
          <p:cNvPr id="47108" name="TextBox 4"/>
          <p:cNvSpPr txBox="1">
            <a:spLocks noChangeArrowheads="1"/>
          </p:cNvSpPr>
          <p:nvPr/>
        </p:nvSpPr>
        <p:spPr bwMode="auto">
          <a:xfrm>
            <a:off x="5562600" y="1295400"/>
            <a:ext cx="3429000" cy="3416300"/>
          </a:xfrm>
          <a:prstGeom prst="rect">
            <a:avLst/>
          </a:prstGeom>
          <a:noFill/>
          <a:ln w="9525">
            <a:noFill/>
            <a:miter lim="800000"/>
            <a:headEnd/>
            <a:tailEnd/>
          </a:ln>
        </p:spPr>
        <p:txBody>
          <a:bodyPr>
            <a:spAutoFit/>
          </a:bodyPr>
          <a:lstStyle/>
          <a:p>
            <a:r>
              <a:rPr lang="en-US" sz="2400"/>
              <a:t>Sagittal T2 weighted fast spin echo sequence through the pelvis. </a:t>
            </a:r>
          </a:p>
          <a:p>
            <a:endParaRPr lang="en-US" sz="2400"/>
          </a:p>
          <a:p>
            <a:endParaRPr lang="en-US" sz="2400"/>
          </a:p>
          <a:p>
            <a:r>
              <a:rPr lang="en-US" sz="2400"/>
              <a:t>Note that both fat and water have high signal intensity.</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4638"/>
            <a:ext cx="7467600" cy="639762"/>
          </a:xfrm>
        </p:spPr>
        <p:txBody>
          <a:bodyPr/>
          <a:lstStyle/>
          <a:p>
            <a:pPr eaLnBrk="1" hangingPunct="1"/>
            <a:r>
              <a:rPr lang="en-US" smtClean="0"/>
              <a:t>Uses of FSE  / TSE </a:t>
            </a:r>
          </a:p>
        </p:txBody>
      </p:sp>
      <p:sp>
        <p:nvSpPr>
          <p:cNvPr id="48131" name="Rectangle 3"/>
          <p:cNvSpPr>
            <a:spLocks noGrp="1" noChangeArrowheads="1"/>
          </p:cNvSpPr>
          <p:nvPr>
            <p:ph idx="1"/>
          </p:nvPr>
        </p:nvSpPr>
        <p:spPr>
          <a:xfrm>
            <a:off x="457200" y="1143000"/>
            <a:ext cx="8686800" cy="5486400"/>
          </a:xfrm>
        </p:spPr>
        <p:txBody>
          <a:bodyPr/>
          <a:lstStyle/>
          <a:p>
            <a:pPr eaLnBrk="1" hangingPunct="1">
              <a:lnSpc>
                <a:spcPct val="90000"/>
              </a:lnSpc>
            </a:pPr>
            <a:r>
              <a:rPr lang="en-US" sz="2400" smtClean="0"/>
              <a:t>The contrast seen is similar to spin echo, so, Useful in most clinical applications</a:t>
            </a:r>
          </a:p>
          <a:p>
            <a:pPr eaLnBrk="1" hangingPunct="1">
              <a:lnSpc>
                <a:spcPct val="90000"/>
              </a:lnSpc>
            </a:pPr>
            <a:r>
              <a:rPr lang="en-US" sz="2400" smtClean="0"/>
              <a:t>In Central nervous system, pelvis, musculoskeletal regions, used for T2 weighting</a:t>
            </a:r>
          </a:p>
          <a:p>
            <a:pPr eaLnBrk="1" hangingPunct="1">
              <a:lnSpc>
                <a:spcPct val="90000"/>
              </a:lnSpc>
            </a:pPr>
            <a:r>
              <a:rPr lang="en-US" sz="2400" smtClean="0"/>
              <a:t>In the chest and abdomen, respiratory artefact is sometimes troublesome if respiratory compensation techniques are not compatible with fast spin echo soft ware. This is off set by the fact that the shorter scan times of fast spin echo enable images to be produced while the patient holds their breath. </a:t>
            </a:r>
          </a:p>
          <a:p>
            <a:pPr eaLnBrk="1" hangingPunct="1">
              <a:lnSpc>
                <a:spcPct val="90000"/>
              </a:lnSpc>
            </a:pPr>
            <a:r>
              <a:rPr lang="en-US" sz="2400" smtClean="0">
                <a:solidFill>
                  <a:srgbClr val="FF0000"/>
                </a:solidFill>
              </a:rPr>
              <a:t>Note</a:t>
            </a:r>
          </a:p>
          <a:p>
            <a:pPr lvl="1" eaLnBrk="1" hangingPunct="1">
              <a:lnSpc>
                <a:spcPct val="90000"/>
              </a:lnSpc>
            </a:pPr>
            <a:r>
              <a:rPr lang="en-US" sz="2400" smtClean="0"/>
              <a:t>Fat remains bright on T2</a:t>
            </a:r>
          </a:p>
          <a:p>
            <a:pPr lvl="2" eaLnBrk="1" hangingPunct="1">
              <a:lnSpc>
                <a:spcPct val="90000"/>
              </a:lnSpc>
            </a:pPr>
            <a:r>
              <a:rPr lang="en-US" smtClean="0"/>
              <a:t>Unless fat saturation techniques are used</a:t>
            </a:r>
          </a:p>
          <a:p>
            <a:pPr lvl="1" eaLnBrk="1" hangingPunct="1">
              <a:lnSpc>
                <a:spcPct val="90000"/>
              </a:lnSpc>
            </a:pPr>
            <a:r>
              <a:rPr lang="en-US" sz="2400" smtClean="0"/>
              <a:t>Muscles appear darker in FSE images </a:t>
            </a:r>
          </a:p>
          <a:p>
            <a:pPr lvl="1" eaLnBrk="1" hangingPunct="1">
              <a:lnSpc>
                <a:spcPct val="90000"/>
              </a:lnSpc>
            </a:pPr>
            <a:r>
              <a:rPr lang="en-US" sz="2400" smtClean="0"/>
              <a:t>Artefacts from metal implants is significantly reduced</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Summary</a:t>
            </a:r>
          </a:p>
        </p:txBody>
      </p:sp>
      <p:sp>
        <p:nvSpPr>
          <p:cNvPr id="49155" name="Content Placeholder 2"/>
          <p:cNvSpPr>
            <a:spLocks noGrp="1"/>
          </p:cNvSpPr>
          <p:nvPr>
            <p:ph sz="half" idx="1"/>
          </p:nvPr>
        </p:nvSpPr>
        <p:spPr>
          <a:xfrm>
            <a:off x="228600" y="1600200"/>
            <a:ext cx="3886200" cy="4525963"/>
          </a:xfrm>
        </p:spPr>
        <p:txBody>
          <a:bodyPr/>
          <a:lstStyle/>
          <a:p>
            <a:r>
              <a:rPr lang="en-US" sz="3200" smtClean="0"/>
              <a:t>Short turbo factor </a:t>
            </a:r>
          </a:p>
          <a:p>
            <a:pPr lvl="1"/>
            <a:r>
              <a:rPr lang="en-US" smtClean="0"/>
              <a:t>decreased effective TE </a:t>
            </a:r>
          </a:p>
          <a:p>
            <a:pPr lvl="1"/>
            <a:r>
              <a:rPr lang="en-US" smtClean="0"/>
              <a:t>increased T1 weighting </a:t>
            </a:r>
          </a:p>
          <a:p>
            <a:pPr lvl="1"/>
            <a:r>
              <a:rPr lang="en-US" smtClean="0"/>
              <a:t>longer scan time  </a:t>
            </a:r>
          </a:p>
          <a:p>
            <a:pPr lvl="1"/>
            <a:r>
              <a:rPr lang="en-US" smtClean="0"/>
              <a:t>more slices per TR  </a:t>
            </a:r>
          </a:p>
          <a:p>
            <a:pPr lvl="1"/>
            <a:r>
              <a:rPr lang="en-US" smtClean="0"/>
              <a:t>reduced image blurring </a:t>
            </a:r>
          </a:p>
        </p:txBody>
      </p:sp>
      <p:sp>
        <p:nvSpPr>
          <p:cNvPr id="49156" name="Content Placeholder 3"/>
          <p:cNvSpPr>
            <a:spLocks noGrp="1"/>
          </p:cNvSpPr>
          <p:nvPr>
            <p:ph sz="half" idx="2"/>
          </p:nvPr>
        </p:nvSpPr>
        <p:spPr>
          <a:xfrm>
            <a:off x="4267200" y="1600200"/>
            <a:ext cx="4572000" cy="4525963"/>
          </a:xfrm>
        </p:spPr>
        <p:txBody>
          <a:bodyPr/>
          <a:lstStyle/>
          <a:p>
            <a:r>
              <a:rPr lang="en-US" sz="3200" smtClean="0"/>
              <a:t>Long turbo factor  </a:t>
            </a:r>
          </a:p>
          <a:p>
            <a:pPr lvl="1"/>
            <a:r>
              <a:rPr lang="en-US" smtClean="0"/>
              <a:t>increased effective TE  </a:t>
            </a:r>
          </a:p>
          <a:p>
            <a:pPr lvl="1"/>
            <a:r>
              <a:rPr lang="en-US" smtClean="0"/>
              <a:t>increased T2 weighting  </a:t>
            </a:r>
          </a:p>
          <a:p>
            <a:pPr lvl="1"/>
            <a:r>
              <a:rPr lang="en-US" smtClean="0"/>
              <a:t>reduced scan time </a:t>
            </a:r>
          </a:p>
          <a:p>
            <a:pPr lvl="1"/>
            <a:r>
              <a:rPr lang="en-US" smtClean="0"/>
              <a:t>reduced slice number per TR  </a:t>
            </a:r>
          </a:p>
          <a:p>
            <a:pPr lvl="1"/>
            <a:r>
              <a:rPr lang="en-US" smtClean="0"/>
              <a:t>increased image blurring</a:t>
            </a:r>
          </a:p>
          <a:p>
            <a:endParaRPr 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74638"/>
            <a:ext cx="8153400" cy="1143000"/>
          </a:xfrm>
        </p:spPr>
        <p:txBody>
          <a:bodyPr/>
          <a:lstStyle/>
          <a:p>
            <a:pPr eaLnBrk="1" hangingPunct="1"/>
            <a:r>
              <a:rPr lang="en-US" smtClean="0"/>
              <a:t>Advantages  &amp;   Disadvantages</a:t>
            </a:r>
          </a:p>
        </p:txBody>
      </p:sp>
      <p:sp>
        <p:nvSpPr>
          <p:cNvPr id="50179" name="Rectangle 4"/>
          <p:cNvSpPr>
            <a:spLocks noGrp="1" noChangeArrowheads="1"/>
          </p:cNvSpPr>
          <p:nvPr>
            <p:ph sz="half" idx="1"/>
          </p:nvPr>
        </p:nvSpPr>
        <p:spPr>
          <a:xfrm>
            <a:off x="228600" y="1600200"/>
            <a:ext cx="3886200" cy="4525963"/>
          </a:xfrm>
        </p:spPr>
        <p:txBody>
          <a:bodyPr/>
          <a:lstStyle/>
          <a:p>
            <a:pPr eaLnBrk="1" hangingPunct="1"/>
            <a:r>
              <a:rPr lang="en-US" sz="3200" smtClean="0"/>
              <a:t>Advantages</a:t>
            </a:r>
          </a:p>
          <a:p>
            <a:pPr lvl="1" eaLnBrk="1" hangingPunct="1"/>
            <a:r>
              <a:rPr lang="en-US" sz="2400" smtClean="0"/>
              <a:t>Greatly Reduced scan time</a:t>
            </a:r>
          </a:p>
          <a:p>
            <a:pPr lvl="1" eaLnBrk="1" hangingPunct="1"/>
            <a:r>
              <a:rPr lang="en-US" sz="2400" smtClean="0"/>
              <a:t>High resolution matrices and multiple NEX can be used</a:t>
            </a:r>
          </a:p>
          <a:p>
            <a:pPr lvl="1" eaLnBrk="1" hangingPunct="1"/>
            <a:r>
              <a:rPr lang="en-US" sz="2400" smtClean="0"/>
              <a:t>Image quality improved</a:t>
            </a:r>
          </a:p>
          <a:p>
            <a:pPr lvl="1" eaLnBrk="1" hangingPunct="1"/>
            <a:r>
              <a:rPr lang="en-US" sz="2400" smtClean="0"/>
              <a:t>Increased T2 information</a:t>
            </a:r>
          </a:p>
        </p:txBody>
      </p:sp>
      <p:sp>
        <p:nvSpPr>
          <p:cNvPr id="50180" name="Rectangle 5"/>
          <p:cNvSpPr>
            <a:spLocks noGrp="1" noChangeArrowheads="1"/>
          </p:cNvSpPr>
          <p:nvPr>
            <p:ph sz="half" idx="2"/>
          </p:nvPr>
        </p:nvSpPr>
        <p:spPr>
          <a:xfrm>
            <a:off x="4267200" y="1600200"/>
            <a:ext cx="4267200" cy="4525963"/>
          </a:xfrm>
        </p:spPr>
        <p:txBody>
          <a:bodyPr/>
          <a:lstStyle/>
          <a:p>
            <a:pPr eaLnBrk="1" hangingPunct="1"/>
            <a:r>
              <a:rPr lang="en-US" sz="3200" smtClean="0"/>
              <a:t>Disadvantages</a:t>
            </a:r>
          </a:p>
          <a:p>
            <a:pPr lvl="1" eaLnBrk="1" hangingPunct="1"/>
            <a:r>
              <a:rPr lang="en-US" sz="2400" smtClean="0"/>
              <a:t>Some flow and motion effects increased</a:t>
            </a:r>
          </a:p>
          <a:p>
            <a:pPr lvl="1" eaLnBrk="1" hangingPunct="1"/>
            <a:r>
              <a:rPr lang="en-US" sz="2400" smtClean="0"/>
              <a:t>Incompatible with some imaging options</a:t>
            </a:r>
          </a:p>
          <a:p>
            <a:pPr lvl="1" eaLnBrk="1" hangingPunct="1"/>
            <a:r>
              <a:rPr lang="en-US" sz="2400" smtClean="0"/>
              <a:t>Fat bright on T2 </a:t>
            </a:r>
          </a:p>
          <a:p>
            <a:pPr lvl="1" eaLnBrk="1" hangingPunct="1"/>
            <a:r>
              <a:rPr lang="en-US" sz="2400" smtClean="0"/>
              <a:t>Image blurring with very long echo trains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4"/>
          <p:cNvSpPr>
            <a:spLocks noGrp="1"/>
          </p:cNvSpPr>
          <p:nvPr>
            <p:ph type="title"/>
          </p:nvPr>
        </p:nvSpPr>
        <p:spPr>
          <a:xfrm>
            <a:off x="457200" y="274638"/>
            <a:ext cx="8077200" cy="487362"/>
          </a:xfrm>
        </p:spPr>
        <p:txBody>
          <a:bodyPr/>
          <a:lstStyle/>
          <a:p>
            <a:r>
              <a:rPr lang="en-US" sz="3600" smtClean="0"/>
              <a:t>Single shot fast spin echo ( SS - FSE )</a:t>
            </a:r>
          </a:p>
        </p:txBody>
      </p:sp>
      <p:sp>
        <p:nvSpPr>
          <p:cNvPr id="51203" name="Content Placeholder 5"/>
          <p:cNvSpPr>
            <a:spLocks noGrp="1"/>
          </p:cNvSpPr>
          <p:nvPr>
            <p:ph idx="1"/>
          </p:nvPr>
        </p:nvSpPr>
        <p:spPr>
          <a:xfrm>
            <a:off x="457200" y="914400"/>
            <a:ext cx="8229600" cy="5211763"/>
          </a:xfrm>
        </p:spPr>
        <p:txBody>
          <a:bodyPr/>
          <a:lstStyle/>
          <a:p>
            <a:r>
              <a:rPr lang="en-US" sz="2400" smtClean="0"/>
              <a:t>It is possible to acquire fast spin echo images in even shorter scan times by using a technique known as single shot fast spin echo (SS - FSE) . </a:t>
            </a:r>
          </a:p>
          <a:p>
            <a:r>
              <a:rPr lang="en-US" sz="2400" smtClean="0"/>
              <a:t>In this technique all the lines of K space are acquired in one TR. </a:t>
            </a:r>
          </a:p>
          <a:p>
            <a:r>
              <a:rPr lang="en-US" sz="2400" smtClean="0"/>
              <a:t>SS - FSE combines a partial Fourier technique with fast spin echo. </a:t>
            </a:r>
          </a:p>
          <a:p>
            <a:r>
              <a:rPr lang="en-US" sz="2400" smtClean="0"/>
              <a:t>Half of the lines of K space are acquired in one TR and the other half are transposed. </a:t>
            </a:r>
          </a:p>
          <a:p>
            <a:r>
              <a:rPr lang="en-US" sz="2400" smtClean="0"/>
              <a:t>This technique yields a reduction in imaging time as all the image data are acquired in one TR. </a:t>
            </a:r>
          </a:p>
          <a:p>
            <a:r>
              <a:rPr lang="en-US" sz="2400" smtClean="0"/>
              <a:t>However, there is a SNR penalty. </a:t>
            </a:r>
          </a:p>
          <a:p>
            <a:r>
              <a:rPr lang="en-US" sz="2400" smtClean="0"/>
              <a:t>Currently the highest turbo factor used in single shot imaging is 728.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idx="1"/>
          </p:nvPr>
        </p:nvSpPr>
        <p:spPr>
          <a:xfrm>
            <a:off x="304800" y="228600"/>
            <a:ext cx="8610600" cy="5943600"/>
          </a:xfrm>
        </p:spPr>
        <p:txBody>
          <a:bodyPr/>
          <a:lstStyle/>
          <a:p>
            <a:r>
              <a:rPr lang="en-US" sz="2400" smtClean="0"/>
              <a:t>Another consideration when using long echo trains is that the specific absorption rate ( SAR ) is significantly increased by applying so many successive 180 ° pulses. </a:t>
            </a:r>
          </a:p>
          <a:p>
            <a:r>
              <a:rPr lang="en-US" sz="2400" smtClean="0"/>
              <a:t>This usually manifests itself in a reduction in the number of permissible slices and it can therefore be difficult to get the required coverage in a single acquisition. </a:t>
            </a:r>
          </a:p>
          <a:p>
            <a:r>
              <a:rPr lang="en-US" sz="2400" smtClean="0"/>
              <a:t>It is possible on most systems to reduce the size of the refocusing angle to as low as 120 ° . </a:t>
            </a:r>
          </a:p>
          <a:p>
            <a:r>
              <a:rPr lang="en-US" sz="2400" smtClean="0"/>
              <a:t>This reduces the SAR significantly (which is proportional to the square of the flip angle) but also reduces the SNR. </a:t>
            </a:r>
          </a:p>
          <a:p>
            <a:r>
              <a:rPr lang="en-US" sz="2400" smtClean="0"/>
              <a:t>However, the benefit of being able to obtain more slices per acquisition due to a reduction in SAR may outweigh the decrease in SNR.</a:t>
            </a:r>
          </a:p>
          <a:p>
            <a:endParaRPr 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274638"/>
            <a:ext cx="7467600" cy="639762"/>
          </a:xfrm>
        </p:spPr>
        <p:txBody>
          <a:bodyPr/>
          <a:lstStyle/>
          <a:p>
            <a:r>
              <a:rPr lang="fr-FR" sz="3600" smtClean="0"/>
              <a:t>Driven equilibrium Fourier transform </a:t>
            </a:r>
            <a:endParaRPr lang="en-US" sz="3600" smtClean="0"/>
          </a:p>
        </p:txBody>
      </p:sp>
      <p:sp>
        <p:nvSpPr>
          <p:cNvPr id="53251" name="Content Placeholder 2"/>
          <p:cNvSpPr>
            <a:spLocks noGrp="1"/>
          </p:cNvSpPr>
          <p:nvPr>
            <p:ph idx="1"/>
          </p:nvPr>
        </p:nvSpPr>
        <p:spPr>
          <a:xfrm>
            <a:off x="152400" y="1066800"/>
            <a:ext cx="8991600" cy="5059363"/>
          </a:xfrm>
        </p:spPr>
        <p:txBody>
          <a:bodyPr/>
          <a:lstStyle/>
          <a:p>
            <a:r>
              <a:rPr lang="en-US" sz="2000" smtClean="0"/>
              <a:t>In another modification of FSE (which some manufacturers call DRIVE, RESTORE or FR - FSE), a reverse flip angle excitation pulse is applied at the end of the echo train. </a:t>
            </a:r>
          </a:p>
          <a:p>
            <a:r>
              <a:rPr lang="en-US" sz="2000" smtClean="0"/>
              <a:t>This drives any transverse magnetization into the longitudinal plane so that it is available for excitation at the beginning of the next TR period. </a:t>
            </a:r>
          </a:p>
          <a:p>
            <a:r>
              <a:rPr lang="en-US" sz="2000" smtClean="0"/>
              <a:t>Therefore it is not necessary to wait long periods for T1 relaxation to occur. </a:t>
            </a:r>
          </a:p>
          <a:p>
            <a:r>
              <a:rPr lang="en-US" sz="2000" smtClean="0"/>
              <a:t>Some manufacturers rephase the transverse magnetization with a 180 ° pulse before the restoration 90 ° pulse is applied. </a:t>
            </a:r>
          </a:p>
          <a:p>
            <a:r>
              <a:rPr lang="en-US" sz="2000" smtClean="0"/>
              <a:t>As water has the longest T1 and T2 times, most of this magnetization is composed of water and therefore this has a higher signal intensity on the resultant images. </a:t>
            </a:r>
          </a:p>
          <a:p>
            <a:r>
              <a:rPr lang="en-US" sz="2000" smtClean="0"/>
              <a:t>This sequence produces an increase in signal intensity in fluid - based structures such as cerebrospinal fluid (CSF) when using shorter TRs than normal in FSE (Figures on next  two slides)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274638"/>
            <a:ext cx="7467600" cy="639762"/>
          </a:xfrm>
        </p:spPr>
        <p:txBody>
          <a:bodyPr/>
          <a:lstStyle/>
          <a:p>
            <a:r>
              <a:rPr lang="en-US" smtClean="0"/>
              <a:t>The DRIVE pulse sequence. </a:t>
            </a:r>
          </a:p>
        </p:txBody>
      </p:sp>
      <p:pic>
        <p:nvPicPr>
          <p:cNvPr id="54275" name="Picture 2"/>
          <p:cNvPicPr>
            <a:picLocks noGrp="1" noChangeAspect="1" noChangeArrowheads="1"/>
          </p:cNvPicPr>
          <p:nvPr>
            <p:ph idx="1"/>
          </p:nvPr>
        </p:nvPicPr>
        <p:blipFill>
          <a:blip r:embed="rId2" cstate="print"/>
          <a:srcRect/>
          <a:stretch>
            <a:fillRect/>
          </a:stretch>
        </p:blipFill>
        <p:spPr>
          <a:xfrm>
            <a:off x="1433513" y="1219200"/>
            <a:ext cx="5813425" cy="5029200"/>
          </a:xfr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274638"/>
            <a:ext cx="8229600" cy="1782762"/>
          </a:xfrm>
        </p:spPr>
        <p:txBody>
          <a:bodyPr/>
          <a:lstStyle/>
          <a:p>
            <a:r>
              <a:rPr lang="en-US" sz="3200" smtClean="0"/>
              <a:t>Axial DRIVE image through the right internal auditory meatus. Note high signal intensity in CSF.</a:t>
            </a:r>
          </a:p>
        </p:txBody>
      </p:sp>
      <p:pic>
        <p:nvPicPr>
          <p:cNvPr id="55299" name="Picture 2"/>
          <p:cNvPicPr>
            <a:picLocks noGrp="1" noChangeAspect="1" noChangeArrowheads="1"/>
          </p:cNvPicPr>
          <p:nvPr>
            <p:ph idx="1"/>
          </p:nvPr>
        </p:nvPicPr>
        <p:blipFill>
          <a:blip r:embed="rId2" cstate="print"/>
          <a:srcRect/>
          <a:stretch>
            <a:fillRect/>
          </a:stretch>
        </p:blipFill>
        <p:spPr>
          <a:xfrm>
            <a:off x="1752600" y="1905000"/>
            <a:ext cx="5308600" cy="4708525"/>
          </a:xfr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66800" y="1981200"/>
            <a:ext cx="6480048" cy="2301240"/>
          </a:xfrm>
        </p:spPr>
        <p:txBody>
          <a:bodyPr/>
          <a:lstStyle/>
          <a:p>
            <a:pPr>
              <a:defRPr/>
            </a:pPr>
            <a:r>
              <a:rPr smtClean="0"/>
              <a:t>Inversion Recovery pulse sequence</a:t>
            </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7467600" cy="487362"/>
          </a:xfrm>
        </p:spPr>
        <p:txBody>
          <a:bodyPr/>
          <a:lstStyle/>
          <a:p>
            <a:r>
              <a:rPr lang="en-US" smtClean="0"/>
              <a:t>Pulse sequence?</a:t>
            </a:r>
          </a:p>
        </p:txBody>
      </p:sp>
      <p:sp>
        <p:nvSpPr>
          <p:cNvPr id="11267" name="Content Placeholder 2"/>
          <p:cNvSpPr>
            <a:spLocks noGrp="1"/>
          </p:cNvSpPr>
          <p:nvPr>
            <p:ph idx="1"/>
          </p:nvPr>
        </p:nvSpPr>
        <p:spPr>
          <a:xfrm>
            <a:off x="228600" y="914400"/>
            <a:ext cx="8686800" cy="5211763"/>
          </a:xfrm>
        </p:spPr>
        <p:txBody>
          <a:bodyPr/>
          <a:lstStyle/>
          <a:p>
            <a:r>
              <a:rPr lang="en-US" sz="2400" smtClean="0"/>
              <a:t>The definition of a pulse sequence is a series of RF pulses, gradient applications and intervening time periods.</a:t>
            </a:r>
          </a:p>
          <a:p>
            <a:r>
              <a:rPr lang="en-US" sz="2400" smtClean="0"/>
              <a:t>The RF pulses are applied for excitation purposes and, in the case of spin echo, for rephasing purposes. </a:t>
            </a:r>
          </a:p>
          <a:p>
            <a:r>
              <a:rPr lang="en-US" sz="2400" smtClean="0"/>
              <a:t>The gradients are applied to spatially encode signal and to rephase and dephase spins depending on the type of pulse sequence and imaging option selected. </a:t>
            </a:r>
          </a:p>
          <a:p>
            <a:r>
              <a:rPr lang="en-US" sz="2400" smtClean="0"/>
              <a:t>The intervening time periods refer to the time intervals between these various functions, some of which are extrinsic contrast parameters that are selected at the console. </a:t>
            </a:r>
          </a:p>
          <a:p>
            <a:r>
              <a:rPr lang="en-US" sz="2400" smtClean="0"/>
              <a:t>Therefore a pulse sequence is a carefully co-ordinated and timed sequence of events to generate a particular type of image contrast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274638"/>
            <a:ext cx="7467600" cy="792162"/>
          </a:xfrm>
        </p:spPr>
        <p:txBody>
          <a:bodyPr/>
          <a:lstStyle/>
          <a:p>
            <a:r>
              <a:rPr lang="en-US" smtClean="0"/>
              <a:t>Introduction</a:t>
            </a:r>
          </a:p>
        </p:txBody>
      </p:sp>
      <p:sp>
        <p:nvSpPr>
          <p:cNvPr id="57347" name="Content Placeholder 2"/>
          <p:cNvSpPr>
            <a:spLocks noGrp="1"/>
          </p:cNvSpPr>
          <p:nvPr>
            <p:ph idx="1"/>
          </p:nvPr>
        </p:nvSpPr>
        <p:spPr>
          <a:xfrm>
            <a:off x="457200" y="1219200"/>
            <a:ext cx="8229600" cy="5257800"/>
          </a:xfrm>
        </p:spPr>
        <p:txBody>
          <a:bodyPr/>
          <a:lstStyle/>
          <a:p>
            <a:r>
              <a:rPr lang="en-US" sz="2400" smtClean="0"/>
              <a:t>Inversion recovery (IR) was developed in the early days of MRI to provide good T1 contrast on low field systems. </a:t>
            </a:r>
          </a:p>
          <a:p>
            <a:r>
              <a:rPr lang="en-US" sz="2400" smtClean="0"/>
              <a:t>However, the scan times were relatively long and when high field superconducing systems were widely used, this sequence became somewhat redundant. </a:t>
            </a:r>
          </a:p>
          <a:p>
            <a:r>
              <a:rPr lang="en-US" sz="2400" smtClean="0"/>
              <a:t>However, it has re - emerged combined with fast spin echo to produce images in a few minutes. </a:t>
            </a:r>
          </a:p>
          <a:p>
            <a:r>
              <a:rPr lang="en-US" sz="2400" smtClean="0"/>
              <a:t>It is usually used to suppress the signal from certain tissues in conjunction with long TEs and T2 weighting, although at low field it is still used for T1 contrast. </a:t>
            </a:r>
          </a:p>
          <a:p>
            <a:r>
              <a:rPr lang="en-US" sz="2400" smtClean="0"/>
              <a:t>All varieties are discussed here.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74638"/>
            <a:ext cx="8458200" cy="1143000"/>
          </a:xfrm>
        </p:spPr>
        <p:txBody>
          <a:bodyPr/>
          <a:lstStyle/>
          <a:p>
            <a:pPr eaLnBrk="1" hangingPunct="1"/>
            <a:r>
              <a:rPr lang="en-US" sz="4000" smtClean="0"/>
              <a:t>Inversion Recovery Pulse mechanism</a:t>
            </a:r>
          </a:p>
        </p:txBody>
      </p:sp>
      <p:sp>
        <p:nvSpPr>
          <p:cNvPr id="28675" name="Rectangle 3"/>
          <p:cNvSpPr>
            <a:spLocks noGrp="1" noChangeArrowheads="1"/>
          </p:cNvSpPr>
          <p:nvPr>
            <p:ph idx="1"/>
          </p:nvPr>
        </p:nvSpPr>
        <p:spPr/>
        <p:txBody>
          <a:bodyPr/>
          <a:lstStyle/>
          <a:p>
            <a:pPr eaLnBrk="1" hangingPunct="1"/>
            <a:r>
              <a:rPr lang="en-US" smtClean="0"/>
              <a:t>Starts with a 180</a:t>
            </a:r>
            <a:r>
              <a:rPr lang="en-US" baseline="30000" smtClean="0"/>
              <a:t>0 </a:t>
            </a:r>
            <a:r>
              <a:rPr lang="en-US" smtClean="0"/>
              <a:t>inversion pulse.</a:t>
            </a:r>
          </a:p>
          <a:p>
            <a:pPr eaLnBrk="1" hangingPunct="1"/>
            <a:r>
              <a:rPr lang="en-US" smtClean="0"/>
              <a:t>This inverts NMV through 180</a:t>
            </a:r>
            <a:r>
              <a:rPr lang="en-US" baseline="30000" smtClean="0"/>
              <a:t>0</a:t>
            </a:r>
            <a:r>
              <a:rPr lang="en-US" smtClean="0"/>
              <a:t> into full saturation.</a:t>
            </a:r>
          </a:p>
          <a:p>
            <a:pPr eaLnBrk="1" hangingPunct="1"/>
            <a:r>
              <a:rPr lang="en-US" smtClean="0"/>
              <a:t>When inverting pulse removed NMV begins to relax back to B</a:t>
            </a:r>
            <a:r>
              <a:rPr lang="en-US" baseline="-25000" smtClean="0"/>
              <a:t>0</a:t>
            </a:r>
            <a:r>
              <a:rPr lang="en-US" smtClean="0"/>
              <a:t> </a:t>
            </a:r>
          </a:p>
          <a:p>
            <a:pPr eaLnBrk="1" hangingPunct="1"/>
            <a:r>
              <a:rPr lang="en-US" smtClean="0"/>
              <a:t>A 90</a:t>
            </a:r>
            <a:r>
              <a:rPr lang="en-US" baseline="30000" smtClean="0"/>
              <a:t>0</a:t>
            </a:r>
            <a:r>
              <a:rPr lang="en-US" smtClean="0"/>
              <a:t> excitation pulse is then applied at a time </a:t>
            </a:r>
            <a:r>
              <a:rPr lang="en-US" smtClean="0">
                <a:solidFill>
                  <a:srgbClr val="FF0000"/>
                </a:solidFill>
              </a:rPr>
              <a:t>TI</a:t>
            </a:r>
            <a:r>
              <a:rPr lang="en-US" smtClean="0">
                <a:solidFill>
                  <a:schemeClr val="folHlink"/>
                </a:solidFill>
              </a:rPr>
              <a:t> </a:t>
            </a:r>
            <a:r>
              <a:rPr lang="en-US" smtClean="0">
                <a:solidFill>
                  <a:srgbClr val="00FF00"/>
                </a:solidFill>
              </a:rPr>
              <a:t>(Time from Inversion) </a:t>
            </a:r>
            <a:r>
              <a:rPr lang="en-US" smtClean="0"/>
              <a:t>from the 180</a:t>
            </a:r>
            <a:r>
              <a:rPr lang="en-US" baseline="30000" smtClean="0"/>
              <a:t>0 </a:t>
            </a:r>
            <a:r>
              <a:rPr lang="en-US" smtClean="0"/>
              <a:t>inversion pulse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457200" y="304800"/>
            <a:ext cx="8229600" cy="5826125"/>
          </a:xfrm>
        </p:spPr>
        <p:txBody>
          <a:bodyPr/>
          <a:lstStyle/>
          <a:p>
            <a:pPr eaLnBrk="1" hangingPunct="1"/>
            <a:r>
              <a:rPr lang="en-US" smtClean="0"/>
              <a:t>After the 90</a:t>
            </a:r>
            <a:r>
              <a:rPr lang="en-US" baseline="30000" smtClean="0"/>
              <a:t>0 </a:t>
            </a:r>
            <a:r>
              <a:rPr lang="en-US" smtClean="0"/>
              <a:t>excitation pulse, the dephasing FID signal is rephased by a 180</a:t>
            </a:r>
            <a:r>
              <a:rPr lang="en-US" baseline="30000" smtClean="0"/>
              <a:t>0</a:t>
            </a:r>
            <a:r>
              <a:rPr lang="en-US" smtClean="0"/>
              <a:t> rephasing pulse applied at a time TE</a:t>
            </a:r>
          </a:p>
          <a:p>
            <a:pPr eaLnBrk="1" hangingPunct="1"/>
            <a:r>
              <a:rPr lang="en-US" smtClean="0"/>
              <a:t>This produces the spin echo</a:t>
            </a:r>
          </a:p>
          <a:p>
            <a:pPr eaLnBrk="1" hangingPunct="1"/>
            <a:r>
              <a:rPr lang="en-US" smtClean="0"/>
              <a:t>TR is the time between each 180</a:t>
            </a:r>
            <a:r>
              <a:rPr lang="en-US" baseline="30000" smtClean="0"/>
              <a:t>0 </a:t>
            </a:r>
            <a:r>
              <a:rPr lang="en-US" smtClean="0"/>
              <a:t>inverting pulse</a:t>
            </a:r>
          </a:p>
          <a:p>
            <a:pPr eaLnBrk="1" hangingPunct="1"/>
            <a:r>
              <a:rPr lang="en-US" smtClean="0">
                <a:solidFill>
                  <a:srgbClr val="FF0000"/>
                </a:solidFill>
              </a:rPr>
              <a:t>TI</a:t>
            </a:r>
            <a:r>
              <a:rPr lang="en-US" smtClean="0"/>
              <a:t> determines the weighting &amp; contrast</a:t>
            </a:r>
          </a:p>
          <a:p>
            <a:pPr eaLnBrk="1" hangingPunct="1"/>
            <a:r>
              <a:rPr lang="en-US" smtClean="0">
                <a:solidFill>
                  <a:srgbClr val="FF0000"/>
                </a:solidFill>
              </a:rPr>
              <a:t>Short</a:t>
            </a:r>
            <a:r>
              <a:rPr lang="en-US" smtClean="0"/>
              <a:t> </a:t>
            </a:r>
            <a:r>
              <a:rPr lang="en-US" smtClean="0">
                <a:solidFill>
                  <a:srgbClr val="FF0000"/>
                </a:solidFill>
              </a:rPr>
              <a:t>TI</a:t>
            </a:r>
            <a:r>
              <a:rPr lang="en-US" smtClean="0"/>
              <a:t> gives </a:t>
            </a:r>
            <a:r>
              <a:rPr lang="en-US" smtClean="0">
                <a:solidFill>
                  <a:srgbClr val="FFFF00"/>
                </a:solidFill>
              </a:rPr>
              <a:t>T1</a:t>
            </a:r>
            <a:r>
              <a:rPr lang="en-US" smtClean="0"/>
              <a:t> contrast</a:t>
            </a:r>
          </a:p>
          <a:p>
            <a:pPr eaLnBrk="1" hangingPunct="1"/>
            <a:r>
              <a:rPr lang="en-US" smtClean="0">
                <a:solidFill>
                  <a:srgbClr val="FF0000"/>
                </a:solidFill>
              </a:rPr>
              <a:t>Long</a:t>
            </a:r>
            <a:r>
              <a:rPr lang="en-US" smtClean="0"/>
              <a:t> </a:t>
            </a:r>
            <a:r>
              <a:rPr lang="en-US" smtClean="0">
                <a:solidFill>
                  <a:srgbClr val="FF0000"/>
                </a:solidFill>
              </a:rPr>
              <a:t>TI</a:t>
            </a:r>
            <a:r>
              <a:rPr lang="en-US" smtClean="0"/>
              <a:t> gives </a:t>
            </a:r>
            <a:r>
              <a:rPr lang="en-US" smtClean="0">
                <a:solidFill>
                  <a:srgbClr val="00FF00"/>
                </a:solidFill>
              </a:rPr>
              <a:t>proton density</a:t>
            </a:r>
            <a:r>
              <a:rPr lang="en-US" smtClean="0"/>
              <a:t> contrast</a:t>
            </a:r>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699">
                                            <p:txEl>
                                              <p:pRg st="3" end="3"/>
                                            </p:txEl>
                                          </p:spTgt>
                                        </p:tgtEl>
                                        <p:attrNameLst>
                                          <p:attrName>style.visibility</p:attrName>
                                        </p:attrNameLst>
                                      </p:cBhvr>
                                      <p:to>
                                        <p:strVal val="visible"/>
                                      </p:to>
                                    </p:set>
                                    <p:anim calcmode="lin" valueType="num">
                                      <p:cBhvr additive="base">
                                        <p:cTn id="25"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6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699">
                                            <p:txEl>
                                              <p:pRg st="4" end="4"/>
                                            </p:txEl>
                                          </p:spTgt>
                                        </p:tgtEl>
                                        <p:attrNameLst>
                                          <p:attrName>style.visibility</p:attrName>
                                        </p:attrNameLst>
                                      </p:cBhvr>
                                      <p:to>
                                        <p:strVal val="visible"/>
                                      </p:to>
                                    </p:set>
                                    <p:anim calcmode="lin" valueType="num">
                                      <p:cBhvr additive="base">
                                        <p:cTn id="31"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6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699">
                                            <p:txEl>
                                              <p:pRg st="5" end="5"/>
                                            </p:txEl>
                                          </p:spTgt>
                                        </p:tgtEl>
                                        <p:attrNameLst>
                                          <p:attrName>style.visibility</p:attrName>
                                        </p:attrNameLst>
                                      </p:cBhvr>
                                      <p:to>
                                        <p:strVal val="visible"/>
                                      </p:to>
                                    </p:set>
                                    <p:anim calcmode="lin" valueType="num">
                                      <p:cBhvr additive="base">
                                        <p:cTn id="37" dur="500" fill="hold"/>
                                        <p:tgtEl>
                                          <p:spTgt spid="2969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969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274638"/>
            <a:ext cx="8686800" cy="639762"/>
          </a:xfrm>
        </p:spPr>
        <p:txBody>
          <a:bodyPr/>
          <a:lstStyle/>
          <a:p>
            <a:r>
              <a:rPr lang="en-US" smtClean="0"/>
              <a:t>Inversion recovery pulse sequence</a:t>
            </a:r>
          </a:p>
        </p:txBody>
      </p:sp>
      <p:pic>
        <p:nvPicPr>
          <p:cNvPr id="60419" name="Picture 2"/>
          <p:cNvPicPr>
            <a:picLocks noGrp="1" noChangeAspect="1" noChangeArrowheads="1"/>
          </p:cNvPicPr>
          <p:nvPr>
            <p:ph idx="1"/>
          </p:nvPr>
        </p:nvPicPr>
        <p:blipFill>
          <a:blip r:embed="rId2" cstate="print"/>
          <a:srcRect/>
          <a:stretch>
            <a:fillRect/>
          </a:stretch>
        </p:blipFill>
        <p:spPr>
          <a:xfrm>
            <a:off x="809625" y="1143000"/>
            <a:ext cx="6800850" cy="5410200"/>
          </a:xfr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p:cNvSpPr>
            <a:spLocks noGrp="1"/>
          </p:cNvSpPr>
          <p:nvPr>
            <p:ph idx="1"/>
          </p:nvPr>
        </p:nvSpPr>
        <p:spPr>
          <a:xfrm>
            <a:off x="457200" y="533400"/>
            <a:ext cx="8077200" cy="5592763"/>
          </a:xfrm>
        </p:spPr>
        <p:txBody>
          <a:bodyPr/>
          <a:lstStyle/>
          <a:p>
            <a:r>
              <a:rPr lang="en-US" sz="2400" smtClean="0"/>
              <a:t>The contrast of the resultant image depends primarily on the length of the TI. </a:t>
            </a:r>
          </a:p>
          <a:p>
            <a:r>
              <a:rPr lang="en-US" sz="2400" smtClean="0"/>
              <a:t>If the 90 ° excitation pulse is applied after the NMV has relaxed back through the transverse plane (short TI), the contrast in the image depends on the amount of longitudinal recovery of each vector (as in spin echo). </a:t>
            </a:r>
          </a:p>
          <a:p>
            <a:r>
              <a:rPr lang="en-US" sz="2400" smtClean="0"/>
              <a:t>The resultant image is heavily T1 weighted because the 180 ° inverting pulse achieves full saturation and ensures a large contrast difference between fat and water (Figure in next two slide). </a:t>
            </a:r>
          </a:p>
          <a:p>
            <a:r>
              <a:rPr lang="en-US" sz="2400" smtClean="0"/>
              <a:t>If the 90 ° excitation pulse is not applied until the NMV has reached full recovery (long TI), a proton density weighted image results, as both fat and water have fully relaxed (Figure in the  3</a:t>
            </a:r>
            <a:r>
              <a:rPr lang="en-US" sz="2400" baseline="30000" smtClean="0"/>
              <a:t>rd</a:t>
            </a:r>
            <a:r>
              <a:rPr lang="en-US" sz="2400" smtClean="0"/>
              <a:t> and 4</a:t>
            </a:r>
            <a:r>
              <a:rPr lang="en-US" sz="2400" baseline="30000" smtClean="0"/>
              <a:t>th</a:t>
            </a:r>
            <a:r>
              <a:rPr lang="en-US" sz="2400" smtClean="0"/>
              <a:t>  slides below).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7"/>
          <p:cNvPicPr>
            <a:picLocks noChangeAspect="1" noChangeArrowheads="1"/>
          </p:cNvPicPr>
          <p:nvPr/>
        </p:nvPicPr>
        <p:blipFill>
          <a:blip r:embed="rId2" cstate="print"/>
          <a:srcRect/>
          <a:stretch>
            <a:fillRect/>
          </a:stretch>
        </p:blipFill>
        <p:spPr bwMode="auto">
          <a:xfrm>
            <a:off x="762000" y="809625"/>
            <a:ext cx="7215188" cy="6048375"/>
          </a:xfrm>
          <a:prstGeom prst="rect">
            <a:avLst/>
          </a:prstGeom>
          <a:noFill/>
          <a:ln w="9525">
            <a:noFill/>
            <a:miter lim="800000"/>
            <a:headEnd/>
            <a:tailEnd/>
          </a:ln>
        </p:spPr>
      </p:pic>
      <p:sp>
        <p:nvSpPr>
          <p:cNvPr id="62467" name="Title 7"/>
          <p:cNvSpPr>
            <a:spLocks noGrp="1"/>
          </p:cNvSpPr>
          <p:nvPr>
            <p:ph type="title"/>
          </p:nvPr>
        </p:nvSpPr>
        <p:spPr>
          <a:xfrm>
            <a:off x="914400" y="152400"/>
            <a:ext cx="8077200" cy="609600"/>
          </a:xfrm>
        </p:spPr>
        <p:txBody>
          <a:bodyPr/>
          <a:lstStyle/>
          <a:p>
            <a:r>
              <a:rPr lang="en-US" sz="4000" smtClean="0"/>
              <a:t>T1 weighting in inversion recovery</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t>Inversion recovery</a:t>
            </a:r>
          </a:p>
        </p:txBody>
      </p:sp>
      <p:sp>
        <p:nvSpPr>
          <p:cNvPr id="63491" name="Line 4"/>
          <p:cNvSpPr>
            <a:spLocks noChangeShapeType="1"/>
          </p:cNvSpPr>
          <p:nvPr/>
        </p:nvSpPr>
        <p:spPr bwMode="auto">
          <a:xfrm>
            <a:off x="2590800" y="1447800"/>
            <a:ext cx="0" cy="4191000"/>
          </a:xfrm>
          <a:prstGeom prst="line">
            <a:avLst/>
          </a:prstGeom>
          <a:noFill/>
          <a:ln w="9525">
            <a:solidFill>
              <a:schemeClr val="tx1"/>
            </a:solidFill>
            <a:round/>
            <a:headEnd/>
            <a:tailEnd/>
          </a:ln>
        </p:spPr>
        <p:txBody>
          <a:bodyPr/>
          <a:lstStyle/>
          <a:p>
            <a:endParaRPr lang="en-US"/>
          </a:p>
        </p:txBody>
      </p:sp>
      <p:sp>
        <p:nvSpPr>
          <p:cNvPr id="63492" name="Line 5"/>
          <p:cNvSpPr>
            <a:spLocks noChangeShapeType="1"/>
          </p:cNvSpPr>
          <p:nvPr/>
        </p:nvSpPr>
        <p:spPr bwMode="auto">
          <a:xfrm>
            <a:off x="2590800" y="3429000"/>
            <a:ext cx="4648200" cy="0"/>
          </a:xfrm>
          <a:prstGeom prst="line">
            <a:avLst/>
          </a:prstGeom>
          <a:noFill/>
          <a:ln w="9525">
            <a:solidFill>
              <a:schemeClr val="tx1"/>
            </a:solidFill>
            <a:round/>
            <a:headEnd/>
            <a:tailEnd/>
          </a:ln>
        </p:spPr>
        <p:txBody>
          <a:bodyPr/>
          <a:lstStyle/>
          <a:p>
            <a:endParaRPr lang="en-US"/>
          </a:p>
        </p:txBody>
      </p:sp>
      <p:sp>
        <p:nvSpPr>
          <p:cNvPr id="63493" name="Line 6"/>
          <p:cNvSpPr>
            <a:spLocks noChangeShapeType="1"/>
          </p:cNvSpPr>
          <p:nvPr/>
        </p:nvSpPr>
        <p:spPr bwMode="auto">
          <a:xfrm flipV="1">
            <a:off x="2590800" y="1828800"/>
            <a:ext cx="0" cy="1600200"/>
          </a:xfrm>
          <a:prstGeom prst="line">
            <a:avLst/>
          </a:prstGeom>
          <a:noFill/>
          <a:ln w="57150">
            <a:solidFill>
              <a:srgbClr val="FF0000"/>
            </a:solidFill>
            <a:round/>
            <a:headEnd/>
            <a:tailEnd type="triangle" w="med" len="med"/>
          </a:ln>
        </p:spPr>
        <p:txBody>
          <a:bodyPr/>
          <a:lstStyle/>
          <a:p>
            <a:endParaRPr lang="en-US"/>
          </a:p>
        </p:txBody>
      </p:sp>
      <p:sp>
        <p:nvSpPr>
          <p:cNvPr id="63494" name="Line 7"/>
          <p:cNvSpPr>
            <a:spLocks noChangeShapeType="1"/>
          </p:cNvSpPr>
          <p:nvPr/>
        </p:nvSpPr>
        <p:spPr bwMode="auto">
          <a:xfrm>
            <a:off x="2590800" y="3429000"/>
            <a:ext cx="0" cy="1905000"/>
          </a:xfrm>
          <a:prstGeom prst="line">
            <a:avLst/>
          </a:prstGeom>
          <a:noFill/>
          <a:ln w="57150">
            <a:solidFill>
              <a:schemeClr val="folHlink"/>
            </a:solidFill>
            <a:round/>
            <a:headEnd/>
            <a:tailEnd type="triangle" w="med" len="med"/>
          </a:ln>
        </p:spPr>
        <p:txBody>
          <a:bodyPr/>
          <a:lstStyle/>
          <a:p>
            <a:endParaRPr lang="en-US"/>
          </a:p>
        </p:txBody>
      </p:sp>
      <p:sp>
        <p:nvSpPr>
          <p:cNvPr id="63495" name="Freeform 8"/>
          <p:cNvSpPr>
            <a:spLocks/>
          </p:cNvSpPr>
          <p:nvPr/>
        </p:nvSpPr>
        <p:spPr bwMode="auto">
          <a:xfrm>
            <a:off x="2590800" y="1828885"/>
            <a:ext cx="2514706" cy="3505161"/>
          </a:xfrm>
          <a:custGeom>
            <a:avLst/>
            <a:gdLst>
              <a:gd name="T0" fmla="*/ 0 w 1467"/>
              <a:gd name="T1" fmla="*/ 2147483647 h 2337"/>
              <a:gd name="T2" fmla="*/ 2147483647 w 1467"/>
              <a:gd name="T3" fmla="*/ 2147483647 h 2337"/>
              <a:gd name="T4" fmla="*/ 2147483647 w 1467"/>
              <a:gd name="T5" fmla="*/ 2147483647 h 2337"/>
              <a:gd name="T6" fmla="*/ 2147483647 w 1467"/>
              <a:gd name="T7" fmla="*/ 2147483647 h 2337"/>
              <a:gd name="T8" fmla="*/ 2147483647 w 1467"/>
              <a:gd name="T9" fmla="*/ 2147483647 h 2337"/>
              <a:gd name="T10" fmla="*/ 2147483647 w 1467"/>
              <a:gd name="T11" fmla="*/ 2147483647 h 2337"/>
              <a:gd name="T12" fmla="*/ 2147483647 w 1467"/>
              <a:gd name="T13" fmla="*/ 2147483647 h 2337"/>
              <a:gd name="T14" fmla="*/ 2147483647 w 1467"/>
              <a:gd name="T15" fmla="*/ 2147483647 h 2337"/>
              <a:gd name="T16" fmla="*/ 2147483647 w 1467"/>
              <a:gd name="T17" fmla="*/ 2147483647 h 2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7"/>
              <a:gd name="T28" fmla="*/ 0 h 2337"/>
              <a:gd name="T29" fmla="*/ 1467 w 1467"/>
              <a:gd name="T30" fmla="*/ 2337 h 2337"/>
              <a:gd name="connsiteX0" fmla="*/ 0 w 10798"/>
              <a:gd name="connsiteY0" fmla="*/ 9917 h 9917"/>
              <a:gd name="connsiteX1" fmla="*/ 1472 w 10798"/>
              <a:gd name="connsiteY1" fmla="*/ 8445 h 9917"/>
              <a:gd name="connsiteX2" fmla="*/ 2147 w 10798"/>
              <a:gd name="connsiteY2" fmla="*/ 7012 h 9917"/>
              <a:gd name="connsiteX3" fmla="*/ 2488 w 10798"/>
              <a:gd name="connsiteY3" fmla="*/ 5604 h 9917"/>
              <a:gd name="connsiteX4" fmla="*/ 2652 w 10798"/>
              <a:gd name="connsiteY4" fmla="*/ 4941 h 9917"/>
              <a:gd name="connsiteX5" fmla="*/ 3558 w 10798"/>
              <a:gd name="connsiteY5" fmla="*/ 2934 h 9917"/>
              <a:gd name="connsiteX6" fmla="*/ 5706 w 10798"/>
              <a:gd name="connsiteY6" fmla="*/ 1222 h 9917"/>
              <a:gd name="connsiteX7" fmla="*/ 8882 w 10798"/>
              <a:gd name="connsiteY7" fmla="*/ 127 h 9917"/>
              <a:gd name="connsiteX8" fmla="*/ 10798 w 10798"/>
              <a:gd name="connsiteY8" fmla="*/ 458 h 9917"/>
              <a:gd name="connsiteX0" fmla="*/ 0 w 10000"/>
              <a:gd name="connsiteY0" fmla="*/ 9666 h 9666"/>
              <a:gd name="connsiteX1" fmla="*/ 1363 w 10000"/>
              <a:gd name="connsiteY1" fmla="*/ 8182 h 9666"/>
              <a:gd name="connsiteX2" fmla="*/ 1988 w 10000"/>
              <a:gd name="connsiteY2" fmla="*/ 6737 h 9666"/>
              <a:gd name="connsiteX3" fmla="*/ 2304 w 10000"/>
              <a:gd name="connsiteY3" fmla="*/ 5317 h 9666"/>
              <a:gd name="connsiteX4" fmla="*/ 2456 w 10000"/>
              <a:gd name="connsiteY4" fmla="*/ 4648 h 9666"/>
              <a:gd name="connsiteX5" fmla="*/ 3295 w 10000"/>
              <a:gd name="connsiteY5" fmla="*/ 2625 h 9666"/>
              <a:gd name="connsiteX6" fmla="*/ 5284 w 10000"/>
              <a:gd name="connsiteY6" fmla="*/ 898 h 9666"/>
              <a:gd name="connsiteX7" fmla="*/ 8484 w 10000"/>
              <a:gd name="connsiteY7" fmla="*/ 128 h 9666"/>
              <a:gd name="connsiteX8" fmla="*/ 10000 w 10000"/>
              <a:gd name="connsiteY8" fmla="*/ 128 h 9666"/>
              <a:gd name="connsiteX0" fmla="*/ 0 w 10000"/>
              <a:gd name="connsiteY0" fmla="*/ 9868 h 9868"/>
              <a:gd name="connsiteX1" fmla="*/ 1363 w 10000"/>
              <a:gd name="connsiteY1" fmla="*/ 8333 h 9868"/>
              <a:gd name="connsiteX2" fmla="*/ 1988 w 10000"/>
              <a:gd name="connsiteY2" fmla="*/ 6838 h 9868"/>
              <a:gd name="connsiteX3" fmla="*/ 2304 w 10000"/>
              <a:gd name="connsiteY3" fmla="*/ 5369 h 9868"/>
              <a:gd name="connsiteX4" fmla="*/ 2456 w 10000"/>
              <a:gd name="connsiteY4" fmla="*/ 4677 h 9868"/>
              <a:gd name="connsiteX5" fmla="*/ 3295 w 10000"/>
              <a:gd name="connsiteY5" fmla="*/ 2584 h 9868"/>
              <a:gd name="connsiteX6" fmla="*/ 5284 w 10000"/>
              <a:gd name="connsiteY6" fmla="*/ 797 h 9868"/>
              <a:gd name="connsiteX7" fmla="*/ 8484 w 10000"/>
              <a:gd name="connsiteY7" fmla="*/ 0 h 9868"/>
              <a:gd name="connsiteX8" fmla="*/ 10000 w 10000"/>
              <a:gd name="connsiteY8" fmla="*/ 0 h 9868"/>
              <a:gd name="connsiteX0" fmla="*/ 0 w 10000"/>
              <a:gd name="connsiteY0" fmla="*/ 10000 h 10000"/>
              <a:gd name="connsiteX1" fmla="*/ 1363 w 10000"/>
              <a:gd name="connsiteY1" fmla="*/ 8444 h 10000"/>
              <a:gd name="connsiteX2" fmla="*/ 1988 w 10000"/>
              <a:gd name="connsiteY2" fmla="*/ 6929 h 10000"/>
              <a:gd name="connsiteX3" fmla="*/ 2304 w 10000"/>
              <a:gd name="connsiteY3" fmla="*/ 5441 h 10000"/>
              <a:gd name="connsiteX4" fmla="*/ 2456 w 10000"/>
              <a:gd name="connsiteY4" fmla="*/ 4740 h 10000"/>
              <a:gd name="connsiteX5" fmla="*/ 3295 w 10000"/>
              <a:gd name="connsiteY5" fmla="*/ 2619 h 10000"/>
              <a:gd name="connsiteX6" fmla="*/ 5284 w 10000"/>
              <a:gd name="connsiteY6" fmla="*/ 808 h 10000"/>
              <a:gd name="connsiteX7" fmla="*/ 8484 w 10000"/>
              <a:gd name="connsiteY7" fmla="*/ 213 h 10000"/>
              <a:gd name="connsiteX8" fmla="*/ 10000 w 10000"/>
              <a:gd name="connsiteY8" fmla="*/ 0 h 10000"/>
              <a:gd name="connsiteX0" fmla="*/ 0 w 10000"/>
              <a:gd name="connsiteY0" fmla="*/ 9787 h 9787"/>
              <a:gd name="connsiteX1" fmla="*/ 1363 w 10000"/>
              <a:gd name="connsiteY1" fmla="*/ 8231 h 9787"/>
              <a:gd name="connsiteX2" fmla="*/ 1988 w 10000"/>
              <a:gd name="connsiteY2" fmla="*/ 6716 h 9787"/>
              <a:gd name="connsiteX3" fmla="*/ 2304 w 10000"/>
              <a:gd name="connsiteY3" fmla="*/ 5228 h 9787"/>
              <a:gd name="connsiteX4" fmla="*/ 2456 w 10000"/>
              <a:gd name="connsiteY4" fmla="*/ 4527 h 9787"/>
              <a:gd name="connsiteX5" fmla="*/ 3295 w 10000"/>
              <a:gd name="connsiteY5" fmla="*/ 2406 h 9787"/>
              <a:gd name="connsiteX6" fmla="*/ 5284 w 10000"/>
              <a:gd name="connsiteY6" fmla="*/ 595 h 9787"/>
              <a:gd name="connsiteX7" fmla="*/ 8484 w 10000"/>
              <a:gd name="connsiteY7" fmla="*/ 0 h 9787"/>
              <a:gd name="connsiteX8" fmla="*/ 10000 w 10000"/>
              <a:gd name="connsiteY8" fmla="*/ 0 h 9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9787">
                <a:moveTo>
                  <a:pt x="0" y="9787"/>
                </a:moveTo>
                <a:cubicBezTo>
                  <a:pt x="227" y="9529"/>
                  <a:pt x="1035" y="8743"/>
                  <a:pt x="1363" y="8231"/>
                </a:cubicBezTo>
                <a:cubicBezTo>
                  <a:pt x="1692" y="7721"/>
                  <a:pt x="1831" y="7218"/>
                  <a:pt x="1988" y="6716"/>
                </a:cubicBezTo>
                <a:cubicBezTo>
                  <a:pt x="2147" y="6214"/>
                  <a:pt x="2228" y="5594"/>
                  <a:pt x="2304" y="5228"/>
                </a:cubicBezTo>
                <a:cubicBezTo>
                  <a:pt x="2380" y="4861"/>
                  <a:pt x="2291" y="4997"/>
                  <a:pt x="2456" y="4527"/>
                </a:cubicBezTo>
                <a:cubicBezTo>
                  <a:pt x="2620" y="4056"/>
                  <a:pt x="2822" y="3060"/>
                  <a:pt x="3295" y="2406"/>
                </a:cubicBezTo>
                <a:cubicBezTo>
                  <a:pt x="3769" y="1748"/>
                  <a:pt x="4419" y="996"/>
                  <a:pt x="5284" y="595"/>
                </a:cubicBezTo>
                <a:cubicBezTo>
                  <a:pt x="6149" y="194"/>
                  <a:pt x="7697" y="135"/>
                  <a:pt x="8484" y="0"/>
                </a:cubicBezTo>
                <a:cubicBezTo>
                  <a:pt x="9209" y="62"/>
                  <a:pt x="9785" y="37"/>
                  <a:pt x="10000" y="0"/>
                </a:cubicBezTo>
              </a:path>
            </a:pathLst>
          </a:custGeom>
          <a:noFill/>
          <a:ln w="38100">
            <a:solidFill>
              <a:srgbClr val="00FF00"/>
            </a:solidFill>
            <a:round/>
            <a:headEnd/>
            <a:tailEnd/>
          </a:ln>
        </p:spPr>
        <p:txBody>
          <a:bodyPr/>
          <a:lstStyle/>
          <a:p>
            <a:endParaRPr lang="en-US"/>
          </a:p>
        </p:txBody>
      </p:sp>
      <p:sp>
        <p:nvSpPr>
          <p:cNvPr id="63496" name="Freeform 9"/>
          <p:cNvSpPr>
            <a:spLocks/>
          </p:cNvSpPr>
          <p:nvPr/>
        </p:nvSpPr>
        <p:spPr bwMode="auto">
          <a:xfrm>
            <a:off x="2590801" y="1848090"/>
            <a:ext cx="2514604" cy="3517817"/>
          </a:xfrm>
          <a:custGeom>
            <a:avLst/>
            <a:gdLst>
              <a:gd name="T0" fmla="*/ 0 w 1506"/>
              <a:gd name="T1" fmla="*/ 2147483647 h 2385"/>
              <a:gd name="T2" fmla="*/ 2147483647 w 1506"/>
              <a:gd name="T3" fmla="*/ 2147483647 h 2385"/>
              <a:gd name="T4" fmla="*/ 2147483647 w 1506"/>
              <a:gd name="T5" fmla="*/ 2147483647 h 2385"/>
              <a:gd name="T6" fmla="*/ 2147483647 w 1506"/>
              <a:gd name="T7" fmla="*/ 2147483647 h 2385"/>
              <a:gd name="T8" fmla="*/ 2147483647 w 1506"/>
              <a:gd name="T9" fmla="*/ 2147483647 h 2385"/>
              <a:gd name="T10" fmla="*/ 2147483647 w 1506"/>
              <a:gd name="T11" fmla="*/ 2147483647 h 2385"/>
              <a:gd name="T12" fmla="*/ 2147483647 w 1506"/>
              <a:gd name="T13" fmla="*/ 2147483647 h 2385"/>
              <a:gd name="T14" fmla="*/ 2147483647 w 1506"/>
              <a:gd name="T15" fmla="*/ 2147483647 h 2385"/>
              <a:gd name="T16" fmla="*/ 2147483647 w 1506"/>
              <a:gd name="T17" fmla="*/ 2147483647 h 2385"/>
              <a:gd name="T18" fmla="*/ 2147483647 w 1506"/>
              <a:gd name="T19" fmla="*/ 2147483647 h 23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6"/>
              <a:gd name="T31" fmla="*/ 0 h 2385"/>
              <a:gd name="T32" fmla="*/ 1506 w 1506"/>
              <a:gd name="T33" fmla="*/ 2385 h 2385"/>
              <a:gd name="connsiteX0" fmla="*/ 0 w 10591"/>
              <a:gd name="connsiteY0" fmla="*/ 9828 h 9828"/>
              <a:gd name="connsiteX1" fmla="*/ 2517 w 10591"/>
              <a:gd name="connsiteY1" fmla="*/ 8620 h 9828"/>
              <a:gd name="connsiteX2" fmla="*/ 3792 w 10591"/>
              <a:gd name="connsiteY2" fmla="*/ 7778 h 9828"/>
              <a:gd name="connsiteX3" fmla="*/ 4582 w 10591"/>
              <a:gd name="connsiteY3" fmla="*/ 7124 h 9828"/>
              <a:gd name="connsiteX4" fmla="*/ 5066 w 10591"/>
              <a:gd name="connsiteY4" fmla="*/ 6474 h 9828"/>
              <a:gd name="connsiteX5" fmla="*/ 5983 w 10591"/>
              <a:gd name="connsiteY5" fmla="*/ 4750 h 9828"/>
              <a:gd name="connsiteX6" fmla="*/ 7171 w 10591"/>
              <a:gd name="connsiteY6" fmla="*/ 2482 h 9828"/>
              <a:gd name="connsiteX7" fmla="*/ 8592 w 10591"/>
              <a:gd name="connsiteY7" fmla="*/ 340 h 9828"/>
              <a:gd name="connsiteX8" fmla="*/ 10518 w 10591"/>
              <a:gd name="connsiteY8" fmla="*/ 570 h 9828"/>
              <a:gd name="connsiteX9" fmla="*/ 9017 w 10591"/>
              <a:gd name="connsiteY9" fmla="*/ 33 h 9828"/>
              <a:gd name="connsiteX0" fmla="*/ 0 w 10033"/>
              <a:gd name="connsiteY0" fmla="*/ 9979 h 9979"/>
              <a:gd name="connsiteX1" fmla="*/ 2377 w 10033"/>
              <a:gd name="connsiteY1" fmla="*/ 8750 h 9979"/>
              <a:gd name="connsiteX2" fmla="*/ 3580 w 10033"/>
              <a:gd name="connsiteY2" fmla="*/ 7893 h 9979"/>
              <a:gd name="connsiteX3" fmla="*/ 4326 w 10033"/>
              <a:gd name="connsiteY3" fmla="*/ 7228 h 9979"/>
              <a:gd name="connsiteX4" fmla="*/ 4783 w 10033"/>
              <a:gd name="connsiteY4" fmla="*/ 6566 h 9979"/>
              <a:gd name="connsiteX5" fmla="*/ 5649 w 10033"/>
              <a:gd name="connsiteY5" fmla="*/ 4812 h 9979"/>
              <a:gd name="connsiteX6" fmla="*/ 6771 w 10033"/>
              <a:gd name="connsiteY6" fmla="*/ 2504 h 9979"/>
              <a:gd name="connsiteX7" fmla="*/ 8113 w 10033"/>
              <a:gd name="connsiteY7" fmla="*/ 325 h 9979"/>
              <a:gd name="connsiteX8" fmla="*/ 9931 w 10033"/>
              <a:gd name="connsiteY8" fmla="*/ 559 h 9979"/>
              <a:gd name="connsiteX9" fmla="*/ 8727 w 10033"/>
              <a:gd name="connsiteY9" fmla="*/ 559 h 9979"/>
              <a:gd name="connsiteX0" fmla="*/ 0 w 9998"/>
              <a:gd name="connsiteY0" fmla="*/ 9766 h 9766"/>
              <a:gd name="connsiteX1" fmla="*/ 2369 w 9998"/>
              <a:gd name="connsiteY1" fmla="*/ 8534 h 9766"/>
              <a:gd name="connsiteX2" fmla="*/ 3568 w 9998"/>
              <a:gd name="connsiteY2" fmla="*/ 7676 h 9766"/>
              <a:gd name="connsiteX3" fmla="*/ 4312 w 9998"/>
              <a:gd name="connsiteY3" fmla="*/ 7009 h 9766"/>
              <a:gd name="connsiteX4" fmla="*/ 4767 w 9998"/>
              <a:gd name="connsiteY4" fmla="*/ 6346 h 9766"/>
              <a:gd name="connsiteX5" fmla="*/ 5630 w 9998"/>
              <a:gd name="connsiteY5" fmla="*/ 4588 h 9766"/>
              <a:gd name="connsiteX6" fmla="*/ 6749 w 9998"/>
              <a:gd name="connsiteY6" fmla="*/ 2275 h 9766"/>
              <a:gd name="connsiteX7" fmla="*/ 8099 w 9998"/>
              <a:gd name="connsiteY7" fmla="*/ 326 h 9766"/>
              <a:gd name="connsiteX8" fmla="*/ 9898 w 9998"/>
              <a:gd name="connsiteY8" fmla="*/ 326 h 9766"/>
              <a:gd name="connsiteX9" fmla="*/ 8698 w 9998"/>
              <a:gd name="connsiteY9" fmla="*/ 326 h 9766"/>
              <a:gd name="connsiteX0" fmla="*/ 0 w 9900"/>
              <a:gd name="connsiteY0" fmla="*/ 9999 h 9999"/>
              <a:gd name="connsiteX1" fmla="*/ 2369 w 9900"/>
              <a:gd name="connsiteY1" fmla="*/ 8737 h 9999"/>
              <a:gd name="connsiteX2" fmla="*/ 3569 w 9900"/>
              <a:gd name="connsiteY2" fmla="*/ 7859 h 9999"/>
              <a:gd name="connsiteX3" fmla="*/ 4313 w 9900"/>
              <a:gd name="connsiteY3" fmla="*/ 7176 h 9999"/>
              <a:gd name="connsiteX4" fmla="*/ 4768 w 9900"/>
              <a:gd name="connsiteY4" fmla="*/ 6497 h 9999"/>
              <a:gd name="connsiteX5" fmla="*/ 5631 w 9900"/>
              <a:gd name="connsiteY5" fmla="*/ 4697 h 9999"/>
              <a:gd name="connsiteX6" fmla="*/ 6750 w 9900"/>
              <a:gd name="connsiteY6" fmla="*/ 2329 h 9999"/>
              <a:gd name="connsiteX7" fmla="*/ 8101 w 9900"/>
              <a:gd name="connsiteY7" fmla="*/ 333 h 9999"/>
              <a:gd name="connsiteX8" fmla="*/ 8700 w 9900"/>
              <a:gd name="connsiteY8" fmla="*/ 333 h 9999"/>
              <a:gd name="connsiteX9" fmla="*/ 9900 w 9900"/>
              <a:gd name="connsiteY9" fmla="*/ 333 h 9999"/>
              <a:gd name="connsiteX10" fmla="*/ 8700 w 9900"/>
              <a:gd name="connsiteY10" fmla="*/ 333 h 9999"/>
              <a:gd name="connsiteX0" fmla="*/ 0 w 10000"/>
              <a:gd name="connsiteY0" fmla="*/ 10000 h 10000"/>
              <a:gd name="connsiteX1" fmla="*/ 2393 w 10000"/>
              <a:gd name="connsiteY1" fmla="*/ 8738 h 10000"/>
              <a:gd name="connsiteX2" fmla="*/ 3605 w 10000"/>
              <a:gd name="connsiteY2" fmla="*/ 7860 h 10000"/>
              <a:gd name="connsiteX3" fmla="*/ 4357 w 10000"/>
              <a:gd name="connsiteY3" fmla="*/ 7177 h 10000"/>
              <a:gd name="connsiteX4" fmla="*/ 4816 w 10000"/>
              <a:gd name="connsiteY4" fmla="*/ 6498 h 10000"/>
              <a:gd name="connsiteX5" fmla="*/ 5688 w 10000"/>
              <a:gd name="connsiteY5" fmla="*/ 4697 h 10000"/>
              <a:gd name="connsiteX6" fmla="*/ 6818 w 10000"/>
              <a:gd name="connsiteY6" fmla="*/ 2329 h 10000"/>
              <a:gd name="connsiteX7" fmla="*/ 8182 w 10000"/>
              <a:gd name="connsiteY7" fmla="*/ 333 h 10000"/>
              <a:gd name="connsiteX8" fmla="*/ 8788 w 10000"/>
              <a:gd name="connsiteY8" fmla="*/ 333 h 10000"/>
              <a:gd name="connsiteX9" fmla="*/ 10000 w 10000"/>
              <a:gd name="connsiteY9" fmla="*/ 333 h 10000"/>
              <a:gd name="connsiteX10" fmla="*/ 8788 w 10000"/>
              <a:gd name="connsiteY10" fmla="*/ 333 h 10000"/>
              <a:gd name="connsiteX0" fmla="*/ 0 w 10000"/>
              <a:gd name="connsiteY0" fmla="*/ 9965 h 9965"/>
              <a:gd name="connsiteX1" fmla="*/ 2393 w 10000"/>
              <a:gd name="connsiteY1" fmla="*/ 8703 h 9965"/>
              <a:gd name="connsiteX2" fmla="*/ 3605 w 10000"/>
              <a:gd name="connsiteY2" fmla="*/ 7825 h 9965"/>
              <a:gd name="connsiteX3" fmla="*/ 4357 w 10000"/>
              <a:gd name="connsiteY3" fmla="*/ 7142 h 9965"/>
              <a:gd name="connsiteX4" fmla="*/ 4816 w 10000"/>
              <a:gd name="connsiteY4" fmla="*/ 6463 h 9965"/>
              <a:gd name="connsiteX5" fmla="*/ 5688 w 10000"/>
              <a:gd name="connsiteY5" fmla="*/ 4662 h 9965"/>
              <a:gd name="connsiteX6" fmla="*/ 6818 w 10000"/>
              <a:gd name="connsiteY6" fmla="*/ 2294 h 9965"/>
              <a:gd name="connsiteX7" fmla="*/ 8182 w 10000"/>
              <a:gd name="connsiteY7" fmla="*/ 298 h 9965"/>
              <a:gd name="connsiteX8" fmla="*/ 8485 w 10000"/>
              <a:gd name="connsiteY8" fmla="*/ 508 h 9965"/>
              <a:gd name="connsiteX9" fmla="*/ 8788 w 10000"/>
              <a:gd name="connsiteY9" fmla="*/ 298 h 9965"/>
              <a:gd name="connsiteX10" fmla="*/ 10000 w 10000"/>
              <a:gd name="connsiteY10" fmla="*/ 298 h 9965"/>
              <a:gd name="connsiteX11" fmla="*/ 8788 w 10000"/>
              <a:gd name="connsiteY11" fmla="*/ 298 h 9965"/>
              <a:gd name="connsiteX0" fmla="*/ 0 w 10000"/>
              <a:gd name="connsiteY0" fmla="*/ 10000 h 10000"/>
              <a:gd name="connsiteX1" fmla="*/ 2393 w 10000"/>
              <a:gd name="connsiteY1" fmla="*/ 8734 h 10000"/>
              <a:gd name="connsiteX2" fmla="*/ 3605 w 10000"/>
              <a:gd name="connsiteY2" fmla="*/ 7852 h 10000"/>
              <a:gd name="connsiteX3" fmla="*/ 4357 w 10000"/>
              <a:gd name="connsiteY3" fmla="*/ 7167 h 10000"/>
              <a:gd name="connsiteX4" fmla="*/ 4816 w 10000"/>
              <a:gd name="connsiteY4" fmla="*/ 6486 h 10000"/>
              <a:gd name="connsiteX5" fmla="*/ 5688 w 10000"/>
              <a:gd name="connsiteY5" fmla="*/ 4678 h 10000"/>
              <a:gd name="connsiteX6" fmla="*/ 6818 w 10000"/>
              <a:gd name="connsiteY6" fmla="*/ 2302 h 10000"/>
              <a:gd name="connsiteX7" fmla="*/ 8182 w 10000"/>
              <a:gd name="connsiteY7" fmla="*/ 299 h 10000"/>
              <a:gd name="connsiteX8" fmla="*/ 8485 w 10000"/>
              <a:gd name="connsiteY8" fmla="*/ 510 h 10000"/>
              <a:gd name="connsiteX9" fmla="*/ 8788 w 10000"/>
              <a:gd name="connsiteY9" fmla="*/ 299 h 10000"/>
              <a:gd name="connsiteX10" fmla="*/ 10000 w 10000"/>
              <a:gd name="connsiteY10" fmla="*/ 299 h 10000"/>
              <a:gd name="connsiteX11" fmla="*/ 8788 w 10000"/>
              <a:gd name="connsiteY11" fmla="*/ 299 h 10000"/>
              <a:gd name="connsiteX0" fmla="*/ 0 w 10000"/>
              <a:gd name="connsiteY0" fmla="*/ 10014 h 10014"/>
              <a:gd name="connsiteX1" fmla="*/ 2393 w 10000"/>
              <a:gd name="connsiteY1" fmla="*/ 8748 h 10014"/>
              <a:gd name="connsiteX2" fmla="*/ 3605 w 10000"/>
              <a:gd name="connsiteY2" fmla="*/ 7866 h 10014"/>
              <a:gd name="connsiteX3" fmla="*/ 4357 w 10000"/>
              <a:gd name="connsiteY3" fmla="*/ 7181 h 10014"/>
              <a:gd name="connsiteX4" fmla="*/ 4816 w 10000"/>
              <a:gd name="connsiteY4" fmla="*/ 6500 h 10014"/>
              <a:gd name="connsiteX5" fmla="*/ 5688 w 10000"/>
              <a:gd name="connsiteY5" fmla="*/ 4692 h 10014"/>
              <a:gd name="connsiteX6" fmla="*/ 6818 w 10000"/>
              <a:gd name="connsiteY6" fmla="*/ 2316 h 10014"/>
              <a:gd name="connsiteX7" fmla="*/ 8182 w 10000"/>
              <a:gd name="connsiteY7" fmla="*/ 313 h 10014"/>
              <a:gd name="connsiteX8" fmla="*/ 8788 w 10000"/>
              <a:gd name="connsiteY8" fmla="*/ 436 h 10014"/>
              <a:gd name="connsiteX9" fmla="*/ 8788 w 10000"/>
              <a:gd name="connsiteY9" fmla="*/ 313 h 10014"/>
              <a:gd name="connsiteX10" fmla="*/ 10000 w 10000"/>
              <a:gd name="connsiteY10" fmla="*/ 313 h 10014"/>
              <a:gd name="connsiteX11" fmla="*/ 8788 w 10000"/>
              <a:gd name="connsiteY11" fmla="*/ 313 h 10014"/>
              <a:gd name="connsiteX0" fmla="*/ 0 w 11093"/>
              <a:gd name="connsiteY0" fmla="*/ 10014 h 10014"/>
              <a:gd name="connsiteX1" fmla="*/ 2393 w 11093"/>
              <a:gd name="connsiteY1" fmla="*/ 8748 h 10014"/>
              <a:gd name="connsiteX2" fmla="*/ 3605 w 11093"/>
              <a:gd name="connsiteY2" fmla="*/ 7866 h 10014"/>
              <a:gd name="connsiteX3" fmla="*/ 4357 w 11093"/>
              <a:gd name="connsiteY3" fmla="*/ 7181 h 10014"/>
              <a:gd name="connsiteX4" fmla="*/ 4816 w 11093"/>
              <a:gd name="connsiteY4" fmla="*/ 6500 h 10014"/>
              <a:gd name="connsiteX5" fmla="*/ 5688 w 11093"/>
              <a:gd name="connsiteY5" fmla="*/ 4692 h 10014"/>
              <a:gd name="connsiteX6" fmla="*/ 6818 w 11093"/>
              <a:gd name="connsiteY6" fmla="*/ 2316 h 10014"/>
              <a:gd name="connsiteX7" fmla="*/ 8182 w 11093"/>
              <a:gd name="connsiteY7" fmla="*/ 313 h 10014"/>
              <a:gd name="connsiteX8" fmla="*/ 8788 w 11093"/>
              <a:gd name="connsiteY8" fmla="*/ 436 h 10014"/>
              <a:gd name="connsiteX9" fmla="*/ 8788 w 11093"/>
              <a:gd name="connsiteY9" fmla="*/ 313 h 10014"/>
              <a:gd name="connsiteX10" fmla="*/ 10000 w 11093"/>
              <a:gd name="connsiteY10" fmla="*/ 313 h 10014"/>
              <a:gd name="connsiteX11" fmla="*/ 10909 w 11093"/>
              <a:gd name="connsiteY11" fmla="*/ 436 h 10014"/>
              <a:gd name="connsiteX0" fmla="*/ 0 w 11093"/>
              <a:gd name="connsiteY0" fmla="*/ 9726 h 9726"/>
              <a:gd name="connsiteX1" fmla="*/ 2393 w 11093"/>
              <a:gd name="connsiteY1" fmla="*/ 8460 h 9726"/>
              <a:gd name="connsiteX2" fmla="*/ 3605 w 11093"/>
              <a:gd name="connsiteY2" fmla="*/ 7578 h 9726"/>
              <a:gd name="connsiteX3" fmla="*/ 4357 w 11093"/>
              <a:gd name="connsiteY3" fmla="*/ 6893 h 9726"/>
              <a:gd name="connsiteX4" fmla="*/ 4816 w 11093"/>
              <a:gd name="connsiteY4" fmla="*/ 6212 h 9726"/>
              <a:gd name="connsiteX5" fmla="*/ 5688 w 11093"/>
              <a:gd name="connsiteY5" fmla="*/ 4404 h 9726"/>
              <a:gd name="connsiteX6" fmla="*/ 6818 w 11093"/>
              <a:gd name="connsiteY6" fmla="*/ 2028 h 9726"/>
              <a:gd name="connsiteX7" fmla="*/ 8182 w 11093"/>
              <a:gd name="connsiteY7" fmla="*/ 359 h 9726"/>
              <a:gd name="connsiteX8" fmla="*/ 8788 w 11093"/>
              <a:gd name="connsiteY8" fmla="*/ 148 h 9726"/>
              <a:gd name="connsiteX9" fmla="*/ 8788 w 11093"/>
              <a:gd name="connsiteY9" fmla="*/ 25 h 9726"/>
              <a:gd name="connsiteX10" fmla="*/ 10000 w 11093"/>
              <a:gd name="connsiteY10" fmla="*/ 25 h 9726"/>
              <a:gd name="connsiteX11" fmla="*/ 10909 w 11093"/>
              <a:gd name="connsiteY11" fmla="*/ 148 h 9726"/>
              <a:gd name="connsiteX0" fmla="*/ 0 w 10000"/>
              <a:gd name="connsiteY0" fmla="*/ 10122 h 10122"/>
              <a:gd name="connsiteX1" fmla="*/ 2157 w 10000"/>
              <a:gd name="connsiteY1" fmla="*/ 8820 h 10122"/>
              <a:gd name="connsiteX2" fmla="*/ 3250 w 10000"/>
              <a:gd name="connsiteY2" fmla="*/ 7913 h 10122"/>
              <a:gd name="connsiteX3" fmla="*/ 3928 w 10000"/>
              <a:gd name="connsiteY3" fmla="*/ 7209 h 10122"/>
              <a:gd name="connsiteX4" fmla="*/ 4341 w 10000"/>
              <a:gd name="connsiteY4" fmla="*/ 6509 h 10122"/>
              <a:gd name="connsiteX5" fmla="*/ 5128 w 10000"/>
              <a:gd name="connsiteY5" fmla="*/ 4650 h 10122"/>
              <a:gd name="connsiteX6" fmla="*/ 6146 w 10000"/>
              <a:gd name="connsiteY6" fmla="*/ 2207 h 10122"/>
              <a:gd name="connsiteX7" fmla="*/ 7376 w 10000"/>
              <a:gd name="connsiteY7" fmla="*/ 491 h 10122"/>
              <a:gd name="connsiteX8" fmla="*/ 7922 w 10000"/>
              <a:gd name="connsiteY8" fmla="*/ 57 h 10122"/>
              <a:gd name="connsiteX9" fmla="*/ 7922 w 10000"/>
              <a:gd name="connsiteY9" fmla="*/ 148 h 10122"/>
              <a:gd name="connsiteX10" fmla="*/ 9015 w 10000"/>
              <a:gd name="connsiteY10" fmla="*/ 148 h 10122"/>
              <a:gd name="connsiteX11" fmla="*/ 9834 w 10000"/>
              <a:gd name="connsiteY11" fmla="*/ 274 h 10122"/>
              <a:gd name="connsiteX0" fmla="*/ 0 w 10000"/>
              <a:gd name="connsiteY0" fmla="*/ 10122 h 10122"/>
              <a:gd name="connsiteX1" fmla="*/ 2157 w 10000"/>
              <a:gd name="connsiteY1" fmla="*/ 8820 h 10122"/>
              <a:gd name="connsiteX2" fmla="*/ 3250 w 10000"/>
              <a:gd name="connsiteY2" fmla="*/ 7913 h 10122"/>
              <a:gd name="connsiteX3" fmla="*/ 3928 w 10000"/>
              <a:gd name="connsiteY3" fmla="*/ 7209 h 10122"/>
              <a:gd name="connsiteX4" fmla="*/ 4341 w 10000"/>
              <a:gd name="connsiteY4" fmla="*/ 6509 h 10122"/>
              <a:gd name="connsiteX5" fmla="*/ 5128 w 10000"/>
              <a:gd name="connsiteY5" fmla="*/ 4650 h 10122"/>
              <a:gd name="connsiteX6" fmla="*/ 6146 w 10000"/>
              <a:gd name="connsiteY6" fmla="*/ 2207 h 10122"/>
              <a:gd name="connsiteX7" fmla="*/ 7376 w 10000"/>
              <a:gd name="connsiteY7" fmla="*/ 491 h 10122"/>
              <a:gd name="connsiteX8" fmla="*/ 7922 w 10000"/>
              <a:gd name="connsiteY8" fmla="*/ 57 h 10122"/>
              <a:gd name="connsiteX9" fmla="*/ 9015 w 10000"/>
              <a:gd name="connsiteY9" fmla="*/ 148 h 10122"/>
              <a:gd name="connsiteX10" fmla="*/ 9834 w 10000"/>
              <a:gd name="connsiteY10" fmla="*/ 274 h 10122"/>
              <a:gd name="connsiteX0" fmla="*/ 0 w 10000"/>
              <a:gd name="connsiteY0" fmla="*/ 10010 h 10010"/>
              <a:gd name="connsiteX1" fmla="*/ 2157 w 10000"/>
              <a:gd name="connsiteY1" fmla="*/ 8708 h 10010"/>
              <a:gd name="connsiteX2" fmla="*/ 3250 w 10000"/>
              <a:gd name="connsiteY2" fmla="*/ 7801 h 10010"/>
              <a:gd name="connsiteX3" fmla="*/ 3928 w 10000"/>
              <a:gd name="connsiteY3" fmla="*/ 7097 h 10010"/>
              <a:gd name="connsiteX4" fmla="*/ 4341 w 10000"/>
              <a:gd name="connsiteY4" fmla="*/ 6397 h 10010"/>
              <a:gd name="connsiteX5" fmla="*/ 5128 w 10000"/>
              <a:gd name="connsiteY5" fmla="*/ 4538 h 10010"/>
              <a:gd name="connsiteX6" fmla="*/ 6146 w 10000"/>
              <a:gd name="connsiteY6" fmla="*/ 2095 h 10010"/>
              <a:gd name="connsiteX7" fmla="*/ 7376 w 10000"/>
              <a:gd name="connsiteY7" fmla="*/ 379 h 10010"/>
              <a:gd name="connsiteX8" fmla="*/ 7922 w 10000"/>
              <a:gd name="connsiteY8" fmla="*/ 162 h 10010"/>
              <a:gd name="connsiteX9" fmla="*/ 9015 w 10000"/>
              <a:gd name="connsiteY9" fmla="*/ 36 h 10010"/>
              <a:gd name="connsiteX10" fmla="*/ 9834 w 10000"/>
              <a:gd name="connsiteY10" fmla="*/ 162 h 10010"/>
              <a:gd name="connsiteX0" fmla="*/ 0 w 9015"/>
              <a:gd name="connsiteY0" fmla="*/ 10010 h 10010"/>
              <a:gd name="connsiteX1" fmla="*/ 2157 w 9015"/>
              <a:gd name="connsiteY1" fmla="*/ 8708 h 10010"/>
              <a:gd name="connsiteX2" fmla="*/ 3250 w 9015"/>
              <a:gd name="connsiteY2" fmla="*/ 7801 h 10010"/>
              <a:gd name="connsiteX3" fmla="*/ 3928 w 9015"/>
              <a:gd name="connsiteY3" fmla="*/ 7097 h 10010"/>
              <a:gd name="connsiteX4" fmla="*/ 4341 w 9015"/>
              <a:gd name="connsiteY4" fmla="*/ 6397 h 10010"/>
              <a:gd name="connsiteX5" fmla="*/ 5128 w 9015"/>
              <a:gd name="connsiteY5" fmla="*/ 4538 h 10010"/>
              <a:gd name="connsiteX6" fmla="*/ 6146 w 9015"/>
              <a:gd name="connsiteY6" fmla="*/ 2095 h 10010"/>
              <a:gd name="connsiteX7" fmla="*/ 7376 w 9015"/>
              <a:gd name="connsiteY7" fmla="*/ 379 h 10010"/>
              <a:gd name="connsiteX8" fmla="*/ 7922 w 9015"/>
              <a:gd name="connsiteY8" fmla="*/ 162 h 10010"/>
              <a:gd name="connsiteX9" fmla="*/ 9015 w 9015"/>
              <a:gd name="connsiteY9" fmla="*/ 36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15" h="10010">
                <a:moveTo>
                  <a:pt x="0" y="10010"/>
                </a:moveTo>
                <a:cubicBezTo>
                  <a:pt x="359" y="9793"/>
                  <a:pt x="1616" y="9075"/>
                  <a:pt x="2157" y="8708"/>
                </a:cubicBezTo>
                <a:cubicBezTo>
                  <a:pt x="2697" y="8343"/>
                  <a:pt x="2954" y="8067"/>
                  <a:pt x="3250" y="7801"/>
                </a:cubicBezTo>
                <a:cubicBezTo>
                  <a:pt x="3545" y="7535"/>
                  <a:pt x="3745" y="7332"/>
                  <a:pt x="3928" y="7097"/>
                </a:cubicBezTo>
                <a:cubicBezTo>
                  <a:pt x="4109" y="6863"/>
                  <a:pt x="4143" y="6822"/>
                  <a:pt x="4341" y="6397"/>
                </a:cubicBezTo>
                <a:cubicBezTo>
                  <a:pt x="4542" y="5971"/>
                  <a:pt x="4827" y="5259"/>
                  <a:pt x="5128" y="4538"/>
                </a:cubicBezTo>
                <a:cubicBezTo>
                  <a:pt x="5429" y="3821"/>
                  <a:pt x="5771" y="2788"/>
                  <a:pt x="6146" y="2095"/>
                </a:cubicBezTo>
                <a:cubicBezTo>
                  <a:pt x="6521" y="1402"/>
                  <a:pt x="7080" y="701"/>
                  <a:pt x="7376" y="379"/>
                </a:cubicBezTo>
                <a:cubicBezTo>
                  <a:pt x="7672" y="57"/>
                  <a:pt x="7649" y="219"/>
                  <a:pt x="7922" y="162"/>
                </a:cubicBezTo>
                <a:cubicBezTo>
                  <a:pt x="8195" y="105"/>
                  <a:pt x="8696" y="0"/>
                  <a:pt x="9015" y="36"/>
                </a:cubicBezTo>
              </a:path>
            </a:pathLst>
          </a:custGeom>
          <a:noFill/>
          <a:ln w="38100">
            <a:solidFill>
              <a:srgbClr val="FF99FF"/>
            </a:solidFill>
            <a:round/>
            <a:headEnd/>
            <a:tailEnd/>
          </a:ln>
        </p:spPr>
        <p:txBody>
          <a:bodyPr/>
          <a:lstStyle/>
          <a:p>
            <a:endParaRPr lang="en-US"/>
          </a:p>
        </p:txBody>
      </p:sp>
      <p:sp>
        <p:nvSpPr>
          <p:cNvPr id="63497" name="Freeform 10"/>
          <p:cNvSpPr>
            <a:spLocks/>
          </p:cNvSpPr>
          <p:nvPr/>
        </p:nvSpPr>
        <p:spPr bwMode="auto">
          <a:xfrm>
            <a:off x="2590800" y="2971800"/>
            <a:ext cx="404813" cy="874713"/>
          </a:xfrm>
          <a:custGeom>
            <a:avLst/>
            <a:gdLst>
              <a:gd name="T0" fmla="*/ 0 w 260"/>
              <a:gd name="T1" fmla="*/ 0 h 576"/>
              <a:gd name="T2" fmla="*/ 2147483647 w 260"/>
              <a:gd name="T3" fmla="*/ 2147483647 h 576"/>
              <a:gd name="T4" fmla="*/ 2147483647 w 260"/>
              <a:gd name="T5" fmla="*/ 2147483647 h 576"/>
              <a:gd name="T6" fmla="*/ 2147483647 w 260"/>
              <a:gd name="T7" fmla="*/ 2147483647 h 576"/>
              <a:gd name="T8" fmla="*/ 2147483647 w 260"/>
              <a:gd name="T9" fmla="*/ 2147483647 h 576"/>
              <a:gd name="T10" fmla="*/ 2147483647 w 260"/>
              <a:gd name="T11" fmla="*/ 2147483647 h 576"/>
              <a:gd name="T12" fmla="*/ 2147483647 w 260"/>
              <a:gd name="T13" fmla="*/ 2147483647 h 576"/>
              <a:gd name="T14" fmla="*/ 2147483647 w 260"/>
              <a:gd name="T15" fmla="*/ 2147483647 h 576"/>
              <a:gd name="T16" fmla="*/ 0 60000 65536"/>
              <a:gd name="T17" fmla="*/ 0 60000 65536"/>
              <a:gd name="T18" fmla="*/ 0 60000 65536"/>
              <a:gd name="T19" fmla="*/ 0 60000 65536"/>
              <a:gd name="T20" fmla="*/ 0 60000 65536"/>
              <a:gd name="T21" fmla="*/ 0 60000 65536"/>
              <a:gd name="T22" fmla="*/ 0 60000 65536"/>
              <a:gd name="T23" fmla="*/ 0 60000 65536"/>
              <a:gd name="T24" fmla="*/ 0 w 260"/>
              <a:gd name="T25" fmla="*/ 0 h 576"/>
              <a:gd name="T26" fmla="*/ 260 w 26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0" h="576">
                <a:moveTo>
                  <a:pt x="0" y="0"/>
                </a:moveTo>
                <a:cubicBezTo>
                  <a:pt x="18" y="9"/>
                  <a:pt x="82" y="29"/>
                  <a:pt x="110" y="46"/>
                </a:cubicBezTo>
                <a:cubicBezTo>
                  <a:pt x="138" y="63"/>
                  <a:pt x="148" y="83"/>
                  <a:pt x="165" y="100"/>
                </a:cubicBezTo>
                <a:cubicBezTo>
                  <a:pt x="182" y="117"/>
                  <a:pt x="196" y="120"/>
                  <a:pt x="211" y="146"/>
                </a:cubicBezTo>
                <a:cubicBezTo>
                  <a:pt x="226" y="172"/>
                  <a:pt x="252" y="216"/>
                  <a:pt x="256" y="256"/>
                </a:cubicBezTo>
                <a:cubicBezTo>
                  <a:pt x="260" y="296"/>
                  <a:pt x="252" y="340"/>
                  <a:pt x="238" y="384"/>
                </a:cubicBezTo>
                <a:cubicBezTo>
                  <a:pt x="224" y="428"/>
                  <a:pt x="206" y="489"/>
                  <a:pt x="174" y="521"/>
                </a:cubicBezTo>
                <a:cubicBezTo>
                  <a:pt x="142" y="553"/>
                  <a:pt x="73" y="565"/>
                  <a:pt x="46" y="576"/>
                </a:cubicBezTo>
              </a:path>
            </a:pathLst>
          </a:custGeom>
          <a:noFill/>
          <a:ln w="38100">
            <a:solidFill>
              <a:schemeClr val="tx1"/>
            </a:solidFill>
            <a:round/>
            <a:headEnd/>
            <a:tailEnd type="triangle" w="med" len="med"/>
          </a:ln>
        </p:spPr>
        <p:txBody>
          <a:bodyPr/>
          <a:lstStyle/>
          <a:p>
            <a:endParaRPr lang="en-US"/>
          </a:p>
        </p:txBody>
      </p:sp>
      <p:sp>
        <p:nvSpPr>
          <p:cNvPr id="63498" name="Text Box 11"/>
          <p:cNvSpPr txBox="1">
            <a:spLocks noChangeArrowheads="1"/>
          </p:cNvSpPr>
          <p:nvPr/>
        </p:nvSpPr>
        <p:spPr bwMode="auto">
          <a:xfrm>
            <a:off x="2209800" y="3200400"/>
            <a:ext cx="762000" cy="366713"/>
          </a:xfrm>
          <a:prstGeom prst="rect">
            <a:avLst/>
          </a:prstGeom>
          <a:noFill/>
          <a:ln w="9525">
            <a:noFill/>
            <a:miter lim="800000"/>
            <a:headEnd/>
            <a:tailEnd/>
          </a:ln>
        </p:spPr>
        <p:txBody>
          <a:bodyPr>
            <a:spAutoFit/>
          </a:bodyPr>
          <a:lstStyle/>
          <a:p>
            <a:pPr eaLnBrk="0" hangingPunct="0">
              <a:spcBef>
                <a:spcPct val="50000"/>
              </a:spcBef>
            </a:pPr>
            <a:r>
              <a:rPr lang="en-US" altLang="en-US"/>
              <a:t>180</a:t>
            </a:r>
            <a:r>
              <a:rPr lang="en-US" altLang="en-US" baseline="30000"/>
              <a:t>0</a:t>
            </a:r>
            <a:endParaRPr lang="en-US" altLang="en-US"/>
          </a:p>
        </p:txBody>
      </p:sp>
      <p:sp>
        <p:nvSpPr>
          <p:cNvPr id="63499" name="Line 12"/>
          <p:cNvSpPr>
            <a:spLocks noChangeShapeType="1"/>
          </p:cNvSpPr>
          <p:nvPr/>
        </p:nvSpPr>
        <p:spPr bwMode="auto">
          <a:xfrm flipH="1">
            <a:off x="4114800" y="1828800"/>
            <a:ext cx="76200" cy="1600200"/>
          </a:xfrm>
          <a:prstGeom prst="line">
            <a:avLst/>
          </a:prstGeom>
          <a:noFill/>
          <a:ln w="9525">
            <a:solidFill>
              <a:schemeClr val="tx1"/>
            </a:solidFill>
            <a:round/>
            <a:headEnd/>
            <a:tailEnd/>
          </a:ln>
        </p:spPr>
        <p:txBody>
          <a:bodyPr/>
          <a:lstStyle/>
          <a:p>
            <a:endParaRPr lang="en-US"/>
          </a:p>
        </p:txBody>
      </p:sp>
      <p:sp>
        <p:nvSpPr>
          <p:cNvPr id="63500" name="Line 13"/>
          <p:cNvSpPr>
            <a:spLocks noChangeShapeType="1"/>
          </p:cNvSpPr>
          <p:nvPr/>
        </p:nvSpPr>
        <p:spPr bwMode="auto">
          <a:xfrm>
            <a:off x="2590800" y="1828800"/>
            <a:ext cx="1676400" cy="0"/>
          </a:xfrm>
          <a:prstGeom prst="line">
            <a:avLst/>
          </a:prstGeom>
          <a:noFill/>
          <a:ln w="38100">
            <a:solidFill>
              <a:schemeClr val="folHlink"/>
            </a:solidFill>
            <a:round/>
            <a:headEnd type="triangle" w="med" len="med"/>
            <a:tailEnd type="triangle" w="med" len="med"/>
          </a:ln>
        </p:spPr>
        <p:txBody>
          <a:bodyPr/>
          <a:lstStyle/>
          <a:p>
            <a:endParaRPr lang="en-US"/>
          </a:p>
        </p:txBody>
      </p:sp>
      <p:sp>
        <p:nvSpPr>
          <p:cNvPr id="63501" name="Text Box 14"/>
          <p:cNvSpPr txBox="1">
            <a:spLocks noChangeArrowheads="1"/>
          </p:cNvSpPr>
          <p:nvPr/>
        </p:nvSpPr>
        <p:spPr bwMode="auto">
          <a:xfrm>
            <a:off x="3124200" y="1371600"/>
            <a:ext cx="685800" cy="366713"/>
          </a:xfrm>
          <a:prstGeom prst="rect">
            <a:avLst/>
          </a:prstGeom>
          <a:noFill/>
          <a:ln w="9525">
            <a:noFill/>
            <a:miter lim="800000"/>
            <a:headEnd/>
            <a:tailEnd/>
          </a:ln>
        </p:spPr>
        <p:txBody>
          <a:bodyPr>
            <a:spAutoFit/>
          </a:bodyPr>
          <a:lstStyle/>
          <a:p>
            <a:pPr eaLnBrk="0" hangingPunct="0">
              <a:spcBef>
                <a:spcPct val="50000"/>
              </a:spcBef>
            </a:pPr>
            <a:r>
              <a:rPr lang="en-US" altLang="en-US"/>
              <a:t>TI</a:t>
            </a:r>
          </a:p>
        </p:txBody>
      </p:sp>
      <p:sp>
        <p:nvSpPr>
          <p:cNvPr id="63502" name="Line 15"/>
          <p:cNvSpPr>
            <a:spLocks noChangeShapeType="1"/>
          </p:cNvSpPr>
          <p:nvPr/>
        </p:nvSpPr>
        <p:spPr bwMode="auto">
          <a:xfrm flipV="1">
            <a:off x="4267200" y="2743200"/>
            <a:ext cx="0" cy="685800"/>
          </a:xfrm>
          <a:prstGeom prst="line">
            <a:avLst/>
          </a:prstGeom>
          <a:noFill/>
          <a:ln w="38100">
            <a:solidFill>
              <a:srgbClr val="FF99FF"/>
            </a:solidFill>
            <a:round/>
            <a:headEnd/>
            <a:tailEnd type="triangle" w="med" len="med"/>
          </a:ln>
        </p:spPr>
        <p:txBody>
          <a:bodyPr/>
          <a:lstStyle/>
          <a:p>
            <a:endParaRPr lang="en-US"/>
          </a:p>
        </p:txBody>
      </p:sp>
      <p:sp>
        <p:nvSpPr>
          <p:cNvPr id="63503" name="Line 16"/>
          <p:cNvSpPr>
            <a:spLocks noChangeShapeType="1"/>
          </p:cNvSpPr>
          <p:nvPr/>
        </p:nvSpPr>
        <p:spPr bwMode="auto">
          <a:xfrm rot="40798" flipH="1" flipV="1">
            <a:off x="4182408" y="1981195"/>
            <a:ext cx="7688" cy="1447754"/>
          </a:xfrm>
          <a:prstGeom prst="line">
            <a:avLst/>
          </a:prstGeom>
          <a:noFill/>
          <a:ln w="57150">
            <a:solidFill>
              <a:srgbClr val="00FF00"/>
            </a:solidFill>
            <a:round/>
            <a:headEnd/>
            <a:tailEnd type="triangle" w="med" len="med"/>
          </a:ln>
        </p:spPr>
        <p:txBody>
          <a:bodyPr/>
          <a:lstStyle/>
          <a:p>
            <a:endParaRPr lang="en-US"/>
          </a:p>
        </p:txBody>
      </p:sp>
      <p:sp>
        <p:nvSpPr>
          <p:cNvPr id="63504" name="Text Box 17"/>
          <p:cNvSpPr txBox="1">
            <a:spLocks noChangeArrowheads="1"/>
          </p:cNvSpPr>
          <p:nvPr/>
        </p:nvSpPr>
        <p:spPr bwMode="auto">
          <a:xfrm>
            <a:off x="2895600" y="2209800"/>
            <a:ext cx="685800" cy="366713"/>
          </a:xfrm>
          <a:prstGeom prst="rect">
            <a:avLst/>
          </a:prstGeom>
          <a:noFill/>
          <a:ln w="9525">
            <a:noFill/>
            <a:miter lim="800000"/>
            <a:headEnd/>
            <a:tailEnd/>
          </a:ln>
        </p:spPr>
        <p:txBody>
          <a:bodyPr>
            <a:spAutoFit/>
          </a:bodyPr>
          <a:lstStyle/>
          <a:p>
            <a:pPr eaLnBrk="0" hangingPunct="0">
              <a:spcBef>
                <a:spcPct val="50000"/>
              </a:spcBef>
            </a:pPr>
            <a:r>
              <a:rPr lang="en-US" altLang="en-US">
                <a:solidFill>
                  <a:srgbClr val="00FF00"/>
                </a:solidFill>
              </a:rPr>
              <a:t>Fat</a:t>
            </a:r>
          </a:p>
        </p:txBody>
      </p:sp>
      <p:sp>
        <p:nvSpPr>
          <p:cNvPr id="63505" name="Text Box 18"/>
          <p:cNvSpPr txBox="1">
            <a:spLocks noChangeArrowheads="1"/>
          </p:cNvSpPr>
          <p:nvPr/>
        </p:nvSpPr>
        <p:spPr bwMode="auto">
          <a:xfrm>
            <a:off x="3962400" y="4114800"/>
            <a:ext cx="1143000" cy="366713"/>
          </a:xfrm>
          <a:prstGeom prst="rect">
            <a:avLst/>
          </a:prstGeom>
          <a:noFill/>
          <a:ln w="9525">
            <a:noFill/>
            <a:miter lim="800000"/>
            <a:headEnd/>
            <a:tailEnd/>
          </a:ln>
        </p:spPr>
        <p:txBody>
          <a:bodyPr>
            <a:spAutoFit/>
          </a:bodyPr>
          <a:lstStyle/>
          <a:p>
            <a:pPr eaLnBrk="0" hangingPunct="0">
              <a:spcBef>
                <a:spcPct val="50000"/>
              </a:spcBef>
            </a:pPr>
            <a:r>
              <a:rPr lang="en-US" altLang="en-US">
                <a:solidFill>
                  <a:srgbClr val="FF99FF"/>
                </a:solidFill>
              </a:rPr>
              <a:t>Water</a:t>
            </a:r>
          </a:p>
        </p:txBody>
      </p:sp>
      <p:sp>
        <p:nvSpPr>
          <p:cNvPr id="63506" name="Freeform 19"/>
          <p:cNvSpPr>
            <a:spLocks/>
          </p:cNvSpPr>
          <p:nvPr/>
        </p:nvSpPr>
        <p:spPr bwMode="auto">
          <a:xfrm rot="-339089">
            <a:off x="4572000" y="2743200"/>
            <a:ext cx="336550" cy="609600"/>
          </a:xfrm>
          <a:custGeom>
            <a:avLst/>
            <a:gdLst>
              <a:gd name="T0" fmla="*/ 0 w 260"/>
              <a:gd name="T1" fmla="*/ 0 h 576"/>
              <a:gd name="T2" fmla="*/ 2147483647 w 260"/>
              <a:gd name="T3" fmla="*/ 2147483647 h 576"/>
              <a:gd name="T4" fmla="*/ 2147483647 w 260"/>
              <a:gd name="T5" fmla="*/ 2147483647 h 576"/>
              <a:gd name="T6" fmla="*/ 2147483647 w 260"/>
              <a:gd name="T7" fmla="*/ 2147483647 h 576"/>
              <a:gd name="T8" fmla="*/ 2147483647 w 260"/>
              <a:gd name="T9" fmla="*/ 2147483647 h 576"/>
              <a:gd name="T10" fmla="*/ 2147483647 w 260"/>
              <a:gd name="T11" fmla="*/ 2147483647 h 576"/>
              <a:gd name="T12" fmla="*/ 2147483647 w 260"/>
              <a:gd name="T13" fmla="*/ 2147483647 h 576"/>
              <a:gd name="T14" fmla="*/ 2147483647 w 260"/>
              <a:gd name="T15" fmla="*/ 2147483647 h 576"/>
              <a:gd name="T16" fmla="*/ 0 60000 65536"/>
              <a:gd name="T17" fmla="*/ 0 60000 65536"/>
              <a:gd name="T18" fmla="*/ 0 60000 65536"/>
              <a:gd name="T19" fmla="*/ 0 60000 65536"/>
              <a:gd name="T20" fmla="*/ 0 60000 65536"/>
              <a:gd name="T21" fmla="*/ 0 60000 65536"/>
              <a:gd name="T22" fmla="*/ 0 60000 65536"/>
              <a:gd name="T23" fmla="*/ 0 60000 65536"/>
              <a:gd name="T24" fmla="*/ 0 w 260"/>
              <a:gd name="T25" fmla="*/ 0 h 576"/>
              <a:gd name="T26" fmla="*/ 260 w 26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0" h="576">
                <a:moveTo>
                  <a:pt x="0" y="0"/>
                </a:moveTo>
                <a:cubicBezTo>
                  <a:pt x="18" y="9"/>
                  <a:pt x="82" y="29"/>
                  <a:pt x="110" y="46"/>
                </a:cubicBezTo>
                <a:cubicBezTo>
                  <a:pt x="138" y="63"/>
                  <a:pt x="148" y="83"/>
                  <a:pt x="165" y="100"/>
                </a:cubicBezTo>
                <a:cubicBezTo>
                  <a:pt x="182" y="117"/>
                  <a:pt x="196" y="120"/>
                  <a:pt x="211" y="146"/>
                </a:cubicBezTo>
                <a:cubicBezTo>
                  <a:pt x="226" y="172"/>
                  <a:pt x="252" y="216"/>
                  <a:pt x="256" y="256"/>
                </a:cubicBezTo>
                <a:cubicBezTo>
                  <a:pt x="260" y="296"/>
                  <a:pt x="252" y="340"/>
                  <a:pt x="238" y="384"/>
                </a:cubicBezTo>
                <a:cubicBezTo>
                  <a:pt x="224" y="428"/>
                  <a:pt x="206" y="489"/>
                  <a:pt x="174" y="521"/>
                </a:cubicBezTo>
                <a:cubicBezTo>
                  <a:pt x="142" y="553"/>
                  <a:pt x="73" y="565"/>
                  <a:pt x="46" y="576"/>
                </a:cubicBezTo>
              </a:path>
            </a:pathLst>
          </a:custGeom>
          <a:noFill/>
          <a:ln w="38100">
            <a:solidFill>
              <a:schemeClr val="tx1"/>
            </a:solidFill>
            <a:round/>
            <a:headEnd/>
            <a:tailEnd type="triangle" w="med" len="med"/>
          </a:ln>
        </p:spPr>
        <p:txBody>
          <a:bodyPr/>
          <a:lstStyle/>
          <a:p>
            <a:endParaRPr lang="en-US"/>
          </a:p>
        </p:txBody>
      </p:sp>
      <p:sp>
        <p:nvSpPr>
          <p:cNvPr id="63507" name="Text Box 20"/>
          <p:cNvSpPr txBox="1">
            <a:spLocks noChangeArrowheads="1"/>
          </p:cNvSpPr>
          <p:nvPr/>
        </p:nvSpPr>
        <p:spPr bwMode="auto">
          <a:xfrm>
            <a:off x="4343400" y="2971800"/>
            <a:ext cx="685800" cy="366713"/>
          </a:xfrm>
          <a:prstGeom prst="rect">
            <a:avLst/>
          </a:prstGeom>
          <a:noFill/>
          <a:ln w="9525">
            <a:noFill/>
            <a:miter lim="800000"/>
            <a:headEnd/>
            <a:tailEnd/>
          </a:ln>
        </p:spPr>
        <p:txBody>
          <a:bodyPr>
            <a:spAutoFit/>
          </a:bodyPr>
          <a:lstStyle/>
          <a:p>
            <a:pPr eaLnBrk="0" hangingPunct="0">
              <a:spcBef>
                <a:spcPct val="50000"/>
              </a:spcBef>
            </a:pPr>
            <a:r>
              <a:rPr lang="en-US" altLang="en-US"/>
              <a:t>90</a:t>
            </a:r>
            <a:r>
              <a:rPr lang="en-US" altLang="en-US" baseline="30000"/>
              <a:t>0</a:t>
            </a:r>
            <a:endParaRPr lang="en-US" altLang="en-US"/>
          </a:p>
        </p:txBody>
      </p:sp>
      <p:sp>
        <p:nvSpPr>
          <p:cNvPr id="63508" name="Line 21"/>
          <p:cNvSpPr>
            <a:spLocks noChangeShapeType="1"/>
          </p:cNvSpPr>
          <p:nvPr/>
        </p:nvSpPr>
        <p:spPr bwMode="auto">
          <a:xfrm rot="5400000" flipV="1">
            <a:off x="4953000" y="2743200"/>
            <a:ext cx="0" cy="1524000"/>
          </a:xfrm>
          <a:prstGeom prst="line">
            <a:avLst/>
          </a:prstGeom>
          <a:noFill/>
          <a:ln w="57150">
            <a:solidFill>
              <a:srgbClr val="00FF00"/>
            </a:solidFill>
            <a:round/>
            <a:headEnd/>
            <a:tailEnd type="triangle" w="med" len="med"/>
          </a:ln>
        </p:spPr>
        <p:txBody>
          <a:bodyPr/>
          <a:lstStyle/>
          <a:p>
            <a:endParaRPr lang="en-US"/>
          </a:p>
        </p:txBody>
      </p:sp>
      <p:sp>
        <p:nvSpPr>
          <p:cNvPr id="63509" name="Line 22"/>
          <p:cNvSpPr>
            <a:spLocks noChangeShapeType="1"/>
          </p:cNvSpPr>
          <p:nvPr/>
        </p:nvSpPr>
        <p:spPr bwMode="auto">
          <a:xfrm rot="5400000" flipV="1">
            <a:off x="4610100" y="3086100"/>
            <a:ext cx="0" cy="685800"/>
          </a:xfrm>
          <a:prstGeom prst="line">
            <a:avLst/>
          </a:prstGeom>
          <a:noFill/>
          <a:ln w="38100">
            <a:solidFill>
              <a:srgbClr val="FF99FF"/>
            </a:solidFill>
            <a:round/>
            <a:headEnd/>
            <a:tailEnd type="triangle" w="med" len="med"/>
          </a:ln>
        </p:spPr>
        <p:txBody>
          <a:bodyPr/>
          <a:lstStyle/>
          <a:p>
            <a:endParaRPr lang="en-US"/>
          </a:p>
        </p:txBody>
      </p:sp>
      <p:sp>
        <p:nvSpPr>
          <p:cNvPr id="63510" name="Text Box 23"/>
          <p:cNvSpPr txBox="1">
            <a:spLocks noChangeArrowheads="1"/>
          </p:cNvSpPr>
          <p:nvPr/>
        </p:nvSpPr>
        <p:spPr bwMode="auto">
          <a:xfrm>
            <a:off x="304800" y="1600200"/>
            <a:ext cx="2133600" cy="366713"/>
          </a:xfrm>
          <a:prstGeom prst="rect">
            <a:avLst/>
          </a:prstGeom>
          <a:noFill/>
          <a:ln w="9525">
            <a:noFill/>
            <a:miter lim="800000"/>
            <a:headEnd/>
            <a:tailEnd/>
          </a:ln>
        </p:spPr>
        <p:txBody>
          <a:bodyPr>
            <a:spAutoFit/>
          </a:bodyPr>
          <a:lstStyle/>
          <a:p>
            <a:pPr eaLnBrk="0" hangingPunct="0">
              <a:spcBef>
                <a:spcPct val="50000"/>
              </a:spcBef>
            </a:pPr>
            <a:endParaRPr lang="en-US" altLang="en-US"/>
          </a:p>
        </p:txBody>
      </p:sp>
      <p:sp>
        <p:nvSpPr>
          <p:cNvPr id="63511" name="Text Box 24"/>
          <p:cNvSpPr txBox="1">
            <a:spLocks noChangeArrowheads="1"/>
          </p:cNvSpPr>
          <p:nvPr/>
        </p:nvSpPr>
        <p:spPr bwMode="auto">
          <a:xfrm>
            <a:off x="381000" y="1752600"/>
            <a:ext cx="2057400" cy="822325"/>
          </a:xfrm>
          <a:prstGeom prst="rect">
            <a:avLst/>
          </a:prstGeom>
          <a:noFill/>
          <a:ln w="9525">
            <a:noFill/>
            <a:miter lim="800000"/>
            <a:headEnd/>
            <a:tailEnd/>
          </a:ln>
        </p:spPr>
        <p:txBody>
          <a:bodyPr>
            <a:spAutoFit/>
          </a:bodyPr>
          <a:lstStyle/>
          <a:p>
            <a:pPr eaLnBrk="0" hangingPunct="0">
              <a:spcBef>
                <a:spcPct val="50000"/>
              </a:spcBef>
            </a:pPr>
            <a:r>
              <a:rPr lang="en-US" altLang="en-US" sz="2400"/>
              <a:t>T1 weighting</a:t>
            </a:r>
          </a:p>
        </p:txBody>
      </p:sp>
      <p:sp>
        <p:nvSpPr>
          <p:cNvPr id="63512" name="Text Box 25"/>
          <p:cNvSpPr txBox="1">
            <a:spLocks noChangeArrowheads="1"/>
          </p:cNvSpPr>
          <p:nvPr/>
        </p:nvSpPr>
        <p:spPr bwMode="auto">
          <a:xfrm>
            <a:off x="4953000" y="3733800"/>
            <a:ext cx="2362200" cy="1200329"/>
          </a:xfrm>
          <a:prstGeom prst="rect">
            <a:avLst/>
          </a:prstGeom>
          <a:noFill/>
          <a:ln w="9525">
            <a:noFill/>
            <a:miter lim="800000"/>
            <a:headEnd/>
            <a:tailEnd/>
          </a:ln>
        </p:spPr>
        <p:txBody>
          <a:bodyPr wrap="square">
            <a:spAutoFit/>
          </a:bodyPr>
          <a:lstStyle/>
          <a:p>
            <a:pPr eaLnBrk="0" hangingPunct="0">
              <a:spcBef>
                <a:spcPct val="50000"/>
              </a:spcBef>
            </a:pPr>
            <a:r>
              <a:rPr lang="en-US" altLang="en-US" dirty="0" smtClean="0"/>
              <a:t>Creates Contrast </a:t>
            </a:r>
            <a:r>
              <a:rPr lang="en-US" altLang="en-US" dirty="0"/>
              <a:t>difference between fat &amp; water</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274638"/>
            <a:ext cx="7467600" cy="639762"/>
          </a:xfrm>
        </p:spPr>
        <p:txBody>
          <a:bodyPr/>
          <a:lstStyle/>
          <a:p>
            <a:r>
              <a:rPr lang="en-US" sz="4000" smtClean="0"/>
              <a:t>PD weighting in inversion recovery</a:t>
            </a:r>
          </a:p>
        </p:txBody>
      </p:sp>
      <p:pic>
        <p:nvPicPr>
          <p:cNvPr id="64515" name="Picture 2"/>
          <p:cNvPicPr>
            <a:picLocks noGrp="1" noChangeAspect="1" noChangeArrowheads="1"/>
          </p:cNvPicPr>
          <p:nvPr>
            <p:ph idx="1"/>
          </p:nvPr>
        </p:nvPicPr>
        <p:blipFill>
          <a:blip r:embed="rId2" cstate="print"/>
          <a:srcRect/>
          <a:stretch>
            <a:fillRect/>
          </a:stretch>
        </p:blipFill>
        <p:spPr>
          <a:xfrm>
            <a:off x="960438" y="990600"/>
            <a:ext cx="6964362" cy="5799138"/>
          </a:xfr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Grp="1" noChangeArrowheads="1"/>
          </p:cNvSpPr>
          <p:nvPr>
            <p:ph type="title"/>
          </p:nvPr>
        </p:nvSpPr>
        <p:spPr/>
        <p:txBody>
          <a:bodyPr/>
          <a:lstStyle/>
          <a:p>
            <a:pPr eaLnBrk="1" hangingPunct="1"/>
            <a:r>
              <a:rPr lang="en-US" smtClean="0"/>
              <a:t>Inversion recovery</a:t>
            </a:r>
          </a:p>
        </p:txBody>
      </p:sp>
      <p:sp>
        <p:nvSpPr>
          <p:cNvPr id="65539" name="Line 5"/>
          <p:cNvSpPr>
            <a:spLocks noChangeShapeType="1"/>
          </p:cNvSpPr>
          <p:nvPr/>
        </p:nvSpPr>
        <p:spPr bwMode="auto">
          <a:xfrm>
            <a:off x="2590800" y="1447800"/>
            <a:ext cx="0" cy="4191000"/>
          </a:xfrm>
          <a:prstGeom prst="line">
            <a:avLst/>
          </a:prstGeom>
          <a:noFill/>
          <a:ln w="9525">
            <a:solidFill>
              <a:schemeClr val="tx1"/>
            </a:solidFill>
            <a:round/>
            <a:headEnd/>
            <a:tailEnd/>
          </a:ln>
        </p:spPr>
        <p:txBody>
          <a:bodyPr/>
          <a:lstStyle/>
          <a:p>
            <a:endParaRPr lang="en-US"/>
          </a:p>
        </p:txBody>
      </p:sp>
      <p:sp>
        <p:nvSpPr>
          <p:cNvPr id="65540" name="Line 6"/>
          <p:cNvSpPr>
            <a:spLocks noChangeShapeType="1"/>
          </p:cNvSpPr>
          <p:nvPr/>
        </p:nvSpPr>
        <p:spPr bwMode="auto">
          <a:xfrm>
            <a:off x="2590800" y="3429000"/>
            <a:ext cx="4648200" cy="0"/>
          </a:xfrm>
          <a:prstGeom prst="line">
            <a:avLst/>
          </a:prstGeom>
          <a:noFill/>
          <a:ln w="9525">
            <a:solidFill>
              <a:schemeClr val="tx1"/>
            </a:solidFill>
            <a:round/>
            <a:headEnd/>
            <a:tailEnd/>
          </a:ln>
        </p:spPr>
        <p:txBody>
          <a:bodyPr/>
          <a:lstStyle/>
          <a:p>
            <a:endParaRPr lang="en-US"/>
          </a:p>
        </p:txBody>
      </p:sp>
      <p:sp>
        <p:nvSpPr>
          <p:cNvPr id="65541" name="Line 7"/>
          <p:cNvSpPr>
            <a:spLocks noChangeShapeType="1"/>
          </p:cNvSpPr>
          <p:nvPr/>
        </p:nvSpPr>
        <p:spPr bwMode="auto">
          <a:xfrm flipV="1">
            <a:off x="2590800" y="1600200"/>
            <a:ext cx="0" cy="1828800"/>
          </a:xfrm>
          <a:prstGeom prst="line">
            <a:avLst/>
          </a:prstGeom>
          <a:noFill/>
          <a:ln w="57150">
            <a:solidFill>
              <a:srgbClr val="FF0000"/>
            </a:solidFill>
            <a:round/>
            <a:headEnd/>
            <a:tailEnd type="triangle" w="med" len="med"/>
          </a:ln>
        </p:spPr>
        <p:txBody>
          <a:bodyPr/>
          <a:lstStyle/>
          <a:p>
            <a:endParaRPr lang="en-US"/>
          </a:p>
        </p:txBody>
      </p:sp>
      <p:sp>
        <p:nvSpPr>
          <p:cNvPr id="65542" name="Line 8"/>
          <p:cNvSpPr>
            <a:spLocks noChangeShapeType="1"/>
          </p:cNvSpPr>
          <p:nvPr/>
        </p:nvSpPr>
        <p:spPr bwMode="auto">
          <a:xfrm>
            <a:off x="2590800" y="3429000"/>
            <a:ext cx="0" cy="1905000"/>
          </a:xfrm>
          <a:prstGeom prst="line">
            <a:avLst/>
          </a:prstGeom>
          <a:noFill/>
          <a:ln w="57150">
            <a:solidFill>
              <a:schemeClr val="folHlink"/>
            </a:solidFill>
            <a:round/>
            <a:headEnd/>
            <a:tailEnd type="triangle" w="med" len="med"/>
          </a:ln>
        </p:spPr>
        <p:txBody>
          <a:bodyPr/>
          <a:lstStyle/>
          <a:p>
            <a:endParaRPr lang="en-US"/>
          </a:p>
        </p:txBody>
      </p:sp>
      <p:sp>
        <p:nvSpPr>
          <p:cNvPr id="65543" name="Freeform 9"/>
          <p:cNvSpPr>
            <a:spLocks/>
          </p:cNvSpPr>
          <p:nvPr/>
        </p:nvSpPr>
        <p:spPr bwMode="auto">
          <a:xfrm>
            <a:off x="2590800" y="1547813"/>
            <a:ext cx="2328863" cy="3786187"/>
          </a:xfrm>
          <a:custGeom>
            <a:avLst/>
            <a:gdLst>
              <a:gd name="T0" fmla="*/ 0 w 1467"/>
              <a:gd name="T1" fmla="*/ 2147483647 h 2337"/>
              <a:gd name="T2" fmla="*/ 2147483647 w 1467"/>
              <a:gd name="T3" fmla="*/ 2147483647 h 2337"/>
              <a:gd name="T4" fmla="*/ 2147483647 w 1467"/>
              <a:gd name="T5" fmla="*/ 2147483647 h 2337"/>
              <a:gd name="T6" fmla="*/ 2147483647 w 1467"/>
              <a:gd name="T7" fmla="*/ 2147483647 h 2337"/>
              <a:gd name="T8" fmla="*/ 2147483647 w 1467"/>
              <a:gd name="T9" fmla="*/ 2147483647 h 2337"/>
              <a:gd name="T10" fmla="*/ 2147483647 w 1467"/>
              <a:gd name="T11" fmla="*/ 2147483647 h 2337"/>
              <a:gd name="T12" fmla="*/ 2147483647 w 1467"/>
              <a:gd name="T13" fmla="*/ 2147483647 h 2337"/>
              <a:gd name="T14" fmla="*/ 2147483647 w 1467"/>
              <a:gd name="T15" fmla="*/ 2147483647 h 2337"/>
              <a:gd name="T16" fmla="*/ 2147483647 w 1467"/>
              <a:gd name="T17" fmla="*/ 2147483647 h 2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7"/>
              <a:gd name="T28" fmla="*/ 0 h 2337"/>
              <a:gd name="T29" fmla="*/ 1467 w 1467"/>
              <a:gd name="T30" fmla="*/ 2337 h 2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7" h="2337">
                <a:moveTo>
                  <a:pt x="0" y="2337"/>
                </a:moveTo>
                <a:cubicBezTo>
                  <a:pt x="36" y="2280"/>
                  <a:pt x="164" y="2106"/>
                  <a:pt x="216" y="1993"/>
                </a:cubicBezTo>
                <a:cubicBezTo>
                  <a:pt x="268" y="1880"/>
                  <a:pt x="290" y="1769"/>
                  <a:pt x="315" y="1658"/>
                </a:cubicBezTo>
                <a:cubicBezTo>
                  <a:pt x="340" y="1547"/>
                  <a:pt x="353" y="1410"/>
                  <a:pt x="365" y="1329"/>
                </a:cubicBezTo>
                <a:cubicBezTo>
                  <a:pt x="377" y="1248"/>
                  <a:pt x="363" y="1278"/>
                  <a:pt x="389" y="1174"/>
                </a:cubicBezTo>
                <a:cubicBezTo>
                  <a:pt x="415" y="1070"/>
                  <a:pt x="447" y="850"/>
                  <a:pt x="522" y="705"/>
                </a:cubicBezTo>
                <a:cubicBezTo>
                  <a:pt x="597" y="560"/>
                  <a:pt x="707" y="414"/>
                  <a:pt x="837" y="305"/>
                </a:cubicBezTo>
                <a:cubicBezTo>
                  <a:pt x="967" y="196"/>
                  <a:pt x="1198" y="98"/>
                  <a:pt x="1303" y="49"/>
                </a:cubicBezTo>
                <a:cubicBezTo>
                  <a:pt x="1408" y="0"/>
                  <a:pt x="1433" y="20"/>
                  <a:pt x="1467" y="12"/>
                </a:cubicBezTo>
              </a:path>
            </a:pathLst>
          </a:custGeom>
          <a:noFill/>
          <a:ln w="38100">
            <a:solidFill>
              <a:srgbClr val="00FF00"/>
            </a:solidFill>
            <a:round/>
            <a:headEnd/>
            <a:tailEnd/>
          </a:ln>
        </p:spPr>
        <p:txBody>
          <a:bodyPr/>
          <a:lstStyle/>
          <a:p>
            <a:endParaRPr lang="en-US"/>
          </a:p>
        </p:txBody>
      </p:sp>
      <p:sp>
        <p:nvSpPr>
          <p:cNvPr id="65544" name="Freeform 10"/>
          <p:cNvSpPr>
            <a:spLocks/>
          </p:cNvSpPr>
          <p:nvPr/>
        </p:nvSpPr>
        <p:spPr bwMode="auto">
          <a:xfrm>
            <a:off x="2590800" y="1547813"/>
            <a:ext cx="2390775" cy="3786187"/>
          </a:xfrm>
          <a:custGeom>
            <a:avLst/>
            <a:gdLst>
              <a:gd name="T0" fmla="*/ 0 w 1506"/>
              <a:gd name="T1" fmla="*/ 2147483647 h 2385"/>
              <a:gd name="T2" fmla="*/ 2147483647 w 1506"/>
              <a:gd name="T3" fmla="*/ 2147483647 h 2385"/>
              <a:gd name="T4" fmla="*/ 2147483647 w 1506"/>
              <a:gd name="T5" fmla="*/ 2147483647 h 2385"/>
              <a:gd name="T6" fmla="*/ 2147483647 w 1506"/>
              <a:gd name="T7" fmla="*/ 2147483647 h 2385"/>
              <a:gd name="T8" fmla="*/ 2147483647 w 1506"/>
              <a:gd name="T9" fmla="*/ 2147483647 h 2385"/>
              <a:gd name="T10" fmla="*/ 2147483647 w 1506"/>
              <a:gd name="T11" fmla="*/ 2147483647 h 2385"/>
              <a:gd name="T12" fmla="*/ 2147483647 w 1506"/>
              <a:gd name="T13" fmla="*/ 2147483647 h 2385"/>
              <a:gd name="T14" fmla="*/ 2147483647 w 1506"/>
              <a:gd name="T15" fmla="*/ 2147483647 h 2385"/>
              <a:gd name="T16" fmla="*/ 2147483647 w 1506"/>
              <a:gd name="T17" fmla="*/ 2147483647 h 2385"/>
              <a:gd name="T18" fmla="*/ 2147483647 w 1506"/>
              <a:gd name="T19" fmla="*/ 2147483647 h 23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6"/>
              <a:gd name="T31" fmla="*/ 0 h 2385"/>
              <a:gd name="T32" fmla="*/ 1506 w 1506"/>
              <a:gd name="T33" fmla="*/ 2385 h 23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6" h="2385">
                <a:moveTo>
                  <a:pt x="0" y="2385"/>
                </a:moveTo>
                <a:cubicBezTo>
                  <a:pt x="63" y="2337"/>
                  <a:pt x="284" y="2178"/>
                  <a:pt x="379" y="2097"/>
                </a:cubicBezTo>
                <a:cubicBezTo>
                  <a:pt x="474" y="2016"/>
                  <a:pt x="519" y="1955"/>
                  <a:pt x="571" y="1896"/>
                </a:cubicBezTo>
                <a:cubicBezTo>
                  <a:pt x="623" y="1837"/>
                  <a:pt x="658" y="1792"/>
                  <a:pt x="690" y="1740"/>
                </a:cubicBezTo>
                <a:cubicBezTo>
                  <a:pt x="722" y="1688"/>
                  <a:pt x="728" y="1679"/>
                  <a:pt x="763" y="1585"/>
                </a:cubicBezTo>
                <a:cubicBezTo>
                  <a:pt x="798" y="1491"/>
                  <a:pt x="848" y="1333"/>
                  <a:pt x="901" y="1174"/>
                </a:cubicBezTo>
                <a:cubicBezTo>
                  <a:pt x="954" y="1015"/>
                  <a:pt x="1015" y="808"/>
                  <a:pt x="1080" y="633"/>
                </a:cubicBezTo>
                <a:cubicBezTo>
                  <a:pt x="1145" y="458"/>
                  <a:pt x="1225" y="225"/>
                  <a:pt x="1294" y="122"/>
                </a:cubicBezTo>
                <a:cubicBezTo>
                  <a:pt x="1363" y="19"/>
                  <a:pt x="1484" y="24"/>
                  <a:pt x="1495" y="12"/>
                </a:cubicBezTo>
                <a:cubicBezTo>
                  <a:pt x="1506" y="0"/>
                  <a:pt x="1387" y="41"/>
                  <a:pt x="1358" y="49"/>
                </a:cubicBezTo>
              </a:path>
            </a:pathLst>
          </a:custGeom>
          <a:noFill/>
          <a:ln w="38100">
            <a:solidFill>
              <a:srgbClr val="FF99FF"/>
            </a:solidFill>
            <a:round/>
            <a:headEnd/>
            <a:tailEnd/>
          </a:ln>
        </p:spPr>
        <p:txBody>
          <a:bodyPr/>
          <a:lstStyle/>
          <a:p>
            <a:endParaRPr lang="en-US"/>
          </a:p>
        </p:txBody>
      </p:sp>
      <p:sp>
        <p:nvSpPr>
          <p:cNvPr id="65545" name="Freeform 11"/>
          <p:cNvSpPr>
            <a:spLocks/>
          </p:cNvSpPr>
          <p:nvPr/>
        </p:nvSpPr>
        <p:spPr bwMode="auto">
          <a:xfrm>
            <a:off x="2590800" y="2971800"/>
            <a:ext cx="404813" cy="874713"/>
          </a:xfrm>
          <a:custGeom>
            <a:avLst/>
            <a:gdLst>
              <a:gd name="T0" fmla="*/ 0 w 260"/>
              <a:gd name="T1" fmla="*/ 0 h 576"/>
              <a:gd name="T2" fmla="*/ 2147483647 w 260"/>
              <a:gd name="T3" fmla="*/ 2147483647 h 576"/>
              <a:gd name="T4" fmla="*/ 2147483647 w 260"/>
              <a:gd name="T5" fmla="*/ 2147483647 h 576"/>
              <a:gd name="T6" fmla="*/ 2147483647 w 260"/>
              <a:gd name="T7" fmla="*/ 2147483647 h 576"/>
              <a:gd name="T8" fmla="*/ 2147483647 w 260"/>
              <a:gd name="T9" fmla="*/ 2147483647 h 576"/>
              <a:gd name="T10" fmla="*/ 2147483647 w 260"/>
              <a:gd name="T11" fmla="*/ 2147483647 h 576"/>
              <a:gd name="T12" fmla="*/ 2147483647 w 260"/>
              <a:gd name="T13" fmla="*/ 2147483647 h 576"/>
              <a:gd name="T14" fmla="*/ 2147483647 w 260"/>
              <a:gd name="T15" fmla="*/ 2147483647 h 576"/>
              <a:gd name="T16" fmla="*/ 0 60000 65536"/>
              <a:gd name="T17" fmla="*/ 0 60000 65536"/>
              <a:gd name="T18" fmla="*/ 0 60000 65536"/>
              <a:gd name="T19" fmla="*/ 0 60000 65536"/>
              <a:gd name="T20" fmla="*/ 0 60000 65536"/>
              <a:gd name="T21" fmla="*/ 0 60000 65536"/>
              <a:gd name="T22" fmla="*/ 0 60000 65536"/>
              <a:gd name="T23" fmla="*/ 0 60000 65536"/>
              <a:gd name="T24" fmla="*/ 0 w 260"/>
              <a:gd name="T25" fmla="*/ 0 h 576"/>
              <a:gd name="T26" fmla="*/ 260 w 26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0" h="576">
                <a:moveTo>
                  <a:pt x="0" y="0"/>
                </a:moveTo>
                <a:cubicBezTo>
                  <a:pt x="18" y="9"/>
                  <a:pt x="82" y="29"/>
                  <a:pt x="110" y="46"/>
                </a:cubicBezTo>
                <a:cubicBezTo>
                  <a:pt x="138" y="63"/>
                  <a:pt x="148" y="83"/>
                  <a:pt x="165" y="100"/>
                </a:cubicBezTo>
                <a:cubicBezTo>
                  <a:pt x="182" y="117"/>
                  <a:pt x="196" y="120"/>
                  <a:pt x="211" y="146"/>
                </a:cubicBezTo>
                <a:cubicBezTo>
                  <a:pt x="226" y="172"/>
                  <a:pt x="252" y="216"/>
                  <a:pt x="256" y="256"/>
                </a:cubicBezTo>
                <a:cubicBezTo>
                  <a:pt x="260" y="296"/>
                  <a:pt x="252" y="340"/>
                  <a:pt x="238" y="384"/>
                </a:cubicBezTo>
                <a:cubicBezTo>
                  <a:pt x="224" y="428"/>
                  <a:pt x="206" y="489"/>
                  <a:pt x="174" y="521"/>
                </a:cubicBezTo>
                <a:cubicBezTo>
                  <a:pt x="142" y="553"/>
                  <a:pt x="73" y="565"/>
                  <a:pt x="46" y="576"/>
                </a:cubicBezTo>
              </a:path>
            </a:pathLst>
          </a:custGeom>
          <a:noFill/>
          <a:ln w="38100">
            <a:solidFill>
              <a:schemeClr val="tx1"/>
            </a:solidFill>
            <a:round/>
            <a:headEnd/>
            <a:tailEnd type="triangle" w="med" len="med"/>
          </a:ln>
        </p:spPr>
        <p:txBody>
          <a:bodyPr/>
          <a:lstStyle/>
          <a:p>
            <a:endParaRPr lang="en-US"/>
          </a:p>
        </p:txBody>
      </p:sp>
      <p:sp>
        <p:nvSpPr>
          <p:cNvPr id="65546" name="Text Box 12"/>
          <p:cNvSpPr txBox="1">
            <a:spLocks noChangeArrowheads="1"/>
          </p:cNvSpPr>
          <p:nvPr/>
        </p:nvSpPr>
        <p:spPr bwMode="auto">
          <a:xfrm>
            <a:off x="2209800" y="3200400"/>
            <a:ext cx="762000" cy="366713"/>
          </a:xfrm>
          <a:prstGeom prst="rect">
            <a:avLst/>
          </a:prstGeom>
          <a:noFill/>
          <a:ln w="9525">
            <a:noFill/>
            <a:miter lim="800000"/>
            <a:headEnd/>
            <a:tailEnd/>
          </a:ln>
        </p:spPr>
        <p:txBody>
          <a:bodyPr>
            <a:spAutoFit/>
          </a:bodyPr>
          <a:lstStyle/>
          <a:p>
            <a:pPr eaLnBrk="0" hangingPunct="0">
              <a:spcBef>
                <a:spcPct val="50000"/>
              </a:spcBef>
            </a:pPr>
            <a:r>
              <a:rPr lang="en-US" altLang="en-US"/>
              <a:t>180</a:t>
            </a:r>
            <a:r>
              <a:rPr lang="en-US" altLang="en-US" baseline="30000"/>
              <a:t>0</a:t>
            </a:r>
            <a:endParaRPr lang="en-US" altLang="en-US"/>
          </a:p>
        </p:txBody>
      </p:sp>
      <p:sp>
        <p:nvSpPr>
          <p:cNvPr id="65547" name="Line 14"/>
          <p:cNvSpPr>
            <a:spLocks noChangeShapeType="1"/>
          </p:cNvSpPr>
          <p:nvPr/>
        </p:nvSpPr>
        <p:spPr bwMode="auto">
          <a:xfrm>
            <a:off x="2590800" y="1600200"/>
            <a:ext cx="2209800" cy="0"/>
          </a:xfrm>
          <a:prstGeom prst="line">
            <a:avLst/>
          </a:prstGeom>
          <a:noFill/>
          <a:ln w="38100">
            <a:solidFill>
              <a:schemeClr val="folHlink"/>
            </a:solidFill>
            <a:round/>
            <a:headEnd type="triangle" w="med" len="med"/>
            <a:tailEnd type="triangle" w="med" len="med"/>
          </a:ln>
        </p:spPr>
        <p:txBody>
          <a:bodyPr/>
          <a:lstStyle/>
          <a:p>
            <a:endParaRPr lang="en-US"/>
          </a:p>
        </p:txBody>
      </p:sp>
      <p:sp>
        <p:nvSpPr>
          <p:cNvPr id="65548" name="Text Box 15"/>
          <p:cNvSpPr txBox="1">
            <a:spLocks noChangeArrowheads="1"/>
          </p:cNvSpPr>
          <p:nvPr/>
        </p:nvSpPr>
        <p:spPr bwMode="auto">
          <a:xfrm>
            <a:off x="3505200" y="1219200"/>
            <a:ext cx="685800" cy="366713"/>
          </a:xfrm>
          <a:prstGeom prst="rect">
            <a:avLst/>
          </a:prstGeom>
          <a:noFill/>
          <a:ln w="9525">
            <a:noFill/>
            <a:miter lim="800000"/>
            <a:headEnd/>
            <a:tailEnd/>
          </a:ln>
        </p:spPr>
        <p:txBody>
          <a:bodyPr>
            <a:spAutoFit/>
          </a:bodyPr>
          <a:lstStyle/>
          <a:p>
            <a:pPr eaLnBrk="0" hangingPunct="0">
              <a:spcBef>
                <a:spcPct val="50000"/>
              </a:spcBef>
            </a:pPr>
            <a:r>
              <a:rPr lang="en-US" altLang="en-US"/>
              <a:t>TI</a:t>
            </a:r>
          </a:p>
        </p:txBody>
      </p:sp>
      <p:sp>
        <p:nvSpPr>
          <p:cNvPr id="65549" name="Line 17"/>
          <p:cNvSpPr>
            <a:spLocks noChangeShapeType="1"/>
          </p:cNvSpPr>
          <p:nvPr/>
        </p:nvSpPr>
        <p:spPr bwMode="auto">
          <a:xfrm rot="40798" flipV="1">
            <a:off x="4876800" y="1600200"/>
            <a:ext cx="0" cy="1752600"/>
          </a:xfrm>
          <a:prstGeom prst="line">
            <a:avLst/>
          </a:prstGeom>
          <a:noFill/>
          <a:ln w="57150">
            <a:solidFill>
              <a:srgbClr val="FFFF00"/>
            </a:solidFill>
            <a:round/>
            <a:headEnd/>
            <a:tailEnd type="triangle" w="med" len="med"/>
          </a:ln>
        </p:spPr>
        <p:txBody>
          <a:bodyPr/>
          <a:lstStyle/>
          <a:p>
            <a:endParaRPr lang="en-US"/>
          </a:p>
        </p:txBody>
      </p:sp>
      <p:sp>
        <p:nvSpPr>
          <p:cNvPr id="65550" name="Text Box 18"/>
          <p:cNvSpPr txBox="1">
            <a:spLocks noChangeArrowheads="1"/>
          </p:cNvSpPr>
          <p:nvPr/>
        </p:nvSpPr>
        <p:spPr bwMode="auto">
          <a:xfrm>
            <a:off x="2895600" y="2209800"/>
            <a:ext cx="685800" cy="366713"/>
          </a:xfrm>
          <a:prstGeom prst="rect">
            <a:avLst/>
          </a:prstGeom>
          <a:noFill/>
          <a:ln w="9525">
            <a:noFill/>
            <a:miter lim="800000"/>
            <a:headEnd/>
            <a:tailEnd/>
          </a:ln>
        </p:spPr>
        <p:txBody>
          <a:bodyPr>
            <a:spAutoFit/>
          </a:bodyPr>
          <a:lstStyle/>
          <a:p>
            <a:pPr eaLnBrk="0" hangingPunct="0">
              <a:spcBef>
                <a:spcPct val="50000"/>
              </a:spcBef>
            </a:pPr>
            <a:r>
              <a:rPr lang="en-US" altLang="en-US">
                <a:solidFill>
                  <a:srgbClr val="00FF00"/>
                </a:solidFill>
              </a:rPr>
              <a:t>Fat</a:t>
            </a:r>
          </a:p>
        </p:txBody>
      </p:sp>
      <p:sp>
        <p:nvSpPr>
          <p:cNvPr id="65551" name="Text Box 19"/>
          <p:cNvSpPr txBox="1">
            <a:spLocks noChangeArrowheads="1"/>
          </p:cNvSpPr>
          <p:nvPr/>
        </p:nvSpPr>
        <p:spPr bwMode="auto">
          <a:xfrm>
            <a:off x="3962400" y="4114800"/>
            <a:ext cx="1143000" cy="366713"/>
          </a:xfrm>
          <a:prstGeom prst="rect">
            <a:avLst/>
          </a:prstGeom>
          <a:noFill/>
          <a:ln w="9525">
            <a:noFill/>
            <a:miter lim="800000"/>
            <a:headEnd/>
            <a:tailEnd/>
          </a:ln>
        </p:spPr>
        <p:txBody>
          <a:bodyPr>
            <a:spAutoFit/>
          </a:bodyPr>
          <a:lstStyle/>
          <a:p>
            <a:pPr eaLnBrk="0" hangingPunct="0">
              <a:spcBef>
                <a:spcPct val="50000"/>
              </a:spcBef>
            </a:pPr>
            <a:r>
              <a:rPr lang="en-US" altLang="en-US">
                <a:solidFill>
                  <a:srgbClr val="FF99FF"/>
                </a:solidFill>
              </a:rPr>
              <a:t>Water</a:t>
            </a:r>
          </a:p>
        </p:txBody>
      </p:sp>
      <p:sp>
        <p:nvSpPr>
          <p:cNvPr id="65552" name="Freeform 20"/>
          <p:cNvSpPr>
            <a:spLocks/>
          </p:cNvSpPr>
          <p:nvPr/>
        </p:nvSpPr>
        <p:spPr bwMode="auto">
          <a:xfrm rot="-339089">
            <a:off x="5029200" y="2743200"/>
            <a:ext cx="336550" cy="609600"/>
          </a:xfrm>
          <a:custGeom>
            <a:avLst/>
            <a:gdLst>
              <a:gd name="T0" fmla="*/ 0 w 260"/>
              <a:gd name="T1" fmla="*/ 0 h 576"/>
              <a:gd name="T2" fmla="*/ 2147483647 w 260"/>
              <a:gd name="T3" fmla="*/ 2147483647 h 576"/>
              <a:gd name="T4" fmla="*/ 2147483647 w 260"/>
              <a:gd name="T5" fmla="*/ 2147483647 h 576"/>
              <a:gd name="T6" fmla="*/ 2147483647 w 260"/>
              <a:gd name="T7" fmla="*/ 2147483647 h 576"/>
              <a:gd name="T8" fmla="*/ 2147483647 w 260"/>
              <a:gd name="T9" fmla="*/ 2147483647 h 576"/>
              <a:gd name="T10" fmla="*/ 2147483647 w 260"/>
              <a:gd name="T11" fmla="*/ 2147483647 h 576"/>
              <a:gd name="T12" fmla="*/ 2147483647 w 260"/>
              <a:gd name="T13" fmla="*/ 2147483647 h 576"/>
              <a:gd name="T14" fmla="*/ 2147483647 w 260"/>
              <a:gd name="T15" fmla="*/ 2147483647 h 576"/>
              <a:gd name="T16" fmla="*/ 0 60000 65536"/>
              <a:gd name="T17" fmla="*/ 0 60000 65536"/>
              <a:gd name="T18" fmla="*/ 0 60000 65536"/>
              <a:gd name="T19" fmla="*/ 0 60000 65536"/>
              <a:gd name="T20" fmla="*/ 0 60000 65536"/>
              <a:gd name="T21" fmla="*/ 0 60000 65536"/>
              <a:gd name="T22" fmla="*/ 0 60000 65536"/>
              <a:gd name="T23" fmla="*/ 0 60000 65536"/>
              <a:gd name="T24" fmla="*/ 0 w 260"/>
              <a:gd name="T25" fmla="*/ 0 h 576"/>
              <a:gd name="T26" fmla="*/ 260 w 26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0" h="576">
                <a:moveTo>
                  <a:pt x="0" y="0"/>
                </a:moveTo>
                <a:cubicBezTo>
                  <a:pt x="18" y="9"/>
                  <a:pt x="82" y="29"/>
                  <a:pt x="110" y="46"/>
                </a:cubicBezTo>
                <a:cubicBezTo>
                  <a:pt x="138" y="63"/>
                  <a:pt x="148" y="83"/>
                  <a:pt x="165" y="100"/>
                </a:cubicBezTo>
                <a:cubicBezTo>
                  <a:pt x="182" y="117"/>
                  <a:pt x="196" y="120"/>
                  <a:pt x="211" y="146"/>
                </a:cubicBezTo>
                <a:cubicBezTo>
                  <a:pt x="226" y="172"/>
                  <a:pt x="252" y="216"/>
                  <a:pt x="256" y="256"/>
                </a:cubicBezTo>
                <a:cubicBezTo>
                  <a:pt x="260" y="296"/>
                  <a:pt x="252" y="340"/>
                  <a:pt x="238" y="384"/>
                </a:cubicBezTo>
                <a:cubicBezTo>
                  <a:pt x="224" y="428"/>
                  <a:pt x="206" y="489"/>
                  <a:pt x="174" y="521"/>
                </a:cubicBezTo>
                <a:cubicBezTo>
                  <a:pt x="142" y="553"/>
                  <a:pt x="73" y="565"/>
                  <a:pt x="46" y="576"/>
                </a:cubicBezTo>
              </a:path>
            </a:pathLst>
          </a:custGeom>
          <a:noFill/>
          <a:ln w="38100">
            <a:solidFill>
              <a:schemeClr val="tx1"/>
            </a:solidFill>
            <a:round/>
            <a:headEnd/>
            <a:tailEnd type="triangle" w="med" len="med"/>
          </a:ln>
        </p:spPr>
        <p:txBody>
          <a:bodyPr/>
          <a:lstStyle/>
          <a:p>
            <a:endParaRPr lang="en-US"/>
          </a:p>
        </p:txBody>
      </p:sp>
      <p:sp>
        <p:nvSpPr>
          <p:cNvPr id="65553" name="Text Box 21"/>
          <p:cNvSpPr txBox="1">
            <a:spLocks noChangeArrowheads="1"/>
          </p:cNvSpPr>
          <p:nvPr/>
        </p:nvSpPr>
        <p:spPr bwMode="auto">
          <a:xfrm>
            <a:off x="4343400" y="2971800"/>
            <a:ext cx="685800" cy="366713"/>
          </a:xfrm>
          <a:prstGeom prst="rect">
            <a:avLst/>
          </a:prstGeom>
          <a:noFill/>
          <a:ln w="9525">
            <a:noFill/>
            <a:miter lim="800000"/>
            <a:headEnd/>
            <a:tailEnd/>
          </a:ln>
        </p:spPr>
        <p:txBody>
          <a:bodyPr>
            <a:spAutoFit/>
          </a:bodyPr>
          <a:lstStyle/>
          <a:p>
            <a:pPr eaLnBrk="0" hangingPunct="0">
              <a:spcBef>
                <a:spcPct val="50000"/>
              </a:spcBef>
            </a:pPr>
            <a:r>
              <a:rPr lang="en-US" altLang="en-US"/>
              <a:t>90</a:t>
            </a:r>
            <a:r>
              <a:rPr lang="en-US" altLang="en-US" baseline="30000"/>
              <a:t>0</a:t>
            </a:r>
            <a:endParaRPr lang="en-US" altLang="en-US"/>
          </a:p>
        </p:txBody>
      </p:sp>
      <p:sp>
        <p:nvSpPr>
          <p:cNvPr id="65554" name="Line 22"/>
          <p:cNvSpPr>
            <a:spLocks noChangeShapeType="1"/>
          </p:cNvSpPr>
          <p:nvPr/>
        </p:nvSpPr>
        <p:spPr bwMode="auto">
          <a:xfrm rot="5400000" flipV="1">
            <a:off x="5562600" y="2667000"/>
            <a:ext cx="0" cy="1524000"/>
          </a:xfrm>
          <a:prstGeom prst="line">
            <a:avLst/>
          </a:prstGeom>
          <a:noFill/>
          <a:ln w="57150">
            <a:solidFill>
              <a:srgbClr val="FFFF00"/>
            </a:solidFill>
            <a:round/>
            <a:headEnd/>
            <a:tailEnd type="triangle" w="med" len="med"/>
          </a:ln>
        </p:spPr>
        <p:txBody>
          <a:bodyPr/>
          <a:lstStyle/>
          <a:p>
            <a:endParaRPr lang="en-US"/>
          </a:p>
        </p:txBody>
      </p:sp>
      <p:sp>
        <p:nvSpPr>
          <p:cNvPr id="65555" name="Text Box 24"/>
          <p:cNvSpPr txBox="1">
            <a:spLocks noChangeArrowheads="1"/>
          </p:cNvSpPr>
          <p:nvPr/>
        </p:nvSpPr>
        <p:spPr bwMode="auto">
          <a:xfrm>
            <a:off x="304800" y="1600200"/>
            <a:ext cx="2133600" cy="366713"/>
          </a:xfrm>
          <a:prstGeom prst="rect">
            <a:avLst/>
          </a:prstGeom>
          <a:noFill/>
          <a:ln w="9525">
            <a:noFill/>
            <a:miter lim="800000"/>
            <a:headEnd/>
            <a:tailEnd/>
          </a:ln>
        </p:spPr>
        <p:txBody>
          <a:bodyPr>
            <a:spAutoFit/>
          </a:bodyPr>
          <a:lstStyle/>
          <a:p>
            <a:pPr eaLnBrk="0" hangingPunct="0">
              <a:spcBef>
                <a:spcPct val="50000"/>
              </a:spcBef>
            </a:pPr>
            <a:endParaRPr lang="en-US" altLang="en-US"/>
          </a:p>
        </p:txBody>
      </p:sp>
      <p:sp>
        <p:nvSpPr>
          <p:cNvPr id="65556" name="Text Box 25"/>
          <p:cNvSpPr txBox="1">
            <a:spLocks noChangeArrowheads="1"/>
          </p:cNvSpPr>
          <p:nvPr/>
        </p:nvSpPr>
        <p:spPr bwMode="auto">
          <a:xfrm>
            <a:off x="381000" y="1752600"/>
            <a:ext cx="2057400" cy="1187450"/>
          </a:xfrm>
          <a:prstGeom prst="rect">
            <a:avLst/>
          </a:prstGeom>
          <a:noFill/>
          <a:ln w="9525">
            <a:noFill/>
            <a:miter lim="800000"/>
            <a:headEnd/>
            <a:tailEnd/>
          </a:ln>
        </p:spPr>
        <p:txBody>
          <a:bodyPr>
            <a:spAutoFit/>
          </a:bodyPr>
          <a:lstStyle/>
          <a:p>
            <a:pPr eaLnBrk="0" hangingPunct="0">
              <a:spcBef>
                <a:spcPct val="50000"/>
              </a:spcBef>
            </a:pPr>
            <a:r>
              <a:rPr lang="en-US" altLang="en-US" sz="2400"/>
              <a:t>Proton density weighting</a:t>
            </a:r>
          </a:p>
        </p:txBody>
      </p:sp>
      <p:sp>
        <p:nvSpPr>
          <p:cNvPr id="65557" name="Text Box 26"/>
          <p:cNvSpPr txBox="1">
            <a:spLocks noChangeArrowheads="1"/>
          </p:cNvSpPr>
          <p:nvPr/>
        </p:nvSpPr>
        <p:spPr bwMode="auto">
          <a:xfrm>
            <a:off x="5334000" y="3657600"/>
            <a:ext cx="3200400" cy="641350"/>
          </a:xfrm>
          <a:prstGeom prst="rect">
            <a:avLst/>
          </a:prstGeom>
          <a:noFill/>
          <a:ln w="9525">
            <a:noFill/>
            <a:miter lim="800000"/>
            <a:headEnd/>
            <a:tailEnd/>
          </a:ln>
        </p:spPr>
        <p:txBody>
          <a:bodyPr>
            <a:spAutoFit/>
          </a:bodyPr>
          <a:lstStyle/>
          <a:p>
            <a:pPr eaLnBrk="0" hangingPunct="0">
              <a:spcBef>
                <a:spcPct val="50000"/>
              </a:spcBef>
            </a:pPr>
            <a:r>
              <a:rPr lang="en-US" altLang="en-US"/>
              <a:t>No contrast difference between fat &amp; water</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74638"/>
            <a:ext cx="7467600" cy="868362"/>
          </a:xfrm>
        </p:spPr>
        <p:txBody>
          <a:bodyPr/>
          <a:lstStyle/>
          <a:p>
            <a:pPr eaLnBrk="1" hangingPunct="1"/>
            <a:r>
              <a:rPr lang="en-US" smtClean="0"/>
              <a:t>Uses </a:t>
            </a:r>
          </a:p>
        </p:txBody>
      </p:sp>
      <p:sp>
        <p:nvSpPr>
          <p:cNvPr id="66563" name="Rectangle 3"/>
          <p:cNvSpPr>
            <a:spLocks noGrp="1" noChangeArrowheads="1"/>
          </p:cNvSpPr>
          <p:nvPr>
            <p:ph idx="1"/>
          </p:nvPr>
        </p:nvSpPr>
        <p:spPr>
          <a:xfrm>
            <a:off x="457200" y="1219200"/>
            <a:ext cx="7467600" cy="4906963"/>
          </a:xfrm>
        </p:spPr>
        <p:txBody>
          <a:bodyPr/>
          <a:lstStyle/>
          <a:p>
            <a:pPr eaLnBrk="1" hangingPunct="1">
              <a:lnSpc>
                <a:spcPct val="90000"/>
              </a:lnSpc>
            </a:pPr>
            <a:r>
              <a:rPr lang="en-US" sz="2800" smtClean="0"/>
              <a:t>The 180 inversion pulse produces a large contrast difference between fat &amp; water because full saturation of the fat and water vectors is achieved at the beginning of each repetition. </a:t>
            </a:r>
          </a:p>
          <a:p>
            <a:pPr eaLnBrk="1" hangingPunct="1">
              <a:lnSpc>
                <a:spcPct val="90000"/>
              </a:lnSpc>
            </a:pPr>
            <a:r>
              <a:rPr lang="en-US" sz="2800" smtClean="0"/>
              <a:t>So </a:t>
            </a:r>
            <a:r>
              <a:rPr lang="en-US" sz="2800" smtClean="0">
                <a:solidFill>
                  <a:srgbClr val="FFFF00"/>
                </a:solidFill>
              </a:rPr>
              <a:t>conventionally used</a:t>
            </a:r>
            <a:r>
              <a:rPr lang="en-US" sz="2800" smtClean="0"/>
              <a:t> to produce heavily </a:t>
            </a:r>
            <a:r>
              <a:rPr lang="en-US" sz="2800" smtClean="0">
                <a:solidFill>
                  <a:srgbClr val="FFFF00"/>
                </a:solidFill>
              </a:rPr>
              <a:t>T1 weighted images</a:t>
            </a:r>
            <a:r>
              <a:rPr lang="en-US" sz="2800" smtClean="0"/>
              <a:t> to demonstrate anatomy  (Figure below) &amp; in contrast enhanced imaging</a:t>
            </a:r>
          </a:p>
          <a:p>
            <a:pPr eaLnBrk="1" hangingPunct="1">
              <a:lnSpc>
                <a:spcPct val="90000"/>
              </a:lnSpc>
            </a:pPr>
            <a:r>
              <a:rPr lang="en-US" sz="2800" smtClean="0"/>
              <a:t>Now </a:t>
            </a:r>
            <a:r>
              <a:rPr lang="en-US" sz="2800" smtClean="0">
                <a:solidFill>
                  <a:srgbClr val="00FF00"/>
                </a:solidFill>
              </a:rPr>
              <a:t>more widely</a:t>
            </a:r>
            <a:r>
              <a:rPr lang="en-US" sz="2800" smtClean="0"/>
              <a:t> used in conjunction with fast spin echo to </a:t>
            </a:r>
            <a:r>
              <a:rPr lang="en-US" sz="2800" smtClean="0">
                <a:solidFill>
                  <a:srgbClr val="00FF00"/>
                </a:solidFill>
              </a:rPr>
              <a:t>produce pathology</a:t>
            </a:r>
            <a:r>
              <a:rPr lang="en-US" sz="2800" smtClean="0"/>
              <a:t> weighted images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 y="228600"/>
            <a:ext cx="8686800" cy="715963"/>
          </a:xfrm>
        </p:spPr>
        <p:txBody>
          <a:bodyPr/>
          <a:lstStyle/>
          <a:p>
            <a:pPr eaLnBrk="1" hangingPunct="1"/>
            <a:r>
              <a:rPr lang="en-US" smtClean="0"/>
              <a:t>Categorization of pulse sequences</a:t>
            </a:r>
          </a:p>
        </p:txBody>
      </p:sp>
      <p:sp>
        <p:nvSpPr>
          <p:cNvPr id="12291" name="Rectangle 3"/>
          <p:cNvSpPr>
            <a:spLocks noGrp="1" noChangeArrowheads="1"/>
          </p:cNvSpPr>
          <p:nvPr>
            <p:ph idx="1"/>
          </p:nvPr>
        </p:nvSpPr>
        <p:spPr>
          <a:xfrm>
            <a:off x="457200" y="990600"/>
            <a:ext cx="8305800" cy="5562600"/>
          </a:xfrm>
        </p:spPr>
        <p:txBody>
          <a:bodyPr/>
          <a:lstStyle/>
          <a:p>
            <a:pPr eaLnBrk="1" hangingPunct="1"/>
            <a:r>
              <a:rPr lang="en-US" sz="2400" dirty="0" smtClean="0"/>
              <a:t>Spin echo pulse sequences (spins are </a:t>
            </a:r>
            <a:r>
              <a:rPr lang="en-US" sz="2400" dirty="0" err="1" smtClean="0"/>
              <a:t>rephased</a:t>
            </a:r>
            <a:r>
              <a:rPr lang="en-US" sz="2400" dirty="0" smtClean="0"/>
              <a:t> by a 180 ° </a:t>
            </a:r>
            <a:r>
              <a:rPr lang="en-US" sz="2400" dirty="0" err="1" smtClean="0"/>
              <a:t>rephasing</a:t>
            </a:r>
            <a:r>
              <a:rPr lang="en-US" sz="2400" dirty="0" smtClean="0"/>
              <a:t> pulse)</a:t>
            </a:r>
          </a:p>
          <a:p>
            <a:pPr lvl="1" eaLnBrk="1" hangingPunct="1"/>
            <a:r>
              <a:rPr lang="en-US" sz="2400" dirty="0" smtClean="0"/>
              <a:t>conventional spin echo </a:t>
            </a:r>
          </a:p>
          <a:p>
            <a:pPr lvl="1" eaLnBrk="1" hangingPunct="1"/>
            <a:r>
              <a:rPr lang="en-US" sz="2400" dirty="0" smtClean="0"/>
              <a:t>fast or turbo spin echo </a:t>
            </a:r>
          </a:p>
          <a:p>
            <a:pPr lvl="1" eaLnBrk="1" hangingPunct="1"/>
            <a:r>
              <a:rPr lang="en-US" sz="2400" dirty="0" smtClean="0"/>
              <a:t>inversion recovery. </a:t>
            </a:r>
          </a:p>
          <a:p>
            <a:pPr eaLnBrk="1" hangingPunct="1"/>
            <a:r>
              <a:rPr lang="en-US" sz="2400" dirty="0" smtClean="0"/>
              <a:t>Gradient echo pulse sequences (spins are </a:t>
            </a:r>
            <a:r>
              <a:rPr lang="en-US" sz="2400" dirty="0" err="1" smtClean="0"/>
              <a:t>rephased</a:t>
            </a:r>
            <a:r>
              <a:rPr lang="en-US" sz="2400" dirty="0" smtClean="0"/>
              <a:t> by a gradient)</a:t>
            </a:r>
          </a:p>
          <a:p>
            <a:pPr lvl="1" eaLnBrk="1" hangingPunct="1"/>
            <a:r>
              <a:rPr lang="en-US" sz="2400" dirty="0" smtClean="0"/>
              <a:t>coherent gradient echo </a:t>
            </a:r>
          </a:p>
          <a:p>
            <a:pPr lvl="1" eaLnBrk="1" hangingPunct="1"/>
            <a:r>
              <a:rPr lang="en-US" sz="2400" dirty="0" smtClean="0"/>
              <a:t>incoherent gradient echo  </a:t>
            </a:r>
          </a:p>
          <a:p>
            <a:pPr lvl="1" eaLnBrk="1" hangingPunct="1"/>
            <a:r>
              <a:rPr lang="en-US" sz="2400" dirty="0" smtClean="0"/>
              <a:t>steady state free precession  </a:t>
            </a:r>
          </a:p>
          <a:p>
            <a:pPr lvl="1" eaLnBrk="1" hangingPunct="1"/>
            <a:r>
              <a:rPr lang="en-US" sz="2400" dirty="0" smtClean="0"/>
              <a:t>balanced gradient echo  </a:t>
            </a:r>
          </a:p>
          <a:p>
            <a:pPr lvl="1" eaLnBrk="1" hangingPunct="1"/>
            <a:r>
              <a:rPr lang="en-US" sz="2400" dirty="0" smtClean="0"/>
              <a:t>fast gradient echo  </a:t>
            </a:r>
          </a:p>
          <a:p>
            <a:pPr lvl="1" eaLnBrk="1" hangingPunct="1"/>
            <a:r>
              <a:rPr lang="en-US" sz="2400" dirty="0" smtClean="0"/>
              <a:t>echo planar imaging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274638"/>
            <a:ext cx="8458200" cy="1477962"/>
          </a:xfrm>
        </p:spPr>
        <p:txBody>
          <a:bodyPr/>
          <a:lstStyle/>
          <a:p>
            <a:r>
              <a:rPr lang="en-US" sz="3600" dirty="0" smtClean="0"/>
              <a:t>Axial T1 weighted inversion recovery sequence through the brain. A TI of 700ms has been used. </a:t>
            </a:r>
          </a:p>
        </p:txBody>
      </p:sp>
      <p:pic>
        <p:nvPicPr>
          <p:cNvPr id="67587" name="Picture 2"/>
          <p:cNvPicPr>
            <a:picLocks noGrp="1" noChangeAspect="1" noChangeArrowheads="1"/>
          </p:cNvPicPr>
          <p:nvPr>
            <p:ph idx="1"/>
          </p:nvPr>
        </p:nvPicPr>
        <p:blipFill>
          <a:blip r:embed="rId2" cstate="print"/>
          <a:srcRect/>
          <a:stretch>
            <a:fillRect/>
          </a:stretch>
        </p:blipFill>
        <p:spPr>
          <a:xfrm>
            <a:off x="2343150" y="1831975"/>
            <a:ext cx="4362450" cy="4794250"/>
          </a:xfr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mtClean="0"/>
              <a:t>Parameters</a:t>
            </a:r>
          </a:p>
        </p:txBody>
      </p:sp>
      <p:sp>
        <p:nvSpPr>
          <p:cNvPr id="31747" name="Rectangle 3"/>
          <p:cNvSpPr>
            <a:spLocks noGrp="1" noChangeArrowheads="1"/>
          </p:cNvSpPr>
          <p:nvPr>
            <p:ph idx="1"/>
          </p:nvPr>
        </p:nvSpPr>
        <p:spPr>
          <a:xfrm>
            <a:off x="457200" y="1600200"/>
            <a:ext cx="8077200" cy="4525963"/>
          </a:xfrm>
        </p:spPr>
        <p:txBody>
          <a:bodyPr/>
          <a:lstStyle/>
          <a:p>
            <a:pPr eaLnBrk="1" hangingPunct="1"/>
            <a:r>
              <a:rPr lang="en-US" sz="2800" smtClean="0"/>
              <a:t>TE controls the amount of T2 decay</a:t>
            </a:r>
          </a:p>
          <a:p>
            <a:pPr eaLnBrk="1" hangingPunct="1"/>
            <a:r>
              <a:rPr lang="en-US" sz="2800" smtClean="0"/>
              <a:t>To obtain T1, TE should be short to minimize the T2 effects</a:t>
            </a:r>
          </a:p>
          <a:p>
            <a:pPr eaLnBrk="1" hangingPunct="1"/>
            <a:r>
              <a:rPr lang="en-US" sz="2800" smtClean="0"/>
              <a:t>TE can be lengthen to produce / give tissues with a long T2 a bright signal</a:t>
            </a:r>
          </a:p>
          <a:p>
            <a:pPr eaLnBrk="1" hangingPunct="1"/>
            <a:r>
              <a:rPr lang="en-US" sz="2800" smtClean="0">
                <a:solidFill>
                  <a:srgbClr val="FFFF00"/>
                </a:solidFill>
              </a:rPr>
              <a:t>This is called </a:t>
            </a:r>
            <a:r>
              <a:rPr lang="en-US" sz="2800" smtClean="0">
                <a:solidFill>
                  <a:srgbClr val="00FF00"/>
                </a:solidFill>
              </a:rPr>
              <a:t>pathology weighting </a:t>
            </a:r>
            <a:r>
              <a:rPr lang="en-US" sz="2800" smtClean="0">
                <a:solidFill>
                  <a:srgbClr val="FFFF00"/>
                </a:solidFill>
              </a:rPr>
              <a:t>and produces an image predominantly T1 weighted but where pathological process appear bright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747">
                                            <p:txEl>
                                              <p:pRg st="3" end="3"/>
                                            </p:txEl>
                                          </p:spTgt>
                                        </p:tgtEl>
                                        <p:attrNameLst>
                                          <p:attrName>style.visibility</p:attrName>
                                        </p:attrNameLst>
                                      </p:cBhvr>
                                      <p:to>
                                        <p:strVal val="visible"/>
                                      </p:to>
                                    </p:set>
                                    <p:anim calcmode="lin" valueType="num">
                                      <p:cBhvr additive="base">
                                        <p:cTn id="25"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7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457200" y="609600"/>
            <a:ext cx="8229600" cy="5521325"/>
          </a:xfrm>
        </p:spPr>
        <p:txBody>
          <a:bodyPr/>
          <a:lstStyle/>
          <a:p>
            <a:pPr eaLnBrk="1" hangingPunct="1">
              <a:lnSpc>
                <a:spcPct val="90000"/>
              </a:lnSpc>
            </a:pPr>
            <a:r>
              <a:rPr lang="en-US" sz="2800" dirty="0" smtClean="0">
                <a:solidFill>
                  <a:srgbClr val="FFC000"/>
                </a:solidFill>
              </a:rPr>
              <a:t>TI</a:t>
            </a:r>
            <a:r>
              <a:rPr lang="en-US" sz="2800" dirty="0" smtClean="0"/>
              <a:t> is the most potent controller of contrast in the inversion recovery</a:t>
            </a:r>
          </a:p>
          <a:p>
            <a:pPr eaLnBrk="1" hangingPunct="1">
              <a:lnSpc>
                <a:spcPct val="90000"/>
              </a:lnSpc>
            </a:pPr>
            <a:r>
              <a:rPr lang="en-US" sz="2800" dirty="0" smtClean="0"/>
              <a:t>Medium </a:t>
            </a:r>
            <a:r>
              <a:rPr lang="en-US" sz="2800" dirty="0" smtClean="0">
                <a:solidFill>
                  <a:srgbClr val="FFC000"/>
                </a:solidFill>
              </a:rPr>
              <a:t>TI </a:t>
            </a:r>
            <a:r>
              <a:rPr lang="en-US" sz="2800" dirty="0" smtClean="0"/>
              <a:t>values give T1 weighting</a:t>
            </a:r>
          </a:p>
          <a:p>
            <a:pPr eaLnBrk="1" hangingPunct="1">
              <a:lnSpc>
                <a:spcPct val="90000"/>
              </a:lnSpc>
            </a:pPr>
            <a:r>
              <a:rPr lang="en-US" sz="2800" dirty="0" smtClean="0"/>
              <a:t>If </a:t>
            </a:r>
            <a:r>
              <a:rPr lang="en-US" sz="2800" dirty="0" smtClean="0">
                <a:solidFill>
                  <a:srgbClr val="FFC000"/>
                </a:solidFill>
              </a:rPr>
              <a:t>TI</a:t>
            </a:r>
            <a:r>
              <a:rPr lang="en-US" sz="2800" dirty="0" smtClean="0"/>
              <a:t> is lengthened the image becomes more proton density weighted</a:t>
            </a:r>
          </a:p>
          <a:p>
            <a:pPr eaLnBrk="1" hangingPunct="1">
              <a:lnSpc>
                <a:spcPct val="90000"/>
              </a:lnSpc>
            </a:pPr>
            <a:r>
              <a:rPr lang="en-US" sz="2800" dirty="0" smtClean="0"/>
              <a:t>TR should always be long enough (longer than 2000 ms) to allow full recovery of NMV before the next inverting pulse is applied</a:t>
            </a:r>
          </a:p>
          <a:p>
            <a:pPr eaLnBrk="1" hangingPunct="1">
              <a:lnSpc>
                <a:spcPct val="90000"/>
              </a:lnSpc>
            </a:pPr>
            <a:r>
              <a:rPr lang="en-US" sz="2800" dirty="0" smtClean="0"/>
              <a:t>If not, the individual vectors recover to different degrees and the weighting is affected.</a:t>
            </a:r>
          </a:p>
          <a:p>
            <a:pPr eaLnBrk="1" hangingPunct="1">
              <a:lnSpc>
                <a:spcPct val="90000"/>
              </a:lnSpc>
            </a:pPr>
            <a:r>
              <a:rPr lang="en-US" sz="2800" dirty="0" smtClean="0"/>
              <a:t>As a result the scan times are relatively long (this is rectified by </a:t>
            </a:r>
            <a:r>
              <a:rPr lang="en-US" sz="2800" dirty="0" smtClean="0">
                <a:solidFill>
                  <a:srgbClr val="FFFF00"/>
                </a:solidFill>
              </a:rPr>
              <a:t>IR fast spin echo</a:t>
            </a:r>
            <a:r>
              <a:rPr lang="en-US" sz="28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 calcmode="lin" valueType="num">
                                      <p:cBhvr additive="base">
                                        <p:cTn id="19"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987">
                                            <p:txEl>
                                              <p:pRg st="3" end="3"/>
                                            </p:txEl>
                                          </p:spTgt>
                                        </p:tgtEl>
                                        <p:attrNameLst>
                                          <p:attrName>style.visibility</p:attrName>
                                        </p:attrNameLst>
                                      </p:cBhvr>
                                      <p:to>
                                        <p:strVal val="visible"/>
                                      </p:to>
                                    </p:set>
                                    <p:anim calcmode="lin" valueType="num">
                                      <p:cBhvr additive="base">
                                        <p:cTn id="25" dur="500" fill="hold"/>
                                        <p:tgtEl>
                                          <p:spTgt spid="419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9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1987">
                                            <p:txEl>
                                              <p:pRg st="4" end="4"/>
                                            </p:txEl>
                                          </p:spTgt>
                                        </p:tgtEl>
                                        <p:attrNameLst>
                                          <p:attrName>style.visibility</p:attrName>
                                        </p:attrNameLst>
                                      </p:cBhvr>
                                      <p:to>
                                        <p:strVal val="visible"/>
                                      </p:to>
                                    </p:set>
                                    <p:anim calcmode="lin" valueType="num">
                                      <p:cBhvr additive="base">
                                        <p:cTn id="31" dur="500" fill="hold"/>
                                        <p:tgtEl>
                                          <p:spTgt spid="419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9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1987">
                                            <p:txEl>
                                              <p:pRg st="5" end="5"/>
                                            </p:txEl>
                                          </p:spTgt>
                                        </p:tgtEl>
                                        <p:attrNameLst>
                                          <p:attrName>style.visibility</p:attrName>
                                        </p:attrNameLst>
                                      </p:cBhvr>
                                      <p:to>
                                        <p:strVal val="visible"/>
                                      </p:to>
                                    </p:set>
                                    <p:anim calcmode="lin" valueType="num">
                                      <p:cBhvr additive="base">
                                        <p:cTn id="37" dur="500" fill="hold"/>
                                        <p:tgtEl>
                                          <p:spTgt spid="419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98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77813"/>
            <a:ext cx="8229600" cy="788987"/>
          </a:xfrm>
        </p:spPr>
        <p:txBody>
          <a:bodyPr>
            <a:normAutofit fontScale="90000"/>
          </a:bodyPr>
          <a:lstStyle/>
          <a:p>
            <a:pPr eaLnBrk="1" fontAlgn="auto" hangingPunct="1">
              <a:spcAft>
                <a:spcPts val="0"/>
              </a:spcAft>
              <a:defRPr/>
            </a:pPr>
            <a:r>
              <a:rPr lang="en-US" smtClean="0"/>
              <a:t>Typical IR parameters</a:t>
            </a:r>
          </a:p>
        </p:txBody>
      </p:sp>
      <p:sp>
        <p:nvSpPr>
          <p:cNvPr id="43011" name="Rectangle 3"/>
          <p:cNvSpPr>
            <a:spLocks noGrp="1" noChangeArrowheads="1"/>
          </p:cNvSpPr>
          <p:nvPr>
            <p:ph idx="1"/>
          </p:nvPr>
        </p:nvSpPr>
        <p:spPr>
          <a:xfrm>
            <a:off x="457200" y="1066800"/>
            <a:ext cx="8229600" cy="5410200"/>
          </a:xfrm>
        </p:spPr>
        <p:txBody>
          <a:bodyPr/>
          <a:lstStyle/>
          <a:p>
            <a:pPr eaLnBrk="1" hangingPunct="1">
              <a:lnSpc>
                <a:spcPct val="90000"/>
              </a:lnSpc>
            </a:pPr>
            <a:r>
              <a:rPr lang="en-US" sz="2400" smtClean="0"/>
              <a:t>T1 weighting</a:t>
            </a:r>
          </a:p>
          <a:p>
            <a:pPr lvl="1" eaLnBrk="1" hangingPunct="1">
              <a:lnSpc>
                <a:spcPct val="90000"/>
              </a:lnSpc>
            </a:pPr>
            <a:r>
              <a:rPr lang="en-US" sz="2000" smtClean="0">
                <a:solidFill>
                  <a:srgbClr val="00FF00"/>
                </a:solidFill>
              </a:rPr>
              <a:t>Medium TI 400 – 800ms (varies with field strengths)</a:t>
            </a:r>
          </a:p>
          <a:p>
            <a:pPr lvl="1" eaLnBrk="1" hangingPunct="1">
              <a:lnSpc>
                <a:spcPct val="90000"/>
              </a:lnSpc>
            </a:pPr>
            <a:r>
              <a:rPr lang="en-US" sz="2000" smtClean="0">
                <a:solidFill>
                  <a:srgbClr val="FF99FF"/>
                </a:solidFill>
              </a:rPr>
              <a:t>Short TE 10-20 ms</a:t>
            </a:r>
          </a:p>
          <a:p>
            <a:pPr lvl="1" eaLnBrk="1" hangingPunct="1">
              <a:lnSpc>
                <a:spcPct val="90000"/>
              </a:lnSpc>
            </a:pPr>
            <a:r>
              <a:rPr lang="en-US" sz="2000" smtClean="0">
                <a:solidFill>
                  <a:srgbClr val="FFFF00"/>
                </a:solidFill>
              </a:rPr>
              <a:t>Long TR 3000ms+</a:t>
            </a:r>
          </a:p>
          <a:p>
            <a:pPr lvl="1" eaLnBrk="1" hangingPunct="1">
              <a:lnSpc>
                <a:spcPct val="90000"/>
              </a:lnSpc>
            </a:pPr>
            <a:r>
              <a:rPr lang="en-US" sz="2000" smtClean="0"/>
              <a:t>Average scan time 5-15min</a:t>
            </a:r>
          </a:p>
          <a:p>
            <a:pPr eaLnBrk="1" hangingPunct="1">
              <a:lnSpc>
                <a:spcPct val="90000"/>
              </a:lnSpc>
            </a:pPr>
            <a:r>
              <a:rPr lang="en-US" sz="2400" smtClean="0"/>
              <a:t>Proton density weighting</a:t>
            </a:r>
          </a:p>
          <a:p>
            <a:pPr lvl="1" eaLnBrk="1" hangingPunct="1">
              <a:lnSpc>
                <a:spcPct val="90000"/>
              </a:lnSpc>
            </a:pPr>
            <a:r>
              <a:rPr lang="en-US" sz="2000" smtClean="0">
                <a:solidFill>
                  <a:srgbClr val="FF0000"/>
                </a:solidFill>
              </a:rPr>
              <a:t>Long TI 1800 ms</a:t>
            </a:r>
          </a:p>
          <a:p>
            <a:pPr lvl="1" eaLnBrk="1" hangingPunct="1">
              <a:lnSpc>
                <a:spcPct val="90000"/>
              </a:lnSpc>
            </a:pPr>
            <a:r>
              <a:rPr lang="en-US" sz="2000" smtClean="0">
                <a:solidFill>
                  <a:srgbClr val="FF99FF"/>
                </a:solidFill>
              </a:rPr>
              <a:t>Short TE 10 -20 ms</a:t>
            </a:r>
          </a:p>
          <a:p>
            <a:pPr lvl="1" eaLnBrk="1" hangingPunct="1">
              <a:lnSpc>
                <a:spcPct val="90000"/>
              </a:lnSpc>
            </a:pPr>
            <a:r>
              <a:rPr lang="en-US" sz="2000" smtClean="0">
                <a:solidFill>
                  <a:srgbClr val="FFFF00"/>
                </a:solidFill>
              </a:rPr>
              <a:t>Long TR 3000ms+</a:t>
            </a:r>
          </a:p>
          <a:p>
            <a:pPr lvl="1" eaLnBrk="1" hangingPunct="1">
              <a:lnSpc>
                <a:spcPct val="90000"/>
              </a:lnSpc>
            </a:pPr>
            <a:r>
              <a:rPr lang="en-US" sz="2000" smtClean="0"/>
              <a:t>Average scan time 5 – 15 min</a:t>
            </a:r>
          </a:p>
          <a:p>
            <a:pPr eaLnBrk="1" hangingPunct="1">
              <a:lnSpc>
                <a:spcPct val="90000"/>
              </a:lnSpc>
            </a:pPr>
            <a:r>
              <a:rPr lang="en-US" sz="2400" smtClean="0"/>
              <a:t>Pathology weighting</a:t>
            </a:r>
          </a:p>
          <a:p>
            <a:pPr lvl="1" eaLnBrk="1" hangingPunct="1">
              <a:lnSpc>
                <a:spcPct val="90000"/>
              </a:lnSpc>
            </a:pPr>
            <a:r>
              <a:rPr lang="en-US" sz="2000" smtClean="0">
                <a:solidFill>
                  <a:srgbClr val="00FF00"/>
                </a:solidFill>
              </a:rPr>
              <a:t>Medium TI 400-800 ms</a:t>
            </a:r>
          </a:p>
          <a:p>
            <a:pPr lvl="1" eaLnBrk="1" hangingPunct="1">
              <a:lnSpc>
                <a:spcPct val="90000"/>
              </a:lnSpc>
            </a:pPr>
            <a:r>
              <a:rPr lang="en-US" sz="2000" smtClean="0">
                <a:solidFill>
                  <a:schemeClr val="folHlink"/>
                </a:solidFill>
              </a:rPr>
              <a:t>Long TE 70 ms+</a:t>
            </a:r>
          </a:p>
          <a:p>
            <a:pPr lvl="1" eaLnBrk="1" hangingPunct="1">
              <a:lnSpc>
                <a:spcPct val="90000"/>
              </a:lnSpc>
            </a:pPr>
            <a:r>
              <a:rPr lang="en-US" sz="2000" smtClean="0">
                <a:solidFill>
                  <a:srgbClr val="FFFF00"/>
                </a:solidFill>
              </a:rPr>
              <a:t>Long TR 3000 ms+</a:t>
            </a:r>
          </a:p>
          <a:p>
            <a:pPr lvl="1" eaLnBrk="1" hangingPunct="1">
              <a:lnSpc>
                <a:spcPct val="90000"/>
              </a:lnSpc>
            </a:pPr>
            <a:r>
              <a:rPr lang="en-US" sz="2000" smtClean="0"/>
              <a:t>Average scan time 5-15 miin</a:t>
            </a:r>
          </a:p>
        </p:txBody>
      </p:sp>
      <p:sp>
        <p:nvSpPr>
          <p:cNvPr id="43012" name="Text Box 4"/>
          <p:cNvSpPr txBox="1">
            <a:spLocks noChangeArrowheads="1"/>
          </p:cNvSpPr>
          <p:nvPr/>
        </p:nvSpPr>
        <p:spPr bwMode="auto">
          <a:xfrm>
            <a:off x="5562600" y="1905000"/>
            <a:ext cx="3200400" cy="4154488"/>
          </a:xfrm>
          <a:prstGeom prst="rect">
            <a:avLst/>
          </a:prstGeom>
          <a:noFill/>
          <a:ln w="9525">
            <a:noFill/>
            <a:miter lim="800000"/>
            <a:headEnd/>
            <a:tailEnd/>
          </a:ln>
        </p:spPr>
        <p:txBody>
          <a:bodyPr>
            <a:spAutoFit/>
          </a:bodyPr>
          <a:lstStyle/>
          <a:p>
            <a:pPr eaLnBrk="0" hangingPunct="0">
              <a:spcBef>
                <a:spcPct val="50000"/>
              </a:spcBef>
              <a:defRPr/>
            </a:pPr>
            <a:r>
              <a:rPr lang="en-US" altLang="en-US" sz="2400" u="sng" dirty="0">
                <a:solidFill>
                  <a:schemeClr val="folHlink"/>
                </a:solidFill>
              </a:rPr>
              <a:t>Advantages</a:t>
            </a:r>
          </a:p>
          <a:p>
            <a:pPr eaLnBrk="0" hangingPunct="0">
              <a:spcBef>
                <a:spcPct val="50000"/>
              </a:spcBef>
              <a:buClr>
                <a:schemeClr val="accent1">
                  <a:lumMod val="75000"/>
                </a:schemeClr>
              </a:buClr>
              <a:buFont typeface="Wingdings" pitchFamily="2" charset="2"/>
              <a:buChar char="§"/>
              <a:defRPr/>
            </a:pPr>
            <a:r>
              <a:rPr lang="en-US" altLang="en-US" sz="2400" dirty="0"/>
              <a:t> Very good SNR as TR is long</a:t>
            </a:r>
          </a:p>
          <a:p>
            <a:pPr eaLnBrk="0" hangingPunct="0">
              <a:spcBef>
                <a:spcPct val="50000"/>
              </a:spcBef>
              <a:buClr>
                <a:schemeClr val="accent1">
                  <a:lumMod val="75000"/>
                </a:schemeClr>
              </a:buClr>
              <a:buFont typeface="Wingdings" pitchFamily="2" charset="2"/>
              <a:buChar char="§"/>
              <a:defRPr/>
            </a:pPr>
            <a:r>
              <a:rPr lang="en-US" altLang="en-US" sz="2400" dirty="0"/>
              <a:t> Excellent T1 contrast</a:t>
            </a:r>
          </a:p>
          <a:p>
            <a:pPr eaLnBrk="0" hangingPunct="0">
              <a:spcBef>
                <a:spcPct val="50000"/>
              </a:spcBef>
              <a:defRPr/>
            </a:pPr>
            <a:r>
              <a:rPr lang="en-US" altLang="en-US" sz="2400" u="sng" dirty="0">
                <a:solidFill>
                  <a:srgbClr val="00FF00"/>
                </a:solidFill>
              </a:rPr>
              <a:t>Disadvantages</a:t>
            </a:r>
          </a:p>
          <a:p>
            <a:pPr eaLnBrk="0" hangingPunct="0">
              <a:spcBef>
                <a:spcPct val="50000"/>
              </a:spcBef>
              <a:defRPr/>
            </a:pPr>
            <a:r>
              <a:rPr lang="en-US" altLang="en-US" sz="2400" dirty="0"/>
              <a:t>Long scan times unless combined with fast spin echo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0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0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0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01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01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011">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011">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011">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011">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011">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011">
                                            <p:txEl>
                                              <p:pRg st="13" end="1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011">
                                            <p:txEl>
                                              <p:pRg st="14" end="14"/>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0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P spid="4301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274638"/>
            <a:ext cx="7467600" cy="563562"/>
          </a:xfrm>
        </p:spPr>
        <p:txBody>
          <a:bodyPr/>
          <a:lstStyle/>
          <a:p>
            <a:r>
              <a:rPr lang="en-US" smtClean="0"/>
              <a:t>Fast inversion recovery</a:t>
            </a:r>
          </a:p>
        </p:txBody>
      </p:sp>
      <p:sp>
        <p:nvSpPr>
          <p:cNvPr id="71683" name="Content Placeholder 2"/>
          <p:cNvSpPr>
            <a:spLocks noGrp="1"/>
          </p:cNvSpPr>
          <p:nvPr>
            <p:ph idx="1"/>
          </p:nvPr>
        </p:nvSpPr>
        <p:spPr>
          <a:xfrm>
            <a:off x="457200" y="1219200"/>
            <a:ext cx="8305800" cy="5181600"/>
          </a:xfrm>
        </p:spPr>
        <p:txBody>
          <a:bodyPr/>
          <a:lstStyle/>
          <a:p>
            <a:r>
              <a:rPr lang="en-US" sz="2400" dirty="0" smtClean="0"/>
              <a:t>In this sequence </a:t>
            </a:r>
            <a:r>
              <a:rPr lang="en-US" sz="2400" dirty="0" smtClean="0"/>
              <a:t>modification the </a:t>
            </a:r>
            <a:r>
              <a:rPr lang="en-US" sz="2400" dirty="0" smtClean="0"/>
              <a:t>180 ° inverting pulse is followed after the TI time by the 90 ° excitation pulse and the train of 180 ° RF pulses to fill out multiple lines of K space as in fast spin echo. </a:t>
            </a:r>
          </a:p>
          <a:p>
            <a:r>
              <a:rPr lang="en-US" sz="2400" dirty="0" smtClean="0"/>
              <a:t>This greatly reduces the scan time and enabled a re - emergence of this sequence in clinical imaging. </a:t>
            </a:r>
          </a:p>
          <a:p>
            <a:r>
              <a:rPr lang="en-US" sz="2400" dirty="0" smtClean="0"/>
              <a:t>However, instead of being used to produce T1 weighted images, fast inversion recovery is usually used to suppress signal from certain tissues in conjunction with T2 weighting so that water and pathology return a high signal. </a:t>
            </a:r>
          </a:p>
          <a:p>
            <a:r>
              <a:rPr lang="en-US" sz="2400" dirty="0" smtClean="0"/>
              <a:t>The two main sequences in this category are </a:t>
            </a:r>
            <a:r>
              <a:rPr lang="en-US" sz="2400" dirty="0" smtClean="0">
                <a:solidFill>
                  <a:srgbClr val="FFFF00"/>
                </a:solidFill>
              </a:rPr>
              <a:t>STIR</a:t>
            </a:r>
            <a:r>
              <a:rPr lang="en-US" sz="2400" dirty="0" smtClean="0"/>
              <a:t> and </a:t>
            </a:r>
            <a:r>
              <a:rPr lang="en-US" sz="2400" dirty="0" smtClean="0">
                <a:solidFill>
                  <a:srgbClr val="FFFF00"/>
                </a:solidFill>
              </a:rPr>
              <a:t>FLAIR</a:t>
            </a:r>
            <a:r>
              <a:rPr lang="en-US" sz="2400" dirty="0" smtClean="0"/>
              <a:t>.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152400"/>
            <a:ext cx="8229600" cy="563563"/>
          </a:xfrm>
        </p:spPr>
        <p:txBody>
          <a:bodyPr/>
          <a:lstStyle/>
          <a:p>
            <a:pPr eaLnBrk="1" hangingPunct="1"/>
            <a:r>
              <a:rPr lang="en-US" sz="4000" smtClean="0"/>
              <a:t>STIR (Short Tau Inversion Recovery)</a:t>
            </a:r>
          </a:p>
        </p:txBody>
      </p:sp>
      <p:sp>
        <p:nvSpPr>
          <p:cNvPr id="32771" name="Rectangle 3"/>
          <p:cNvSpPr>
            <a:spLocks noGrp="1" noChangeArrowheads="1"/>
          </p:cNvSpPr>
          <p:nvPr>
            <p:ph idx="1"/>
          </p:nvPr>
        </p:nvSpPr>
        <p:spPr>
          <a:xfrm>
            <a:off x="152400" y="914400"/>
            <a:ext cx="8763000" cy="5211763"/>
          </a:xfrm>
        </p:spPr>
        <p:txBody>
          <a:bodyPr/>
          <a:lstStyle/>
          <a:p>
            <a:pPr eaLnBrk="1" hangingPunct="1">
              <a:lnSpc>
                <a:spcPct val="80000"/>
              </a:lnSpc>
            </a:pPr>
            <a:r>
              <a:rPr lang="en-US" sz="2400" smtClean="0"/>
              <a:t>Uses TI (called Tau) that corresponds to the time it takes </a:t>
            </a:r>
            <a:r>
              <a:rPr lang="en-US" sz="2400" smtClean="0">
                <a:solidFill>
                  <a:srgbClr val="FFFF00"/>
                </a:solidFill>
              </a:rPr>
              <a:t>fat</a:t>
            </a:r>
            <a:r>
              <a:rPr lang="en-US" sz="2400" smtClean="0"/>
              <a:t> to recover from full inversion to the transverse plane so that there is no longitudinal magnetization corresponding to </a:t>
            </a:r>
            <a:r>
              <a:rPr lang="en-US" sz="2400" smtClean="0">
                <a:solidFill>
                  <a:srgbClr val="FFFF00"/>
                </a:solidFill>
              </a:rPr>
              <a:t>fat</a:t>
            </a:r>
            <a:r>
              <a:rPr lang="en-US" sz="2400" smtClean="0"/>
              <a:t>.</a:t>
            </a:r>
          </a:p>
          <a:p>
            <a:pPr eaLnBrk="1" hangingPunct="1">
              <a:lnSpc>
                <a:spcPct val="80000"/>
              </a:lnSpc>
            </a:pPr>
            <a:r>
              <a:rPr lang="en-US" sz="2400" smtClean="0"/>
              <a:t>As a result the </a:t>
            </a:r>
            <a:r>
              <a:rPr lang="en-US" sz="2400" smtClean="0">
                <a:solidFill>
                  <a:srgbClr val="00FF00"/>
                </a:solidFill>
              </a:rPr>
              <a:t>signal from fat is nulled</a:t>
            </a:r>
            <a:r>
              <a:rPr lang="en-US" sz="2400" smtClean="0"/>
              <a:t>. So this is called the null point. </a:t>
            </a:r>
          </a:p>
          <a:p>
            <a:pPr eaLnBrk="1" hangingPunct="1">
              <a:lnSpc>
                <a:spcPct val="80000"/>
              </a:lnSpc>
            </a:pPr>
            <a:r>
              <a:rPr lang="en-US" sz="2400" smtClean="0"/>
              <a:t>So no signal is produced by fat.</a:t>
            </a:r>
          </a:p>
          <a:p>
            <a:pPr eaLnBrk="1" hangingPunct="1">
              <a:lnSpc>
                <a:spcPct val="80000"/>
              </a:lnSpc>
            </a:pPr>
            <a:r>
              <a:rPr lang="en-US" sz="2400" smtClean="0"/>
              <a:t>Used to achieve suppression of </a:t>
            </a:r>
            <a:r>
              <a:rPr lang="en-US" sz="2400" smtClean="0">
                <a:solidFill>
                  <a:srgbClr val="FFFF00"/>
                </a:solidFill>
              </a:rPr>
              <a:t>fat</a:t>
            </a:r>
            <a:r>
              <a:rPr lang="en-US" sz="2400" smtClean="0"/>
              <a:t> in T1 weighted images.</a:t>
            </a:r>
          </a:p>
          <a:p>
            <a:pPr eaLnBrk="1" hangingPunct="1">
              <a:lnSpc>
                <a:spcPct val="80000"/>
              </a:lnSpc>
            </a:pPr>
            <a:r>
              <a:rPr lang="en-US" sz="2400" smtClean="0">
                <a:solidFill>
                  <a:srgbClr val="00FF00"/>
                </a:solidFill>
              </a:rPr>
              <a:t>For </a:t>
            </a:r>
            <a:r>
              <a:rPr lang="en-US" sz="2400" smtClean="0">
                <a:solidFill>
                  <a:srgbClr val="FFFF00"/>
                </a:solidFill>
              </a:rPr>
              <a:t>fat</a:t>
            </a:r>
            <a:r>
              <a:rPr lang="en-US" sz="2400" smtClean="0">
                <a:solidFill>
                  <a:srgbClr val="00FF00"/>
                </a:solidFill>
              </a:rPr>
              <a:t> suppression TI 150 – 175 ms (varies slightly with field strengths)</a:t>
            </a:r>
          </a:p>
          <a:p>
            <a:pPr eaLnBrk="1" hangingPunct="1">
              <a:lnSpc>
                <a:spcPct val="80000"/>
              </a:lnSpc>
            </a:pPr>
            <a:r>
              <a:rPr lang="en-US" sz="2400" smtClean="0">
                <a:solidFill>
                  <a:srgbClr val="00FF00"/>
                </a:solidFill>
              </a:rPr>
              <a:t>(</a:t>
            </a:r>
            <a:r>
              <a:rPr lang="en-US" sz="2400" smtClean="0">
                <a:solidFill>
                  <a:srgbClr val="FF0000"/>
                </a:solidFill>
              </a:rPr>
              <a:t>TI</a:t>
            </a:r>
            <a:r>
              <a:rPr lang="en-US" sz="2400" smtClean="0">
                <a:solidFill>
                  <a:srgbClr val="00FF00"/>
                </a:solidFill>
              </a:rPr>
              <a:t> requires to null the signal from tissue is 0.69 times </a:t>
            </a:r>
            <a:r>
              <a:rPr lang="en-US" sz="2400" smtClean="0">
                <a:solidFill>
                  <a:srgbClr val="FFFF00"/>
                </a:solidFill>
              </a:rPr>
              <a:t>T1 relaxation time)</a:t>
            </a:r>
          </a:p>
          <a:p>
            <a:pPr eaLnBrk="1" hangingPunct="1">
              <a:lnSpc>
                <a:spcPct val="80000"/>
              </a:lnSpc>
            </a:pPr>
            <a:r>
              <a:rPr lang="en-US" sz="2400" smtClean="0"/>
              <a:t>STIR should not be used in conjunction with contrast enhancement, which shortens the T1 times of enhancing tissues, making them bright. The T1 times of these structures are shortened so that they approach the T1 time of fat. In a STIR sequence therefore, enhancing tissue may also be nulled.</a:t>
            </a:r>
            <a:endParaRPr lang="en-US" sz="2400" smtClean="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mtClean="0"/>
              <a:t>STIR</a:t>
            </a:r>
          </a:p>
        </p:txBody>
      </p:sp>
      <p:sp>
        <p:nvSpPr>
          <p:cNvPr id="73731" name="Line 4"/>
          <p:cNvSpPr>
            <a:spLocks noChangeShapeType="1"/>
          </p:cNvSpPr>
          <p:nvPr/>
        </p:nvSpPr>
        <p:spPr bwMode="auto">
          <a:xfrm flipH="1">
            <a:off x="1524000" y="1828800"/>
            <a:ext cx="76200" cy="3810000"/>
          </a:xfrm>
          <a:prstGeom prst="line">
            <a:avLst/>
          </a:prstGeom>
          <a:noFill/>
          <a:ln w="38100">
            <a:solidFill>
              <a:schemeClr val="tx1"/>
            </a:solidFill>
            <a:round/>
            <a:headEnd type="triangle" w="med" len="med"/>
            <a:tailEnd/>
          </a:ln>
        </p:spPr>
        <p:txBody>
          <a:bodyPr/>
          <a:lstStyle/>
          <a:p>
            <a:endParaRPr lang="en-US"/>
          </a:p>
        </p:txBody>
      </p:sp>
      <p:sp>
        <p:nvSpPr>
          <p:cNvPr id="73732" name="Line 5"/>
          <p:cNvSpPr>
            <a:spLocks noChangeShapeType="1"/>
          </p:cNvSpPr>
          <p:nvPr/>
        </p:nvSpPr>
        <p:spPr bwMode="auto">
          <a:xfrm>
            <a:off x="1600200" y="3657600"/>
            <a:ext cx="4724400" cy="0"/>
          </a:xfrm>
          <a:prstGeom prst="line">
            <a:avLst/>
          </a:prstGeom>
          <a:noFill/>
          <a:ln w="38100">
            <a:solidFill>
              <a:schemeClr val="tx1"/>
            </a:solidFill>
            <a:round/>
            <a:headEnd/>
            <a:tailEnd/>
          </a:ln>
        </p:spPr>
        <p:txBody>
          <a:bodyPr/>
          <a:lstStyle/>
          <a:p>
            <a:endParaRPr lang="en-US"/>
          </a:p>
        </p:txBody>
      </p:sp>
      <p:sp>
        <p:nvSpPr>
          <p:cNvPr id="73733" name="Freeform 6"/>
          <p:cNvSpPr>
            <a:spLocks/>
          </p:cNvSpPr>
          <p:nvPr/>
        </p:nvSpPr>
        <p:spPr bwMode="auto">
          <a:xfrm>
            <a:off x="1524000" y="1973263"/>
            <a:ext cx="2540000" cy="3525837"/>
          </a:xfrm>
          <a:custGeom>
            <a:avLst/>
            <a:gdLst>
              <a:gd name="T0" fmla="*/ 0 w 1600"/>
              <a:gd name="T1" fmla="*/ 2147483647 h 2221"/>
              <a:gd name="T2" fmla="*/ 2147483647 w 1600"/>
              <a:gd name="T3" fmla="*/ 2147483647 h 2221"/>
              <a:gd name="T4" fmla="*/ 2147483647 w 1600"/>
              <a:gd name="T5" fmla="*/ 2147483647 h 2221"/>
              <a:gd name="T6" fmla="*/ 2147483647 w 1600"/>
              <a:gd name="T7" fmla="*/ 2147483647 h 2221"/>
              <a:gd name="T8" fmla="*/ 2147483647 w 1600"/>
              <a:gd name="T9" fmla="*/ 2147483647 h 2221"/>
              <a:gd name="T10" fmla="*/ 2147483647 w 1600"/>
              <a:gd name="T11" fmla="*/ 2147483647 h 2221"/>
              <a:gd name="T12" fmla="*/ 2147483647 w 1600"/>
              <a:gd name="T13" fmla="*/ 2147483647 h 2221"/>
              <a:gd name="T14" fmla="*/ 2147483647 w 1600"/>
              <a:gd name="T15" fmla="*/ 2147483647 h 2221"/>
              <a:gd name="T16" fmla="*/ 2147483647 w 1600"/>
              <a:gd name="T17" fmla="*/ 2147483647 h 2221"/>
              <a:gd name="T18" fmla="*/ 2147483647 w 1600"/>
              <a:gd name="T19" fmla="*/ 2147483647 h 2221"/>
              <a:gd name="T20" fmla="*/ 2147483647 w 1600"/>
              <a:gd name="T21" fmla="*/ 2147483647 h 2221"/>
              <a:gd name="T22" fmla="*/ 2147483647 w 1600"/>
              <a:gd name="T23" fmla="*/ 2147483647 h 2221"/>
              <a:gd name="T24" fmla="*/ 2147483647 w 1600"/>
              <a:gd name="T25" fmla="*/ 2147483647 h 2221"/>
              <a:gd name="T26" fmla="*/ 2147483647 w 1600"/>
              <a:gd name="T27" fmla="*/ 0 h 22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00"/>
              <a:gd name="T43" fmla="*/ 0 h 2221"/>
              <a:gd name="T44" fmla="*/ 1600 w 1600"/>
              <a:gd name="T45" fmla="*/ 2221 h 22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00" h="2221">
                <a:moveTo>
                  <a:pt x="0" y="2213"/>
                </a:moveTo>
                <a:cubicBezTo>
                  <a:pt x="20" y="2221"/>
                  <a:pt x="58" y="2217"/>
                  <a:pt x="96" y="2213"/>
                </a:cubicBezTo>
                <a:cubicBezTo>
                  <a:pt x="134" y="2209"/>
                  <a:pt x="183" y="2206"/>
                  <a:pt x="229" y="2186"/>
                </a:cubicBezTo>
                <a:cubicBezTo>
                  <a:pt x="275" y="2166"/>
                  <a:pt x="334" y="2138"/>
                  <a:pt x="375" y="2094"/>
                </a:cubicBezTo>
                <a:cubicBezTo>
                  <a:pt x="416" y="2050"/>
                  <a:pt x="409" y="2076"/>
                  <a:pt x="475" y="1920"/>
                </a:cubicBezTo>
                <a:cubicBezTo>
                  <a:pt x="541" y="1764"/>
                  <a:pt x="707" y="1318"/>
                  <a:pt x="768" y="1157"/>
                </a:cubicBezTo>
                <a:cubicBezTo>
                  <a:pt x="829" y="996"/>
                  <a:pt x="812" y="1026"/>
                  <a:pt x="841" y="951"/>
                </a:cubicBezTo>
                <a:cubicBezTo>
                  <a:pt x="870" y="876"/>
                  <a:pt x="914" y="766"/>
                  <a:pt x="942" y="704"/>
                </a:cubicBezTo>
                <a:cubicBezTo>
                  <a:pt x="970" y="642"/>
                  <a:pt x="970" y="652"/>
                  <a:pt x="1008" y="581"/>
                </a:cubicBezTo>
                <a:cubicBezTo>
                  <a:pt x="1046" y="510"/>
                  <a:pt x="1125" y="352"/>
                  <a:pt x="1170" y="275"/>
                </a:cubicBezTo>
                <a:cubicBezTo>
                  <a:pt x="1215" y="198"/>
                  <a:pt x="1237" y="160"/>
                  <a:pt x="1280" y="119"/>
                </a:cubicBezTo>
                <a:cubicBezTo>
                  <a:pt x="1323" y="78"/>
                  <a:pt x="1383" y="47"/>
                  <a:pt x="1426" y="28"/>
                </a:cubicBezTo>
                <a:cubicBezTo>
                  <a:pt x="1469" y="9"/>
                  <a:pt x="1507" y="10"/>
                  <a:pt x="1536" y="5"/>
                </a:cubicBezTo>
                <a:cubicBezTo>
                  <a:pt x="1565" y="0"/>
                  <a:pt x="1587" y="1"/>
                  <a:pt x="1600" y="0"/>
                </a:cubicBezTo>
              </a:path>
            </a:pathLst>
          </a:custGeom>
          <a:noFill/>
          <a:ln w="38100">
            <a:solidFill>
              <a:srgbClr val="00FF00"/>
            </a:solidFill>
            <a:round/>
            <a:headEnd/>
            <a:tailEnd/>
          </a:ln>
        </p:spPr>
        <p:txBody>
          <a:bodyPr/>
          <a:lstStyle/>
          <a:p>
            <a:endParaRPr lang="en-US"/>
          </a:p>
        </p:txBody>
      </p:sp>
      <p:sp>
        <p:nvSpPr>
          <p:cNvPr id="73734" name="Line 7"/>
          <p:cNvSpPr>
            <a:spLocks noChangeShapeType="1"/>
          </p:cNvSpPr>
          <p:nvPr/>
        </p:nvSpPr>
        <p:spPr bwMode="auto">
          <a:xfrm>
            <a:off x="1600200" y="3505200"/>
            <a:ext cx="1219200" cy="0"/>
          </a:xfrm>
          <a:prstGeom prst="line">
            <a:avLst/>
          </a:prstGeom>
          <a:noFill/>
          <a:ln w="9525">
            <a:solidFill>
              <a:schemeClr val="tx1"/>
            </a:solidFill>
            <a:round/>
            <a:headEnd type="triangle" w="med" len="med"/>
            <a:tailEnd type="triangle" w="med" len="med"/>
          </a:ln>
        </p:spPr>
        <p:txBody>
          <a:bodyPr/>
          <a:lstStyle/>
          <a:p>
            <a:endParaRPr lang="en-US"/>
          </a:p>
        </p:txBody>
      </p:sp>
      <p:sp>
        <p:nvSpPr>
          <p:cNvPr id="73735" name="Text Box 8"/>
          <p:cNvSpPr txBox="1">
            <a:spLocks noChangeArrowheads="1"/>
          </p:cNvSpPr>
          <p:nvPr/>
        </p:nvSpPr>
        <p:spPr bwMode="auto">
          <a:xfrm>
            <a:off x="1905000" y="3048000"/>
            <a:ext cx="457200" cy="366713"/>
          </a:xfrm>
          <a:prstGeom prst="rect">
            <a:avLst/>
          </a:prstGeom>
          <a:noFill/>
          <a:ln w="9525">
            <a:noFill/>
            <a:miter lim="800000"/>
            <a:headEnd/>
            <a:tailEnd/>
          </a:ln>
        </p:spPr>
        <p:txBody>
          <a:bodyPr>
            <a:spAutoFit/>
          </a:bodyPr>
          <a:lstStyle/>
          <a:p>
            <a:pPr eaLnBrk="0" hangingPunct="0">
              <a:spcBef>
                <a:spcPct val="50000"/>
              </a:spcBef>
            </a:pPr>
            <a:r>
              <a:rPr lang="en-US" altLang="en-US"/>
              <a:t>TI</a:t>
            </a:r>
          </a:p>
        </p:txBody>
      </p:sp>
      <p:sp>
        <p:nvSpPr>
          <p:cNvPr id="73736" name="Text Box 9"/>
          <p:cNvSpPr txBox="1">
            <a:spLocks noChangeArrowheads="1"/>
          </p:cNvSpPr>
          <p:nvPr/>
        </p:nvSpPr>
        <p:spPr bwMode="auto">
          <a:xfrm>
            <a:off x="2362200" y="2286000"/>
            <a:ext cx="685800" cy="366713"/>
          </a:xfrm>
          <a:prstGeom prst="rect">
            <a:avLst/>
          </a:prstGeom>
          <a:noFill/>
          <a:ln w="9525">
            <a:noFill/>
            <a:miter lim="800000"/>
            <a:headEnd/>
            <a:tailEnd/>
          </a:ln>
        </p:spPr>
        <p:txBody>
          <a:bodyPr>
            <a:spAutoFit/>
          </a:bodyPr>
          <a:lstStyle/>
          <a:p>
            <a:pPr eaLnBrk="0" hangingPunct="0">
              <a:spcBef>
                <a:spcPct val="50000"/>
              </a:spcBef>
            </a:pPr>
            <a:r>
              <a:rPr lang="en-US" altLang="en-US"/>
              <a:t>Fat</a:t>
            </a:r>
          </a:p>
        </p:txBody>
      </p:sp>
      <p:sp>
        <p:nvSpPr>
          <p:cNvPr id="73737" name="Line 10"/>
          <p:cNvSpPr>
            <a:spLocks noChangeShapeType="1"/>
          </p:cNvSpPr>
          <p:nvPr/>
        </p:nvSpPr>
        <p:spPr bwMode="auto">
          <a:xfrm>
            <a:off x="2819400" y="3810000"/>
            <a:ext cx="304800" cy="0"/>
          </a:xfrm>
          <a:prstGeom prst="line">
            <a:avLst/>
          </a:prstGeom>
          <a:noFill/>
          <a:ln w="9525">
            <a:solidFill>
              <a:schemeClr val="tx1"/>
            </a:solidFill>
            <a:round/>
            <a:headEnd/>
            <a:tailEnd type="triangle" w="med" len="med"/>
          </a:ln>
        </p:spPr>
        <p:txBody>
          <a:bodyPr/>
          <a:lstStyle/>
          <a:p>
            <a:endParaRPr lang="en-US"/>
          </a:p>
        </p:txBody>
      </p:sp>
      <p:sp>
        <p:nvSpPr>
          <p:cNvPr id="73738" name="Line 11"/>
          <p:cNvSpPr>
            <a:spLocks noChangeShapeType="1"/>
          </p:cNvSpPr>
          <p:nvPr/>
        </p:nvSpPr>
        <p:spPr bwMode="auto">
          <a:xfrm>
            <a:off x="2819400" y="3810000"/>
            <a:ext cx="0" cy="304800"/>
          </a:xfrm>
          <a:prstGeom prst="line">
            <a:avLst/>
          </a:prstGeom>
          <a:noFill/>
          <a:ln w="9525">
            <a:solidFill>
              <a:schemeClr val="tx1"/>
            </a:solidFill>
            <a:round/>
            <a:headEnd/>
            <a:tailEnd type="triangle" w="med" len="med"/>
          </a:ln>
        </p:spPr>
        <p:txBody>
          <a:bodyPr/>
          <a:lstStyle/>
          <a:p>
            <a:endParaRPr lang="en-US"/>
          </a:p>
        </p:txBody>
      </p:sp>
      <p:sp>
        <p:nvSpPr>
          <p:cNvPr id="73739" name="Text Box 12"/>
          <p:cNvSpPr txBox="1">
            <a:spLocks noChangeArrowheads="1"/>
          </p:cNvSpPr>
          <p:nvPr/>
        </p:nvSpPr>
        <p:spPr bwMode="auto">
          <a:xfrm>
            <a:off x="3200400" y="3962400"/>
            <a:ext cx="4267200" cy="646113"/>
          </a:xfrm>
          <a:prstGeom prst="rect">
            <a:avLst/>
          </a:prstGeom>
          <a:noFill/>
          <a:ln w="9525">
            <a:noFill/>
            <a:miter lim="800000"/>
            <a:headEnd/>
            <a:tailEnd/>
          </a:ln>
        </p:spPr>
        <p:txBody>
          <a:bodyPr>
            <a:spAutoFit/>
          </a:bodyPr>
          <a:lstStyle/>
          <a:p>
            <a:pPr eaLnBrk="0" hangingPunct="0">
              <a:spcBef>
                <a:spcPct val="50000"/>
              </a:spcBef>
            </a:pPr>
            <a:r>
              <a:rPr lang="en-US" altLang="en-US"/>
              <a:t>At this point 90 excitation pulse flips fat vector to 180</a:t>
            </a:r>
          </a:p>
        </p:txBody>
      </p:sp>
      <p:sp>
        <p:nvSpPr>
          <p:cNvPr id="73740" name="Text Box 13"/>
          <p:cNvSpPr txBox="1">
            <a:spLocks noChangeArrowheads="1"/>
          </p:cNvSpPr>
          <p:nvPr/>
        </p:nvSpPr>
        <p:spPr bwMode="auto">
          <a:xfrm>
            <a:off x="4953000" y="1371600"/>
            <a:ext cx="3733800" cy="1614488"/>
          </a:xfrm>
          <a:prstGeom prst="rect">
            <a:avLst/>
          </a:prstGeom>
          <a:noFill/>
          <a:ln w="9525">
            <a:solidFill>
              <a:srgbClr val="FFFF00"/>
            </a:solidFill>
            <a:miter lim="800000"/>
            <a:headEnd/>
            <a:tailEnd/>
          </a:ln>
        </p:spPr>
        <p:txBody>
          <a:bodyPr>
            <a:spAutoFit/>
          </a:bodyPr>
          <a:lstStyle/>
          <a:p>
            <a:pPr eaLnBrk="0" hangingPunct="0">
              <a:spcBef>
                <a:spcPct val="50000"/>
              </a:spcBef>
            </a:pPr>
            <a:r>
              <a:rPr lang="en-US" altLang="en-US"/>
              <a:t>Short TI 150-175ms</a:t>
            </a:r>
          </a:p>
          <a:p>
            <a:pPr eaLnBrk="0" hangingPunct="0">
              <a:spcBef>
                <a:spcPct val="50000"/>
              </a:spcBef>
            </a:pPr>
            <a:r>
              <a:rPr lang="en-US" altLang="en-US"/>
              <a:t>Short TE 10 – 30 ms</a:t>
            </a:r>
          </a:p>
          <a:p>
            <a:pPr eaLnBrk="0" hangingPunct="0">
              <a:spcBef>
                <a:spcPct val="50000"/>
              </a:spcBef>
            </a:pPr>
            <a:r>
              <a:rPr lang="en-US" altLang="en-US"/>
              <a:t>Long TR 2000 ms+</a:t>
            </a:r>
          </a:p>
          <a:p>
            <a:pPr eaLnBrk="0" hangingPunct="0">
              <a:spcBef>
                <a:spcPct val="50000"/>
              </a:spcBef>
            </a:pPr>
            <a:r>
              <a:rPr lang="en-US" altLang="en-US"/>
              <a:t>Average scan time 5 – 15 min</a:t>
            </a:r>
          </a:p>
        </p:txBody>
      </p:sp>
      <p:sp>
        <p:nvSpPr>
          <p:cNvPr id="73741" name="Text Box 14"/>
          <p:cNvSpPr txBox="1">
            <a:spLocks noChangeArrowheads="1"/>
          </p:cNvSpPr>
          <p:nvPr/>
        </p:nvSpPr>
        <p:spPr bwMode="auto">
          <a:xfrm>
            <a:off x="2667000" y="4648200"/>
            <a:ext cx="5791200" cy="2024063"/>
          </a:xfrm>
          <a:prstGeom prst="rect">
            <a:avLst/>
          </a:prstGeom>
          <a:noFill/>
          <a:ln w="9525">
            <a:solidFill>
              <a:srgbClr val="FFFF00"/>
            </a:solidFill>
            <a:miter lim="800000"/>
            <a:headEnd/>
            <a:tailEnd/>
          </a:ln>
        </p:spPr>
        <p:txBody>
          <a:bodyPr>
            <a:spAutoFit/>
          </a:bodyPr>
          <a:lstStyle/>
          <a:p>
            <a:pPr eaLnBrk="0" hangingPunct="0">
              <a:spcBef>
                <a:spcPct val="50000"/>
              </a:spcBef>
            </a:pPr>
            <a:r>
              <a:rPr lang="en-US" altLang="en-US"/>
              <a:t>Can be used in conjunction with fast spin echo. 180 inverting pulse is followed by a 90 excitation pulse after a short TI and then followed by the train of 180 rephasing pulses. It is mainly used with a long turbo factor and long TE to produce T2 weighting with fat suppression so that the appearance of water is enhanced.</a:t>
            </a:r>
          </a:p>
        </p:txBody>
      </p:sp>
      <p:cxnSp>
        <p:nvCxnSpPr>
          <p:cNvPr id="15" name="Straight Arrow Connector 14"/>
          <p:cNvCxnSpPr/>
          <p:nvPr/>
        </p:nvCxnSpPr>
        <p:spPr>
          <a:xfrm>
            <a:off x="1600200" y="3733800"/>
            <a:ext cx="1143000" cy="0"/>
          </a:xfrm>
          <a:prstGeom prst="straightConnector1">
            <a:avLst/>
          </a:prstGeom>
          <a:ln w="57150">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600200" y="3733800"/>
            <a:ext cx="990600" cy="609600"/>
          </a:xfrm>
          <a:prstGeom prst="straightConnector1">
            <a:avLst/>
          </a:prstGeom>
          <a:ln w="57150">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600200" y="3733800"/>
            <a:ext cx="762000" cy="990600"/>
          </a:xfrm>
          <a:prstGeom prst="straightConnector1">
            <a:avLst/>
          </a:prstGeom>
          <a:ln w="57150">
            <a:solidFill>
              <a:srgbClr val="00FF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057400" y="1447800"/>
            <a:ext cx="2590800" cy="369332"/>
          </a:xfrm>
          <a:prstGeom prst="rect">
            <a:avLst/>
          </a:prstGeom>
          <a:noFill/>
        </p:spPr>
        <p:txBody>
          <a:bodyPr wrap="square" rtlCol="0">
            <a:spAutoFit/>
          </a:bodyPr>
          <a:lstStyle/>
          <a:p>
            <a:r>
              <a:rPr lang="en-US" dirty="0" smtClean="0"/>
              <a:t>TI= 0.69x T1 of Fat</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57200" y="274638"/>
            <a:ext cx="7467600" cy="792162"/>
          </a:xfrm>
        </p:spPr>
        <p:txBody>
          <a:bodyPr/>
          <a:lstStyle/>
          <a:p>
            <a:r>
              <a:rPr lang="en-US" smtClean="0"/>
              <a:t>Uses of STIR</a:t>
            </a:r>
          </a:p>
        </p:txBody>
      </p:sp>
      <p:sp>
        <p:nvSpPr>
          <p:cNvPr id="74755" name="Content Placeholder 2"/>
          <p:cNvSpPr>
            <a:spLocks noGrp="1"/>
          </p:cNvSpPr>
          <p:nvPr>
            <p:ph idx="1"/>
          </p:nvPr>
        </p:nvSpPr>
        <p:spPr>
          <a:xfrm>
            <a:off x="457200" y="1295400"/>
            <a:ext cx="8229600" cy="4830763"/>
          </a:xfrm>
        </p:spPr>
        <p:txBody>
          <a:bodyPr/>
          <a:lstStyle/>
          <a:p>
            <a:r>
              <a:rPr lang="en-US" dirty="0" smtClean="0"/>
              <a:t>STIR is an extremely important sequence in musculoskeletal imaging because normal bone, which contains </a:t>
            </a:r>
            <a:r>
              <a:rPr lang="en-US" dirty="0" smtClean="0">
                <a:solidFill>
                  <a:srgbClr val="FFFF00"/>
                </a:solidFill>
              </a:rPr>
              <a:t>fatty marrow</a:t>
            </a:r>
            <a:r>
              <a:rPr lang="en-US" dirty="0" smtClean="0"/>
              <a:t>, is suppressed and lesions within bone such as bone bruising and tumors are seen more clearly (Figures next slide ). </a:t>
            </a:r>
          </a:p>
          <a:p>
            <a:r>
              <a:rPr lang="en-US" dirty="0" smtClean="0"/>
              <a:t>It is also a very useful sequence for suppressing fat in general MR imaging</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3"/>
          <p:cNvSpPr>
            <a:spLocks noGrp="1"/>
          </p:cNvSpPr>
          <p:nvPr>
            <p:ph type="title"/>
          </p:nvPr>
        </p:nvSpPr>
        <p:spPr>
          <a:xfrm>
            <a:off x="457200" y="273050"/>
            <a:ext cx="4191000" cy="717550"/>
          </a:xfrm>
        </p:spPr>
        <p:txBody>
          <a:bodyPr/>
          <a:lstStyle/>
          <a:p>
            <a:r>
              <a:rPr lang="en-US" sz="2800" smtClean="0"/>
              <a:t>Sagittal STIR sequence of the knee</a:t>
            </a:r>
          </a:p>
        </p:txBody>
      </p:sp>
      <p:sp>
        <p:nvSpPr>
          <p:cNvPr id="75779" name="Text Placeholder 4"/>
          <p:cNvSpPr>
            <a:spLocks noGrp="1"/>
          </p:cNvSpPr>
          <p:nvPr>
            <p:ph type="body" idx="1"/>
          </p:nvPr>
        </p:nvSpPr>
        <p:spPr>
          <a:xfrm>
            <a:off x="457200" y="5029200"/>
            <a:ext cx="4040188" cy="914400"/>
          </a:xfrm>
        </p:spPr>
        <p:txBody>
          <a:bodyPr/>
          <a:lstStyle/>
          <a:p>
            <a:r>
              <a:rPr lang="en-US" sz="1800" smtClean="0">
                <a:solidFill>
                  <a:schemeClr val="tx1"/>
                </a:solidFill>
              </a:rPr>
              <a:t>Normal bone marrow has been nulled. Synovial fluid in the joint has a high signal as the TE is long and the image is therefore T2 weighted</a:t>
            </a:r>
          </a:p>
        </p:txBody>
      </p:sp>
      <p:sp>
        <p:nvSpPr>
          <p:cNvPr id="75780" name="Text Placeholder 6"/>
          <p:cNvSpPr>
            <a:spLocks noGrp="1"/>
          </p:cNvSpPr>
          <p:nvPr>
            <p:ph type="body" sz="half" idx="3"/>
          </p:nvPr>
        </p:nvSpPr>
        <p:spPr>
          <a:xfrm>
            <a:off x="4724400" y="152400"/>
            <a:ext cx="4041775" cy="1447800"/>
          </a:xfrm>
        </p:spPr>
        <p:txBody>
          <a:bodyPr/>
          <a:lstStyle/>
          <a:p>
            <a:r>
              <a:rPr lang="en-US" smtClean="0">
                <a:solidFill>
                  <a:schemeClr val="tx1"/>
                </a:solidFill>
              </a:rPr>
              <a:t>Sagittal STIR sequence of the lumbar spine using similar parameters </a:t>
            </a:r>
          </a:p>
        </p:txBody>
      </p:sp>
      <p:pic>
        <p:nvPicPr>
          <p:cNvPr id="75781" name="Picture 2"/>
          <p:cNvPicPr>
            <a:picLocks noGrp="1" noChangeAspect="1" noChangeArrowheads="1"/>
          </p:cNvPicPr>
          <p:nvPr>
            <p:ph sz="quarter" idx="2"/>
          </p:nvPr>
        </p:nvPicPr>
        <p:blipFill>
          <a:blip r:embed="rId2" cstate="print"/>
          <a:srcRect/>
          <a:stretch>
            <a:fillRect/>
          </a:stretch>
        </p:blipFill>
        <p:spPr>
          <a:xfrm>
            <a:off x="457200" y="1143000"/>
            <a:ext cx="3711575" cy="3756025"/>
          </a:xfrm>
          <a:noFill/>
        </p:spPr>
      </p:pic>
      <p:pic>
        <p:nvPicPr>
          <p:cNvPr id="75782" name="Picture 3"/>
          <p:cNvPicPr>
            <a:picLocks noGrp="1" noChangeAspect="1" noChangeArrowheads="1"/>
          </p:cNvPicPr>
          <p:nvPr>
            <p:ph sz="quarter" idx="4"/>
          </p:nvPr>
        </p:nvPicPr>
        <p:blipFill>
          <a:blip r:embed="rId3" cstate="print"/>
          <a:srcRect/>
          <a:stretch>
            <a:fillRect/>
          </a:stretch>
        </p:blipFill>
        <p:spPr>
          <a:xfrm>
            <a:off x="5715000" y="1524000"/>
            <a:ext cx="2303463" cy="4873625"/>
          </a:xfr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6"/>
          <p:cNvSpPr>
            <a:spLocks noGrp="1"/>
          </p:cNvSpPr>
          <p:nvPr>
            <p:ph type="title"/>
          </p:nvPr>
        </p:nvSpPr>
        <p:spPr/>
        <p:txBody>
          <a:bodyPr/>
          <a:lstStyle/>
          <a:p>
            <a:r>
              <a:rPr lang="en-US" smtClean="0"/>
              <a:t>Parameters</a:t>
            </a:r>
          </a:p>
        </p:txBody>
      </p:sp>
      <p:sp>
        <p:nvSpPr>
          <p:cNvPr id="76803" name="Content Placeholder 7"/>
          <p:cNvSpPr>
            <a:spLocks noGrp="1"/>
          </p:cNvSpPr>
          <p:nvPr>
            <p:ph idx="1"/>
          </p:nvPr>
        </p:nvSpPr>
        <p:spPr/>
        <p:txBody>
          <a:bodyPr/>
          <a:lstStyle/>
          <a:p>
            <a:r>
              <a:rPr lang="en-US" smtClean="0"/>
              <a:t>Short TI (tau) 150 – 175 ms (to suppress fat depending on field strength)  </a:t>
            </a:r>
          </a:p>
          <a:p>
            <a:r>
              <a:rPr lang="en-US" smtClean="0"/>
              <a:t>Long TE 50 ms + (to enhance signal from pathology)  </a:t>
            </a:r>
          </a:p>
          <a:p>
            <a:r>
              <a:rPr lang="en-US" smtClean="0"/>
              <a:t>Long TR 4000 ms + (to allow full recovery) </a:t>
            </a:r>
          </a:p>
          <a:p>
            <a:r>
              <a:rPr lang="en-US" smtClean="0"/>
              <a:t> Long turbo factor 16 – 20 (to enhance signal from pathology) </a:t>
            </a:r>
          </a:p>
          <a:p>
            <a:r>
              <a:rPr lang="en-US" smtClean="0"/>
              <a:t> Average scan time 5 – 15 min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Conventional spin echo</a:t>
            </a:r>
          </a:p>
        </p:txBody>
      </p:sp>
      <p:sp>
        <p:nvSpPr>
          <p:cNvPr id="13315" name="Rectangle 3"/>
          <p:cNvSpPr>
            <a:spLocks noGrp="1" noChangeArrowheads="1"/>
          </p:cNvSpPr>
          <p:nvPr>
            <p:ph idx="1"/>
          </p:nvPr>
        </p:nvSpPr>
        <p:spPr>
          <a:xfrm>
            <a:off x="457200" y="1600200"/>
            <a:ext cx="8458200" cy="4525963"/>
          </a:xfrm>
        </p:spPr>
        <p:txBody>
          <a:bodyPr/>
          <a:lstStyle/>
          <a:p>
            <a:pPr eaLnBrk="1" hangingPunct="1">
              <a:lnSpc>
                <a:spcPct val="80000"/>
              </a:lnSpc>
            </a:pPr>
            <a:r>
              <a:rPr lang="en-US" sz="2800" smtClean="0"/>
              <a:t>Uses a 90</a:t>
            </a:r>
            <a:r>
              <a:rPr lang="en-US" sz="2800" baseline="30000" smtClean="0"/>
              <a:t>0</a:t>
            </a:r>
            <a:r>
              <a:rPr lang="en-US" sz="2800" smtClean="0"/>
              <a:t> excitation pulse followed by one or more 180</a:t>
            </a:r>
            <a:r>
              <a:rPr lang="en-US" sz="2800" baseline="30000" smtClean="0"/>
              <a:t>0</a:t>
            </a:r>
            <a:r>
              <a:rPr lang="en-US" sz="2800" smtClean="0"/>
              <a:t> rephasing pulses to generate a spin echo.</a:t>
            </a:r>
          </a:p>
          <a:p>
            <a:pPr eaLnBrk="1" hangingPunct="1">
              <a:lnSpc>
                <a:spcPct val="80000"/>
              </a:lnSpc>
            </a:pPr>
            <a:r>
              <a:rPr lang="en-US" sz="2800" smtClean="0"/>
              <a:t>If only one echo is generated , a T1 weighted image can be obtained using a short TE and a short TR</a:t>
            </a:r>
          </a:p>
          <a:p>
            <a:pPr eaLnBrk="1" hangingPunct="1">
              <a:lnSpc>
                <a:spcPct val="80000"/>
              </a:lnSpc>
            </a:pPr>
            <a:r>
              <a:rPr lang="en-US" sz="2800" smtClean="0"/>
              <a:t>For proton density and T2 weighting, two RF rephasing pulses, generating two spin echoes are applied.</a:t>
            </a:r>
          </a:p>
          <a:p>
            <a:pPr eaLnBrk="1" hangingPunct="1">
              <a:lnSpc>
                <a:spcPct val="80000"/>
              </a:lnSpc>
            </a:pPr>
            <a:r>
              <a:rPr lang="en-US" sz="2800" smtClean="0"/>
              <a:t>The first echo has a short TE and a long TR to achieve proton density weighting</a:t>
            </a:r>
          </a:p>
          <a:p>
            <a:pPr eaLnBrk="1" hangingPunct="1">
              <a:lnSpc>
                <a:spcPct val="80000"/>
              </a:lnSpc>
            </a:pPr>
            <a:r>
              <a:rPr lang="en-US" sz="2800" smtClean="0"/>
              <a:t>The second echo has a long TE and Long TR to achieve T2 weighting.</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2590800"/>
            <a:ext cx="7772400" cy="1826363"/>
          </a:xfrm>
        </p:spPr>
        <p:txBody>
          <a:bodyPr/>
          <a:lstStyle/>
          <a:p>
            <a:pPr>
              <a:defRPr/>
            </a:pPr>
            <a:r>
              <a:rPr lang="en-US" dirty="0" smtClean="0"/>
              <a:t>FLAIR ( fluid attenuated inversion recovery) </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8458200" cy="792162"/>
          </a:xfrm>
        </p:spPr>
        <p:txBody>
          <a:bodyPr>
            <a:normAutofit fontScale="90000"/>
          </a:bodyPr>
          <a:lstStyle/>
          <a:p>
            <a:pPr eaLnBrk="1" fontAlgn="auto" hangingPunct="1">
              <a:spcAft>
                <a:spcPts val="0"/>
              </a:spcAft>
              <a:defRPr/>
            </a:pPr>
            <a:r>
              <a:rPr lang="en-US" sz="4000" dirty="0" smtClean="0"/>
              <a:t>FLAIR (Fluid attenuated inversion Recovery)</a:t>
            </a:r>
          </a:p>
        </p:txBody>
      </p:sp>
      <p:sp>
        <p:nvSpPr>
          <p:cNvPr id="33795" name="Rectangle 3"/>
          <p:cNvSpPr>
            <a:spLocks noGrp="1" noChangeArrowheads="1"/>
          </p:cNvSpPr>
          <p:nvPr>
            <p:ph idx="1"/>
          </p:nvPr>
        </p:nvSpPr>
        <p:spPr>
          <a:xfrm>
            <a:off x="457200" y="1143000"/>
            <a:ext cx="8229600" cy="5410200"/>
          </a:xfrm>
        </p:spPr>
        <p:txBody>
          <a:bodyPr/>
          <a:lstStyle/>
          <a:p>
            <a:pPr eaLnBrk="1" hangingPunct="1">
              <a:lnSpc>
                <a:spcPct val="80000"/>
              </a:lnSpc>
            </a:pPr>
            <a:r>
              <a:rPr lang="en-US" sz="2400" smtClean="0"/>
              <a:t>The signal from CSF (fluid) is nulled by selecting a TI corresponding to the time of recovery of CSF from 180</a:t>
            </a:r>
            <a:r>
              <a:rPr lang="en-US" sz="2400" baseline="30000" smtClean="0"/>
              <a:t>0</a:t>
            </a:r>
            <a:r>
              <a:rPr lang="en-US" sz="2400" smtClean="0"/>
              <a:t> to the transverse plane and there is no longitudinal magnetization present in CSF.</a:t>
            </a:r>
          </a:p>
          <a:p>
            <a:pPr eaLnBrk="1" hangingPunct="1">
              <a:lnSpc>
                <a:spcPct val="80000"/>
              </a:lnSpc>
            </a:pPr>
            <a:r>
              <a:rPr lang="en-US" sz="2400" smtClean="0"/>
              <a:t>When the 90</a:t>
            </a:r>
            <a:r>
              <a:rPr lang="en-US" sz="2400" baseline="30000" smtClean="0"/>
              <a:t>0 </a:t>
            </a:r>
            <a:r>
              <a:rPr lang="en-US" sz="2400" smtClean="0"/>
              <a:t>excitation pulse is</a:t>
            </a:r>
            <a:r>
              <a:rPr lang="en-US" sz="2400" baseline="30000" smtClean="0"/>
              <a:t> </a:t>
            </a:r>
            <a:r>
              <a:rPr lang="en-US" sz="2400" smtClean="0"/>
              <a:t>applied, the CSF vector is flipped through 90</a:t>
            </a:r>
            <a:r>
              <a:rPr lang="en-US" sz="2400" baseline="30000" smtClean="0"/>
              <a:t>0</a:t>
            </a:r>
            <a:r>
              <a:rPr lang="en-US" sz="2400" smtClean="0"/>
              <a:t> into full saturation again.</a:t>
            </a:r>
          </a:p>
          <a:p>
            <a:pPr eaLnBrk="1" hangingPunct="1">
              <a:lnSpc>
                <a:spcPct val="80000"/>
              </a:lnSpc>
            </a:pPr>
            <a:r>
              <a:rPr lang="en-US" sz="2400" smtClean="0"/>
              <a:t>Used to suppress high signal from CSF in T2 and proton density weighted images so that pathology adjacent to the CSF is seen more clearly</a:t>
            </a:r>
          </a:p>
          <a:p>
            <a:pPr eaLnBrk="1" hangingPunct="1">
              <a:lnSpc>
                <a:spcPct val="80000"/>
              </a:lnSpc>
            </a:pPr>
            <a:r>
              <a:rPr lang="en-US" sz="2400" smtClean="0"/>
              <a:t>Parameters</a:t>
            </a:r>
          </a:p>
          <a:p>
            <a:pPr lvl="1" eaLnBrk="1" hangingPunct="1">
              <a:lnSpc>
                <a:spcPct val="80000"/>
              </a:lnSpc>
            </a:pPr>
            <a:r>
              <a:rPr lang="en-US" sz="2400" smtClean="0"/>
              <a:t>TI  - 1700 -2200 ms, </a:t>
            </a:r>
          </a:p>
          <a:p>
            <a:pPr lvl="1" eaLnBrk="1" hangingPunct="1">
              <a:lnSpc>
                <a:spcPct val="80000"/>
              </a:lnSpc>
            </a:pPr>
            <a:r>
              <a:rPr lang="en-US" sz="2400" smtClean="0"/>
              <a:t>Short or long TE depending on weighting required </a:t>
            </a:r>
          </a:p>
          <a:p>
            <a:pPr lvl="1" eaLnBrk="1" hangingPunct="1">
              <a:lnSpc>
                <a:spcPct val="80000"/>
              </a:lnSpc>
            </a:pPr>
            <a:r>
              <a:rPr lang="en-US" sz="2400" smtClean="0"/>
              <a:t>long TR 6000 ms+, </a:t>
            </a:r>
          </a:p>
          <a:p>
            <a:pPr lvl="1" eaLnBrk="1" hangingPunct="1">
              <a:lnSpc>
                <a:spcPct val="80000"/>
              </a:lnSpc>
            </a:pPr>
            <a:r>
              <a:rPr lang="en-US" sz="2400" smtClean="0"/>
              <a:t>Average scan time 13-20 mins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blinds(horizontal)">
                                      <p:cBhvr>
                                        <p:cTn id="7" dur="500"/>
                                        <p:tgtEl>
                                          <p:spTgt spid="33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blinds(horizontal)">
                                      <p:cBhvr>
                                        <p:cTn id="12" dur="500"/>
                                        <p:tgtEl>
                                          <p:spTgt spid="337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blinds(horizontal)">
                                      <p:cBhvr>
                                        <p:cTn id="17" dur="500"/>
                                        <p:tgtEl>
                                          <p:spTgt spid="337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3795">
                                            <p:txEl>
                                              <p:pRg st="3" end="3"/>
                                            </p:txEl>
                                          </p:spTgt>
                                        </p:tgtEl>
                                        <p:attrNameLst>
                                          <p:attrName>style.visibility</p:attrName>
                                        </p:attrNameLst>
                                      </p:cBhvr>
                                      <p:to>
                                        <p:strVal val="visible"/>
                                      </p:to>
                                    </p:set>
                                    <p:animEffect transition="in" filter="blinds(horizontal)">
                                      <p:cBhvr>
                                        <p:cTn id="22" dur="500"/>
                                        <p:tgtEl>
                                          <p:spTgt spid="33795">
                                            <p:txEl>
                                              <p:pRg st="3" end="3"/>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3795">
                                            <p:txEl>
                                              <p:pRg st="4" end="4"/>
                                            </p:txEl>
                                          </p:spTgt>
                                        </p:tgtEl>
                                        <p:attrNameLst>
                                          <p:attrName>style.visibility</p:attrName>
                                        </p:attrNameLst>
                                      </p:cBhvr>
                                      <p:to>
                                        <p:strVal val="visible"/>
                                      </p:to>
                                    </p:set>
                                    <p:animEffect transition="in" filter="blinds(horizontal)">
                                      <p:cBhvr>
                                        <p:cTn id="25" dur="500"/>
                                        <p:tgtEl>
                                          <p:spTgt spid="33795">
                                            <p:txEl>
                                              <p:pRg st="4" end="4"/>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3795">
                                            <p:txEl>
                                              <p:pRg st="5" end="5"/>
                                            </p:txEl>
                                          </p:spTgt>
                                        </p:tgtEl>
                                        <p:attrNameLst>
                                          <p:attrName>style.visibility</p:attrName>
                                        </p:attrNameLst>
                                      </p:cBhvr>
                                      <p:to>
                                        <p:strVal val="visible"/>
                                      </p:to>
                                    </p:set>
                                    <p:animEffect transition="in" filter="blinds(horizontal)">
                                      <p:cBhvr>
                                        <p:cTn id="28" dur="500"/>
                                        <p:tgtEl>
                                          <p:spTgt spid="33795">
                                            <p:txEl>
                                              <p:pRg st="5" end="5"/>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3795">
                                            <p:txEl>
                                              <p:pRg st="6" end="6"/>
                                            </p:txEl>
                                          </p:spTgt>
                                        </p:tgtEl>
                                        <p:attrNameLst>
                                          <p:attrName>style.visibility</p:attrName>
                                        </p:attrNameLst>
                                      </p:cBhvr>
                                      <p:to>
                                        <p:strVal val="visible"/>
                                      </p:to>
                                    </p:set>
                                    <p:animEffect transition="in" filter="blinds(horizontal)">
                                      <p:cBhvr>
                                        <p:cTn id="31" dur="500"/>
                                        <p:tgtEl>
                                          <p:spTgt spid="33795">
                                            <p:txEl>
                                              <p:pRg st="6" end="6"/>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3795">
                                            <p:txEl>
                                              <p:pRg st="7" end="7"/>
                                            </p:txEl>
                                          </p:spTgt>
                                        </p:tgtEl>
                                        <p:attrNameLst>
                                          <p:attrName>style.visibility</p:attrName>
                                        </p:attrNameLst>
                                      </p:cBhvr>
                                      <p:to>
                                        <p:strVal val="visible"/>
                                      </p:to>
                                    </p:set>
                                    <p:animEffect transition="in" filter="blinds(horizontal)">
                                      <p:cBhvr>
                                        <p:cTn id="34" dur="500"/>
                                        <p:tgtEl>
                                          <p:spTgt spid="337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152400" y="152400"/>
            <a:ext cx="8839200" cy="1143000"/>
          </a:xfrm>
        </p:spPr>
        <p:txBody>
          <a:bodyPr/>
          <a:lstStyle/>
          <a:p>
            <a:pPr eaLnBrk="1" hangingPunct="1"/>
            <a:r>
              <a:rPr lang="en-US" dirty="0" smtClean="0"/>
              <a:t>Fluid Attenuated Inversion recovery</a:t>
            </a:r>
          </a:p>
        </p:txBody>
      </p:sp>
      <p:sp>
        <p:nvSpPr>
          <p:cNvPr id="5" name="Line 5"/>
          <p:cNvSpPr>
            <a:spLocks noChangeShapeType="1"/>
          </p:cNvSpPr>
          <p:nvPr/>
        </p:nvSpPr>
        <p:spPr bwMode="auto">
          <a:xfrm>
            <a:off x="2590800" y="1447800"/>
            <a:ext cx="0" cy="4191000"/>
          </a:xfrm>
          <a:prstGeom prst="line">
            <a:avLst/>
          </a:prstGeom>
          <a:noFill/>
          <a:ln w="9525">
            <a:solidFill>
              <a:schemeClr val="tx1"/>
            </a:solidFill>
            <a:round/>
            <a:headEnd/>
            <a:tailEnd/>
          </a:ln>
        </p:spPr>
        <p:txBody>
          <a:bodyPr/>
          <a:lstStyle/>
          <a:p>
            <a:endParaRPr lang="en-US"/>
          </a:p>
        </p:txBody>
      </p:sp>
      <p:sp>
        <p:nvSpPr>
          <p:cNvPr id="6" name="Line 6"/>
          <p:cNvSpPr>
            <a:spLocks noChangeShapeType="1"/>
          </p:cNvSpPr>
          <p:nvPr/>
        </p:nvSpPr>
        <p:spPr bwMode="auto">
          <a:xfrm>
            <a:off x="2590800" y="3429000"/>
            <a:ext cx="4648200" cy="0"/>
          </a:xfrm>
          <a:prstGeom prst="line">
            <a:avLst/>
          </a:prstGeom>
          <a:noFill/>
          <a:ln w="9525">
            <a:solidFill>
              <a:schemeClr val="tx1"/>
            </a:solidFill>
            <a:round/>
            <a:headEnd/>
            <a:tailEnd/>
          </a:ln>
        </p:spPr>
        <p:txBody>
          <a:bodyPr/>
          <a:lstStyle/>
          <a:p>
            <a:endParaRPr lang="en-US"/>
          </a:p>
        </p:txBody>
      </p:sp>
      <p:sp>
        <p:nvSpPr>
          <p:cNvPr id="7" name="Line 7"/>
          <p:cNvSpPr>
            <a:spLocks noChangeShapeType="1"/>
          </p:cNvSpPr>
          <p:nvPr/>
        </p:nvSpPr>
        <p:spPr bwMode="auto">
          <a:xfrm flipV="1">
            <a:off x="2590800" y="1600200"/>
            <a:ext cx="0" cy="1828800"/>
          </a:xfrm>
          <a:prstGeom prst="line">
            <a:avLst/>
          </a:prstGeom>
          <a:noFill/>
          <a:ln w="57150">
            <a:solidFill>
              <a:srgbClr val="FF0000"/>
            </a:solidFill>
            <a:round/>
            <a:headEnd/>
            <a:tailEnd type="triangle" w="med" len="med"/>
          </a:ln>
        </p:spPr>
        <p:txBody>
          <a:bodyPr/>
          <a:lstStyle/>
          <a:p>
            <a:endParaRPr lang="en-US"/>
          </a:p>
        </p:txBody>
      </p:sp>
      <p:sp>
        <p:nvSpPr>
          <p:cNvPr id="8" name="Line 8"/>
          <p:cNvSpPr>
            <a:spLocks noChangeShapeType="1"/>
          </p:cNvSpPr>
          <p:nvPr/>
        </p:nvSpPr>
        <p:spPr bwMode="auto">
          <a:xfrm>
            <a:off x="2590800" y="3429000"/>
            <a:ext cx="0" cy="1905000"/>
          </a:xfrm>
          <a:prstGeom prst="line">
            <a:avLst/>
          </a:prstGeom>
          <a:noFill/>
          <a:ln w="57150">
            <a:solidFill>
              <a:schemeClr val="folHlink"/>
            </a:solidFill>
            <a:round/>
            <a:headEnd/>
            <a:tailEnd type="triangle" w="med" len="med"/>
          </a:ln>
        </p:spPr>
        <p:txBody>
          <a:bodyPr/>
          <a:lstStyle/>
          <a:p>
            <a:endParaRPr lang="en-US"/>
          </a:p>
        </p:txBody>
      </p:sp>
      <p:sp>
        <p:nvSpPr>
          <p:cNvPr id="9" name="Freeform 9"/>
          <p:cNvSpPr>
            <a:spLocks/>
          </p:cNvSpPr>
          <p:nvPr/>
        </p:nvSpPr>
        <p:spPr bwMode="auto">
          <a:xfrm>
            <a:off x="2590800" y="1547813"/>
            <a:ext cx="2328863" cy="3786187"/>
          </a:xfrm>
          <a:custGeom>
            <a:avLst/>
            <a:gdLst>
              <a:gd name="T0" fmla="*/ 0 w 1467"/>
              <a:gd name="T1" fmla="*/ 2147483647 h 2337"/>
              <a:gd name="T2" fmla="*/ 2147483647 w 1467"/>
              <a:gd name="T3" fmla="*/ 2147483647 h 2337"/>
              <a:gd name="T4" fmla="*/ 2147483647 w 1467"/>
              <a:gd name="T5" fmla="*/ 2147483647 h 2337"/>
              <a:gd name="T6" fmla="*/ 2147483647 w 1467"/>
              <a:gd name="T7" fmla="*/ 2147483647 h 2337"/>
              <a:gd name="T8" fmla="*/ 2147483647 w 1467"/>
              <a:gd name="T9" fmla="*/ 2147483647 h 2337"/>
              <a:gd name="T10" fmla="*/ 2147483647 w 1467"/>
              <a:gd name="T11" fmla="*/ 2147483647 h 2337"/>
              <a:gd name="T12" fmla="*/ 2147483647 w 1467"/>
              <a:gd name="T13" fmla="*/ 2147483647 h 2337"/>
              <a:gd name="T14" fmla="*/ 2147483647 w 1467"/>
              <a:gd name="T15" fmla="*/ 2147483647 h 2337"/>
              <a:gd name="T16" fmla="*/ 2147483647 w 1467"/>
              <a:gd name="T17" fmla="*/ 2147483647 h 2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7"/>
              <a:gd name="T28" fmla="*/ 0 h 2337"/>
              <a:gd name="T29" fmla="*/ 1467 w 1467"/>
              <a:gd name="T30" fmla="*/ 2337 h 2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7" h="2337">
                <a:moveTo>
                  <a:pt x="0" y="2337"/>
                </a:moveTo>
                <a:cubicBezTo>
                  <a:pt x="36" y="2280"/>
                  <a:pt x="164" y="2106"/>
                  <a:pt x="216" y="1993"/>
                </a:cubicBezTo>
                <a:cubicBezTo>
                  <a:pt x="268" y="1880"/>
                  <a:pt x="290" y="1769"/>
                  <a:pt x="315" y="1658"/>
                </a:cubicBezTo>
                <a:cubicBezTo>
                  <a:pt x="340" y="1547"/>
                  <a:pt x="353" y="1410"/>
                  <a:pt x="365" y="1329"/>
                </a:cubicBezTo>
                <a:cubicBezTo>
                  <a:pt x="377" y="1248"/>
                  <a:pt x="363" y="1278"/>
                  <a:pt x="389" y="1174"/>
                </a:cubicBezTo>
                <a:cubicBezTo>
                  <a:pt x="415" y="1070"/>
                  <a:pt x="447" y="850"/>
                  <a:pt x="522" y="705"/>
                </a:cubicBezTo>
                <a:cubicBezTo>
                  <a:pt x="597" y="560"/>
                  <a:pt x="707" y="414"/>
                  <a:pt x="837" y="305"/>
                </a:cubicBezTo>
                <a:cubicBezTo>
                  <a:pt x="967" y="196"/>
                  <a:pt x="1198" y="98"/>
                  <a:pt x="1303" y="49"/>
                </a:cubicBezTo>
                <a:cubicBezTo>
                  <a:pt x="1408" y="0"/>
                  <a:pt x="1433" y="20"/>
                  <a:pt x="1467" y="12"/>
                </a:cubicBezTo>
              </a:path>
            </a:pathLst>
          </a:custGeom>
          <a:noFill/>
          <a:ln w="38100">
            <a:solidFill>
              <a:srgbClr val="00FF00"/>
            </a:solidFill>
            <a:round/>
            <a:headEnd/>
            <a:tailEnd/>
          </a:ln>
        </p:spPr>
        <p:txBody>
          <a:bodyPr/>
          <a:lstStyle/>
          <a:p>
            <a:endParaRPr lang="en-US"/>
          </a:p>
        </p:txBody>
      </p:sp>
      <p:sp>
        <p:nvSpPr>
          <p:cNvPr id="10" name="Freeform 10"/>
          <p:cNvSpPr>
            <a:spLocks/>
          </p:cNvSpPr>
          <p:nvPr/>
        </p:nvSpPr>
        <p:spPr bwMode="auto">
          <a:xfrm>
            <a:off x="2590800" y="1547813"/>
            <a:ext cx="2390775" cy="3786187"/>
          </a:xfrm>
          <a:custGeom>
            <a:avLst/>
            <a:gdLst>
              <a:gd name="T0" fmla="*/ 0 w 1506"/>
              <a:gd name="T1" fmla="*/ 2147483647 h 2385"/>
              <a:gd name="T2" fmla="*/ 2147483647 w 1506"/>
              <a:gd name="T3" fmla="*/ 2147483647 h 2385"/>
              <a:gd name="T4" fmla="*/ 2147483647 w 1506"/>
              <a:gd name="T5" fmla="*/ 2147483647 h 2385"/>
              <a:gd name="T6" fmla="*/ 2147483647 w 1506"/>
              <a:gd name="T7" fmla="*/ 2147483647 h 2385"/>
              <a:gd name="T8" fmla="*/ 2147483647 w 1506"/>
              <a:gd name="T9" fmla="*/ 2147483647 h 2385"/>
              <a:gd name="T10" fmla="*/ 2147483647 w 1506"/>
              <a:gd name="T11" fmla="*/ 2147483647 h 2385"/>
              <a:gd name="T12" fmla="*/ 2147483647 w 1506"/>
              <a:gd name="T13" fmla="*/ 2147483647 h 2385"/>
              <a:gd name="T14" fmla="*/ 2147483647 w 1506"/>
              <a:gd name="T15" fmla="*/ 2147483647 h 2385"/>
              <a:gd name="T16" fmla="*/ 2147483647 w 1506"/>
              <a:gd name="T17" fmla="*/ 2147483647 h 2385"/>
              <a:gd name="T18" fmla="*/ 2147483647 w 1506"/>
              <a:gd name="T19" fmla="*/ 2147483647 h 23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6"/>
              <a:gd name="T31" fmla="*/ 0 h 2385"/>
              <a:gd name="T32" fmla="*/ 1506 w 1506"/>
              <a:gd name="T33" fmla="*/ 2385 h 23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6" h="2385">
                <a:moveTo>
                  <a:pt x="0" y="2385"/>
                </a:moveTo>
                <a:cubicBezTo>
                  <a:pt x="63" y="2337"/>
                  <a:pt x="284" y="2178"/>
                  <a:pt x="379" y="2097"/>
                </a:cubicBezTo>
                <a:cubicBezTo>
                  <a:pt x="474" y="2016"/>
                  <a:pt x="519" y="1955"/>
                  <a:pt x="571" y="1896"/>
                </a:cubicBezTo>
                <a:cubicBezTo>
                  <a:pt x="623" y="1837"/>
                  <a:pt x="658" y="1792"/>
                  <a:pt x="690" y="1740"/>
                </a:cubicBezTo>
                <a:cubicBezTo>
                  <a:pt x="722" y="1688"/>
                  <a:pt x="728" y="1679"/>
                  <a:pt x="763" y="1585"/>
                </a:cubicBezTo>
                <a:cubicBezTo>
                  <a:pt x="798" y="1491"/>
                  <a:pt x="848" y="1333"/>
                  <a:pt x="901" y="1174"/>
                </a:cubicBezTo>
                <a:cubicBezTo>
                  <a:pt x="954" y="1015"/>
                  <a:pt x="1015" y="808"/>
                  <a:pt x="1080" y="633"/>
                </a:cubicBezTo>
                <a:cubicBezTo>
                  <a:pt x="1145" y="458"/>
                  <a:pt x="1225" y="225"/>
                  <a:pt x="1294" y="122"/>
                </a:cubicBezTo>
                <a:cubicBezTo>
                  <a:pt x="1363" y="19"/>
                  <a:pt x="1484" y="24"/>
                  <a:pt x="1495" y="12"/>
                </a:cubicBezTo>
                <a:cubicBezTo>
                  <a:pt x="1506" y="0"/>
                  <a:pt x="1387" y="41"/>
                  <a:pt x="1358" y="49"/>
                </a:cubicBezTo>
              </a:path>
            </a:pathLst>
          </a:custGeom>
          <a:noFill/>
          <a:ln w="38100">
            <a:solidFill>
              <a:srgbClr val="FF99FF"/>
            </a:solidFill>
            <a:round/>
            <a:headEnd/>
            <a:tailEnd/>
          </a:ln>
        </p:spPr>
        <p:txBody>
          <a:bodyPr/>
          <a:lstStyle/>
          <a:p>
            <a:endParaRPr lang="en-US"/>
          </a:p>
        </p:txBody>
      </p:sp>
      <p:sp>
        <p:nvSpPr>
          <p:cNvPr id="11" name="Freeform 11"/>
          <p:cNvSpPr>
            <a:spLocks/>
          </p:cNvSpPr>
          <p:nvPr/>
        </p:nvSpPr>
        <p:spPr bwMode="auto">
          <a:xfrm>
            <a:off x="2590800" y="2971800"/>
            <a:ext cx="404813" cy="874713"/>
          </a:xfrm>
          <a:custGeom>
            <a:avLst/>
            <a:gdLst>
              <a:gd name="T0" fmla="*/ 0 w 260"/>
              <a:gd name="T1" fmla="*/ 0 h 576"/>
              <a:gd name="T2" fmla="*/ 2147483647 w 260"/>
              <a:gd name="T3" fmla="*/ 2147483647 h 576"/>
              <a:gd name="T4" fmla="*/ 2147483647 w 260"/>
              <a:gd name="T5" fmla="*/ 2147483647 h 576"/>
              <a:gd name="T6" fmla="*/ 2147483647 w 260"/>
              <a:gd name="T7" fmla="*/ 2147483647 h 576"/>
              <a:gd name="T8" fmla="*/ 2147483647 w 260"/>
              <a:gd name="T9" fmla="*/ 2147483647 h 576"/>
              <a:gd name="T10" fmla="*/ 2147483647 w 260"/>
              <a:gd name="T11" fmla="*/ 2147483647 h 576"/>
              <a:gd name="T12" fmla="*/ 2147483647 w 260"/>
              <a:gd name="T13" fmla="*/ 2147483647 h 576"/>
              <a:gd name="T14" fmla="*/ 2147483647 w 260"/>
              <a:gd name="T15" fmla="*/ 2147483647 h 576"/>
              <a:gd name="T16" fmla="*/ 0 60000 65536"/>
              <a:gd name="T17" fmla="*/ 0 60000 65536"/>
              <a:gd name="T18" fmla="*/ 0 60000 65536"/>
              <a:gd name="T19" fmla="*/ 0 60000 65536"/>
              <a:gd name="T20" fmla="*/ 0 60000 65536"/>
              <a:gd name="T21" fmla="*/ 0 60000 65536"/>
              <a:gd name="T22" fmla="*/ 0 60000 65536"/>
              <a:gd name="T23" fmla="*/ 0 60000 65536"/>
              <a:gd name="T24" fmla="*/ 0 w 260"/>
              <a:gd name="T25" fmla="*/ 0 h 576"/>
              <a:gd name="T26" fmla="*/ 260 w 26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0" h="576">
                <a:moveTo>
                  <a:pt x="0" y="0"/>
                </a:moveTo>
                <a:cubicBezTo>
                  <a:pt x="18" y="9"/>
                  <a:pt x="82" y="29"/>
                  <a:pt x="110" y="46"/>
                </a:cubicBezTo>
                <a:cubicBezTo>
                  <a:pt x="138" y="63"/>
                  <a:pt x="148" y="83"/>
                  <a:pt x="165" y="100"/>
                </a:cubicBezTo>
                <a:cubicBezTo>
                  <a:pt x="182" y="117"/>
                  <a:pt x="196" y="120"/>
                  <a:pt x="211" y="146"/>
                </a:cubicBezTo>
                <a:cubicBezTo>
                  <a:pt x="226" y="172"/>
                  <a:pt x="252" y="216"/>
                  <a:pt x="256" y="256"/>
                </a:cubicBezTo>
                <a:cubicBezTo>
                  <a:pt x="260" y="296"/>
                  <a:pt x="252" y="340"/>
                  <a:pt x="238" y="384"/>
                </a:cubicBezTo>
                <a:cubicBezTo>
                  <a:pt x="224" y="428"/>
                  <a:pt x="206" y="489"/>
                  <a:pt x="174" y="521"/>
                </a:cubicBezTo>
                <a:cubicBezTo>
                  <a:pt x="142" y="553"/>
                  <a:pt x="73" y="565"/>
                  <a:pt x="46" y="576"/>
                </a:cubicBezTo>
              </a:path>
            </a:pathLst>
          </a:custGeom>
          <a:noFill/>
          <a:ln w="38100">
            <a:solidFill>
              <a:schemeClr val="tx1"/>
            </a:solidFill>
            <a:round/>
            <a:headEnd/>
            <a:tailEnd type="triangle" w="med" len="med"/>
          </a:ln>
        </p:spPr>
        <p:txBody>
          <a:bodyPr/>
          <a:lstStyle/>
          <a:p>
            <a:endParaRPr lang="en-US"/>
          </a:p>
        </p:txBody>
      </p:sp>
      <p:sp>
        <p:nvSpPr>
          <p:cNvPr id="12" name="Text Box 12"/>
          <p:cNvSpPr txBox="1">
            <a:spLocks noChangeArrowheads="1"/>
          </p:cNvSpPr>
          <p:nvPr/>
        </p:nvSpPr>
        <p:spPr bwMode="auto">
          <a:xfrm>
            <a:off x="2209800" y="3200400"/>
            <a:ext cx="762000" cy="366713"/>
          </a:xfrm>
          <a:prstGeom prst="rect">
            <a:avLst/>
          </a:prstGeom>
          <a:noFill/>
          <a:ln w="9525">
            <a:noFill/>
            <a:miter lim="800000"/>
            <a:headEnd/>
            <a:tailEnd/>
          </a:ln>
        </p:spPr>
        <p:txBody>
          <a:bodyPr>
            <a:spAutoFit/>
          </a:bodyPr>
          <a:lstStyle/>
          <a:p>
            <a:pPr eaLnBrk="0" hangingPunct="0">
              <a:spcBef>
                <a:spcPct val="50000"/>
              </a:spcBef>
            </a:pPr>
            <a:r>
              <a:rPr lang="en-US" altLang="en-US"/>
              <a:t>180</a:t>
            </a:r>
            <a:r>
              <a:rPr lang="en-US" altLang="en-US" baseline="30000"/>
              <a:t>0</a:t>
            </a:r>
            <a:endParaRPr lang="en-US" altLang="en-US"/>
          </a:p>
        </p:txBody>
      </p:sp>
      <p:sp>
        <p:nvSpPr>
          <p:cNvPr id="13" name="Line 14"/>
          <p:cNvSpPr>
            <a:spLocks noChangeShapeType="1"/>
          </p:cNvSpPr>
          <p:nvPr/>
        </p:nvSpPr>
        <p:spPr bwMode="auto">
          <a:xfrm>
            <a:off x="2590800" y="1600200"/>
            <a:ext cx="1447800" cy="0"/>
          </a:xfrm>
          <a:prstGeom prst="line">
            <a:avLst/>
          </a:prstGeom>
          <a:noFill/>
          <a:ln w="38100">
            <a:solidFill>
              <a:schemeClr val="folHlink"/>
            </a:solidFill>
            <a:round/>
            <a:headEnd type="triangle" w="med" len="med"/>
            <a:tailEnd type="triangle" w="med" len="med"/>
          </a:ln>
        </p:spPr>
        <p:txBody>
          <a:bodyPr/>
          <a:lstStyle/>
          <a:p>
            <a:endParaRPr lang="en-US"/>
          </a:p>
        </p:txBody>
      </p:sp>
      <p:sp>
        <p:nvSpPr>
          <p:cNvPr id="14" name="Text Box 15"/>
          <p:cNvSpPr txBox="1">
            <a:spLocks noChangeArrowheads="1"/>
          </p:cNvSpPr>
          <p:nvPr/>
        </p:nvSpPr>
        <p:spPr bwMode="auto">
          <a:xfrm>
            <a:off x="3505200" y="1219200"/>
            <a:ext cx="685800" cy="366713"/>
          </a:xfrm>
          <a:prstGeom prst="rect">
            <a:avLst/>
          </a:prstGeom>
          <a:noFill/>
          <a:ln w="9525">
            <a:noFill/>
            <a:miter lim="800000"/>
            <a:headEnd/>
            <a:tailEnd/>
          </a:ln>
        </p:spPr>
        <p:txBody>
          <a:bodyPr>
            <a:spAutoFit/>
          </a:bodyPr>
          <a:lstStyle/>
          <a:p>
            <a:pPr eaLnBrk="0" hangingPunct="0">
              <a:spcBef>
                <a:spcPct val="50000"/>
              </a:spcBef>
            </a:pPr>
            <a:r>
              <a:rPr lang="en-US" altLang="en-US"/>
              <a:t>TI</a:t>
            </a:r>
          </a:p>
        </p:txBody>
      </p:sp>
      <p:sp>
        <p:nvSpPr>
          <p:cNvPr id="15" name="Line 17"/>
          <p:cNvSpPr>
            <a:spLocks noChangeShapeType="1"/>
          </p:cNvSpPr>
          <p:nvPr/>
        </p:nvSpPr>
        <p:spPr bwMode="auto">
          <a:xfrm rot="40798" flipV="1">
            <a:off x="3972800" y="1676338"/>
            <a:ext cx="0" cy="1752600"/>
          </a:xfrm>
          <a:prstGeom prst="line">
            <a:avLst/>
          </a:prstGeom>
          <a:noFill/>
          <a:ln w="57150">
            <a:solidFill>
              <a:srgbClr val="FFFF00"/>
            </a:solidFill>
            <a:prstDash val="dash"/>
            <a:round/>
            <a:headEnd type="none" w="med" len="med"/>
            <a:tailEnd type="none" w="med" len="med"/>
          </a:ln>
        </p:spPr>
        <p:txBody>
          <a:bodyPr/>
          <a:lstStyle/>
          <a:p>
            <a:endParaRPr lang="en-US"/>
          </a:p>
        </p:txBody>
      </p:sp>
      <p:sp>
        <p:nvSpPr>
          <p:cNvPr id="16" name="Text Box 18"/>
          <p:cNvSpPr txBox="1">
            <a:spLocks noChangeArrowheads="1"/>
          </p:cNvSpPr>
          <p:nvPr/>
        </p:nvSpPr>
        <p:spPr bwMode="auto">
          <a:xfrm>
            <a:off x="2895600" y="2209800"/>
            <a:ext cx="685800" cy="366713"/>
          </a:xfrm>
          <a:prstGeom prst="rect">
            <a:avLst/>
          </a:prstGeom>
          <a:noFill/>
          <a:ln w="9525">
            <a:noFill/>
            <a:miter lim="800000"/>
            <a:headEnd/>
            <a:tailEnd/>
          </a:ln>
        </p:spPr>
        <p:txBody>
          <a:bodyPr>
            <a:spAutoFit/>
          </a:bodyPr>
          <a:lstStyle/>
          <a:p>
            <a:pPr eaLnBrk="0" hangingPunct="0">
              <a:spcBef>
                <a:spcPct val="50000"/>
              </a:spcBef>
            </a:pPr>
            <a:r>
              <a:rPr lang="en-US" altLang="en-US">
                <a:solidFill>
                  <a:srgbClr val="00FF00"/>
                </a:solidFill>
              </a:rPr>
              <a:t>Fat</a:t>
            </a:r>
          </a:p>
        </p:txBody>
      </p:sp>
      <p:sp>
        <p:nvSpPr>
          <p:cNvPr id="17" name="Text Box 19"/>
          <p:cNvSpPr txBox="1">
            <a:spLocks noChangeArrowheads="1"/>
          </p:cNvSpPr>
          <p:nvPr/>
        </p:nvSpPr>
        <p:spPr bwMode="auto">
          <a:xfrm>
            <a:off x="3962400" y="3581400"/>
            <a:ext cx="1143000" cy="366713"/>
          </a:xfrm>
          <a:prstGeom prst="rect">
            <a:avLst/>
          </a:prstGeom>
          <a:noFill/>
          <a:ln w="9525">
            <a:noFill/>
            <a:miter lim="800000"/>
            <a:headEnd/>
            <a:tailEnd/>
          </a:ln>
        </p:spPr>
        <p:txBody>
          <a:bodyPr>
            <a:spAutoFit/>
          </a:bodyPr>
          <a:lstStyle/>
          <a:p>
            <a:pPr eaLnBrk="0" hangingPunct="0">
              <a:spcBef>
                <a:spcPct val="50000"/>
              </a:spcBef>
            </a:pPr>
            <a:r>
              <a:rPr lang="en-US" altLang="en-US" dirty="0">
                <a:solidFill>
                  <a:srgbClr val="FF99FF"/>
                </a:solidFill>
              </a:rPr>
              <a:t>Water</a:t>
            </a:r>
          </a:p>
        </p:txBody>
      </p:sp>
      <p:sp>
        <p:nvSpPr>
          <p:cNvPr id="21" name="Text Box 24"/>
          <p:cNvSpPr txBox="1">
            <a:spLocks noChangeArrowheads="1"/>
          </p:cNvSpPr>
          <p:nvPr/>
        </p:nvSpPr>
        <p:spPr bwMode="auto">
          <a:xfrm>
            <a:off x="304800" y="1600200"/>
            <a:ext cx="2133600" cy="366713"/>
          </a:xfrm>
          <a:prstGeom prst="rect">
            <a:avLst/>
          </a:prstGeom>
          <a:noFill/>
          <a:ln w="9525">
            <a:noFill/>
            <a:miter lim="800000"/>
            <a:headEnd/>
            <a:tailEnd/>
          </a:ln>
        </p:spPr>
        <p:txBody>
          <a:bodyPr>
            <a:spAutoFit/>
          </a:bodyPr>
          <a:lstStyle/>
          <a:p>
            <a:pPr eaLnBrk="0" hangingPunct="0">
              <a:spcBef>
                <a:spcPct val="50000"/>
              </a:spcBef>
            </a:pPr>
            <a:endParaRPr lang="en-US" altLang="en-US"/>
          </a:p>
        </p:txBody>
      </p:sp>
      <p:sp>
        <p:nvSpPr>
          <p:cNvPr id="22" name="Text Box 25"/>
          <p:cNvSpPr txBox="1">
            <a:spLocks noChangeArrowheads="1"/>
          </p:cNvSpPr>
          <p:nvPr/>
        </p:nvSpPr>
        <p:spPr bwMode="auto">
          <a:xfrm>
            <a:off x="3886200" y="4191000"/>
            <a:ext cx="4495800" cy="2308324"/>
          </a:xfrm>
          <a:prstGeom prst="rect">
            <a:avLst/>
          </a:prstGeom>
          <a:noFill/>
          <a:ln w="9525">
            <a:noFill/>
            <a:miter lim="800000"/>
            <a:headEnd/>
            <a:tailEnd/>
          </a:ln>
        </p:spPr>
        <p:txBody>
          <a:bodyPr wrap="square">
            <a:spAutoFit/>
          </a:bodyPr>
          <a:lstStyle/>
          <a:p>
            <a:pPr eaLnBrk="0" hangingPunct="0">
              <a:spcBef>
                <a:spcPct val="50000"/>
              </a:spcBef>
            </a:pPr>
            <a:r>
              <a:rPr lang="en-US" altLang="en-US" sz="2400" dirty="0" smtClean="0"/>
              <a:t>There is no longitudinal component of Water when the 90 degrees pulse is applied, so there is no transverse component and the signal is </a:t>
            </a:r>
            <a:r>
              <a:rPr lang="en-US" altLang="en-US" sz="2400" dirty="0" err="1" smtClean="0"/>
              <a:t>nulled</a:t>
            </a:r>
            <a:r>
              <a:rPr lang="en-US" altLang="en-US" sz="2400" dirty="0" smtClean="0"/>
              <a:t> </a:t>
            </a:r>
            <a:endParaRPr lang="en-US" altLang="en-US" sz="2400" dirty="0"/>
          </a:p>
        </p:txBody>
      </p:sp>
      <p:sp>
        <p:nvSpPr>
          <p:cNvPr id="24" name="TextBox 23"/>
          <p:cNvSpPr txBox="1"/>
          <p:nvPr/>
        </p:nvSpPr>
        <p:spPr>
          <a:xfrm>
            <a:off x="5715000" y="1600200"/>
            <a:ext cx="3124200" cy="369332"/>
          </a:xfrm>
          <a:prstGeom prst="rect">
            <a:avLst/>
          </a:prstGeom>
          <a:noFill/>
        </p:spPr>
        <p:txBody>
          <a:bodyPr wrap="square" rtlCol="0">
            <a:spAutoFit/>
          </a:bodyPr>
          <a:lstStyle/>
          <a:p>
            <a:r>
              <a:rPr lang="en-US" dirty="0" smtClean="0"/>
              <a:t>TI =0.69 x T2 of water</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457200" y="274638"/>
            <a:ext cx="7467600" cy="639762"/>
          </a:xfrm>
        </p:spPr>
        <p:txBody>
          <a:bodyPr/>
          <a:lstStyle/>
          <a:p>
            <a:r>
              <a:rPr lang="en-US" smtClean="0"/>
              <a:t>Uses</a:t>
            </a:r>
          </a:p>
        </p:txBody>
      </p:sp>
      <p:sp>
        <p:nvSpPr>
          <p:cNvPr id="80899" name="Content Placeholder 2"/>
          <p:cNvSpPr>
            <a:spLocks noGrp="1"/>
          </p:cNvSpPr>
          <p:nvPr>
            <p:ph idx="1"/>
          </p:nvPr>
        </p:nvSpPr>
        <p:spPr>
          <a:xfrm>
            <a:off x="457200" y="1066800"/>
            <a:ext cx="8382000" cy="5638800"/>
          </a:xfrm>
        </p:spPr>
        <p:txBody>
          <a:bodyPr/>
          <a:lstStyle/>
          <a:p>
            <a:r>
              <a:rPr lang="en-US" sz="2400" dirty="0" smtClean="0"/>
              <a:t>FLAIR is used in brain and spine imaging to see </a:t>
            </a:r>
            <a:r>
              <a:rPr lang="en-US" sz="2400" dirty="0" err="1" smtClean="0"/>
              <a:t>periventricular</a:t>
            </a:r>
            <a:r>
              <a:rPr lang="en-US" sz="2400" dirty="0" smtClean="0"/>
              <a:t> and cord lesions more clearly, because high signal from CSF that lies adjacent is </a:t>
            </a:r>
            <a:r>
              <a:rPr lang="en-US" sz="2400" dirty="0" err="1" smtClean="0"/>
              <a:t>nulled</a:t>
            </a:r>
            <a:r>
              <a:rPr lang="en-US" sz="2400" dirty="0" smtClean="0"/>
              <a:t>. </a:t>
            </a:r>
          </a:p>
          <a:p>
            <a:r>
              <a:rPr lang="en-US" sz="2400" dirty="0" smtClean="0"/>
              <a:t>It is especially useful in visualizing multiple sclerosis plaques, acute sub - </a:t>
            </a:r>
            <a:r>
              <a:rPr lang="en-US" sz="2400" dirty="0" err="1" smtClean="0"/>
              <a:t>arachnoid</a:t>
            </a:r>
            <a:r>
              <a:rPr lang="en-US" sz="2400" dirty="0" smtClean="0"/>
              <a:t> hemorrhage and meningitis (Figure next slide). </a:t>
            </a:r>
          </a:p>
          <a:p>
            <a:r>
              <a:rPr lang="en-US" sz="2400" dirty="0" smtClean="0"/>
              <a:t>Sometimes gadolinium is given to enhance pathology. </a:t>
            </a:r>
          </a:p>
          <a:p>
            <a:r>
              <a:rPr lang="en-US" sz="2400" dirty="0" smtClean="0"/>
              <a:t>This oddity (gadolinium enhancement in T2 weighted images) may be due to the fact that the long echo trains used in FLAIR sequences cause fat to remain bright on T2 weighted images. </a:t>
            </a:r>
          </a:p>
          <a:p>
            <a:r>
              <a:rPr lang="en-US" sz="2400" dirty="0" smtClean="0"/>
              <a:t>As gadolinium reduces the T1 relaxation time of enhancing tissue so that it is similar to fat, enhancing tissue may appear brighter than when gadolinium is not given.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mtClean="0"/>
              <a:t>Flair image of brain </a:t>
            </a:r>
          </a:p>
        </p:txBody>
      </p:sp>
      <p:sp>
        <p:nvSpPr>
          <p:cNvPr id="84995" name="Rectangle 3"/>
          <p:cNvSpPr>
            <a:spLocks noGrp="1" noChangeArrowheads="1"/>
          </p:cNvSpPr>
          <p:nvPr>
            <p:ph idx="1"/>
          </p:nvPr>
        </p:nvSpPr>
        <p:spPr>
          <a:xfrm>
            <a:off x="457200" y="1600200"/>
            <a:ext cx="8229600" cy="609600"/>
          </a:xfrm>
        </p:spPr>
        <p:txBody>
          <a:bodyPr/>
          <a:lstStyle/>
          <a:p>
            <a:pPr eaLnBrk="1" hangingPunct="1"/>
            <a:r>
              <a:rPr lang="en-US" smtClean="0"/>
              <a:t>T2 weighted fast FLAIR image</a:t>
            </a:r>
          </a:p>
        </p:txBody>
      </p:sp>
      <p:pic>
        <p:nvPicPr>
          <p:cNvPr id="84996" name="Picture 4" descr="IMAGE0042"/>
          <p:cNvPicPr>
            <a:picLocks noChangeAspect="1" noChangeArrowheads="1"/>
          </p:cNvPicPr>
          <p:nvPr/>
        </p:nvPicPr>
        <p:blipFill>
          <a:blip r:embed="rId2" cstate="print"/>
          <a:srcRect/>
          <a:stretch>
            <a:fillRect/>
          </a:stretch>
        </p:blipFill>
        <p:spPr bwMode="auto">
          <a:xfrm>
            <a:off x="2514600" y="2438400"/>
            <a:ext cx="3260725" cy="4027488"/>
          </a:xfrm>
          <a:prstGeom prst="rect">
            <a:avLst/>
          </a:prstGeom>
          <a:noFill/>
          <a:ln w="9525">
            <a:noFill/>
            <a:miter lim="800000"/>
            <a:headEnd/>
            <a:tailEnd/>
          </a:ln>
        </p:spPr>
      </p:pic>
      <p:sp>
        <p:nvSpPr>
          <p:cNvPr id="84997" name="Text Box 5"/>
          <p:cNvSpPr txBox="1">
            <a:spLocks noChangeArrowheads="1"/>
          </p:cNvSpPr>
          <p:nvPr/>
        </p:nvSpPr>
        <p:spPr bwMode="auto">
          <a:xfrm>
            <a:off x="6019800" y="2971800"/>
            <a:ext cx="2590800" cy="1562100"/>
          </a:xfrm>
          <a:prstGeom prst="rect">
            <a:avLst/>
          </a:prstGeom>
          <a:noFill/>
          <a:ln w="9525">
            <a:solidFill>
              <a:srgbClr val="00FF00"/>
            </a:solidFill>
            <a:miter lim="800000"/>
            <a:headEnd/>
            <a:tailEnd/>
          </a:ln>
        </p:spPr>
        <p:txBody>
          <a:bodyPr>
            <a:spAutoFit/>
          </a:bodyPr>
          <a:lstStyle/>
          <a:p>
            <a:pPr eaLnBrk="0" hangingPunct="0">
              <a:spcBef>
                <a:spcPct val="50000"/>
              </a:spcBef>
            </a:pPr>
            <a:r>
              <a:rPr lang="en-US" altLang="en-US" sz="2400"/>
              <a:t>TI 1750ms</a:t>
            </a:r>
          </a:p>
          <a:p>
            <a:pPr eaLnBrk="0" hangingPunct="0">
              <a:spcBef>
                <a:spcPct val="50000"/>
              </a:spcBef>
            </a:pPr>
            <a:r>
              <a:rPr lang="en-US" altLang="en-US" sz="2400"/>
              <a:t>TE 140 ms</a:t>
            </a:r>
          </a:p>
          <a:p>
            <a:pPr eaLnBrk="0" hangingPunct="0">
              <a:spcBef>
                <a:spcPct val="50000"/>
              </a:spcBef>
            </a:pPr>
            <a:r>
              <a:rPr lang="en-US" altLang="en-US" sz="2400"/>
              <a:t>TR 4600 ms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sz="3600" smtClean="0"/>
              <a:t>Axial FLAIR image through the brain</a:t>
            </a:r>
          </a:p>
        </p:txBody>
      </p:sp>
      <p:pic>
        <p:nvPicPr>
          <p:cNvPr id="81923" name="Picture 2"/>
          <p:cNvPicPr>
            <a:picLocks noGrp="1" noChangeAspect="1" noChangeArrowheads="1"/>
          </p:cNvPicPr>
          <p:nvPr>
            <p:ph idx="1"/>
          </p:nvPr>
        </p:nvPicPr>
        <p:blipFill>
          <a:blip r:embed="rId2" cstate="print"/>
          <a:srcRect/>
          <a:stretch>
            <a:fillRect/>
          </a:stretch>
        </p:blipFill>
        <p:spPr>
          <a:xfrm>
            <a:off x="2362200" y="1603375"/>
            <a:ext cx="3657600" cy="4519613"/>
          </a:xfr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2"/>
          <p:cNvSpPr>
            <a:spLocks noGrp="1"/>
          </p:cNvSpPr>
          <p:nvPr>
            <p:ph idx="1"/>
          </p:nvPr>
        </p:nvSpPr>
        <p:spPr>
          <a:xfrm>
            <a:off x="457200" y="228600"/>
            <a:ext cx="7467600" cy="5973763"/>
          </a:xfrm>
        </p:spPr>
        <p:txBody>
          <a:bodyPr/>
          <a:lstStyle/>
          <a:p>
            <a:r>
              <a:rPr lang="en-US" sz="2800" dirty="0" smtClean="0"/>
              <a:t>Another modification of this sequence in brain imaging is selecting a TI time that corresponds to </a:t>
            </a:r>
            <a:r>
              <a:rPr lang="en-US" sz="2800" dirty="0" smtClean="0">
                <a:solidFill>
                  <a:srgbClr val="FF0000"/>
                </a:solidFill>
              </a:rPr>
              <a:t>the null point of white matter</a:t>
            </a:r>
            <a:r>
              <a:rPr lang="en-US" sz="2800" dirty="0" smtClean="0"/>
              <a:t>. </a:t>
            </a:r>
          </a:p>
          <a:p>
            <a:r>
              <a:rPr lang="en-US" sz="2800" dirty="0" smtClean="0"/>
              <a:t>This nulls the signal from normal white matter so that lesions within it appear much brighter by comparison. </a:t>
            </a:r>
          </a:p>
          <a:p>
            <a:r>
              <a:rPr lang="en-US" sz="2800" dirty="0" smtClean="0"/>
              <a:t>This sequence (which requires a TI of about 300 ms) is very useful for white matter lesions such as </a:t>
            </a:r>
            <a:r>
              <a:rPr lang="en-US" sz="2800" dirty="0" err="1" smtClean="0"/>
              <a:t>periventricular</a:t>
            </a:r>
            <a:r>
              <a:rPr lang="en-US" sz="2800" dirty="0" smtClean="0"/>
              <a:t> </a:t>
            </a:r>
            <a:r>
              <a:rPr lang="en-US" sz="2800" dirty="0" err="1" smtClean="0"/>
              <a:t>leukomalacia</a:t>
            </a:r>
            <a:r>
              <a:rPr lang="en-US" sz="2800" dirty="0" smtClean="0"/>
              <a:t> and for congenital gray/white matter abnormalities (Figure below </a:t>
            </a:r>
            <a:r>
              <a:rPr lang="en-US" sz="2400" dirty="0" smtClean="0"/>
              <a:t>)</a:t>
            </a:r>
          </a:p>
          <a:p>
            <a:endParaRPr lang="en-US" dirty="0" smtClean="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sz="3600" smtClean="0"/>
              <a:t>Coronal IR sequence using a TI that nulls white matter</a:t>
            </a:r>
            <a:endParaRPr lang="en-US" smtClean="0"/>
          </a:p>
        </p:txBody>
      </p:sp>
      <p:pic>
        <p:nvPicPr>
          <p:cNvPr id="83971" name="Picture 2"/>
          <p:cNvPicPr>
            <a:picLocks noGrp="1" noChangeAspect="1" noChangeArrowheads="1"/>
          </p:cNvPicPr>
          <p:nvPr>
            <p:ph idx="1"/>
          </p:nvPr>
        </p:nvPicPr>
        <p:blipFill>
          <a:blip r:embed="rId2" cstate="print"/>
          <a:srcRect/>
          <a:stretch>
            <a:fillRect/>
          </a:stretch>
        </p:blipFill>
        <p:spPr>
          <a:xfrm>
            <a:off x="2133600" y="1600200"/>
            <a:ext cx="4130675" cy="4591050"/>
          </a:xfr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Inversion recovery - Questions and Answers ​in MRI"/>
          <p:cNvPicPr>
            <a:picLocks noChangeAspect="1" noChangeArrowheads="1"/>
          </p:cNvPicPr>
          <p:nvPr/>
        </p:nvPicPr>
        <p:blipFill>
          <a:blip r:embed="rId2" cstate="print"/>
          <a:srcRect/>
          <a:stretch>
            <a:fillRect/>
          </a:stretch>
        </p:blipFill>
        <p:spPr bwMode="auto">
          <a:xfrm>
            <a:off x="198438" y="762000"/>
            <a:ext cx="8775700" cy="5391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smtClean="0"/>
              <a:t>Parameters</a:t>
            </a:r>
          </a:p>
        </p:txBody>
      </p:sp>
      <p:sp>
        <p:nvSpPr>
          <p:cNvPr id="86019" name="Content Placeholder 2"/>
          <p:cNvSpPr>
            <a:spLocks noGrp="1"/>
          </p:cNvSpPr>
          <p:nvPr>
            <p:ph idx="1"/>
          </p:nvPr>
        </p:nvSpPr>
        <p:spPr/>
        <p:txBody>
          <a:bodyPr/>
          <a:lstStyle/>
          <a:p>
            <a:r>
              <a:rPr lang="en-US" smtClean="0"/>
              <a:t>long TI 1700 – 2200 ms (to suppress CSF depending on field strength) </a:t>
            </a:r>
          </a:p>
          <a:p>
            <a:r>
              <a:rPr lang="en-US" smtClean="0"/>
              <a:t>long TE 70 ms + (to enhance signal from pathology) </a:t>
            </a:r>
          </a:p>
          <a:p>
            <a:r>
              <a:rPr lang="en-US" smtClean="0"/>
              <a:t>long TR 6000 ms + (to allow full recovery)  </a:t>
            </a:r>
          </a:p>
          <a:p>
            <a:r>
              <a:rPr lang="en-US" smtClean="0"/>
              <a:t>long turbo factor 16 – 20 (to enhance signal from pathology)  </a:t>
            </a:r>
          </a:p>
          <a:p>
            <a:r>
              <a:rPr lang="en-US" smtClean="0"/>
              <a:t>average scan time 13 – 20 min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7467600" cy="639762"/>
          </a:xfrm>
        </p:spPr>
        <p:txBody>
          <a:bodyPr/>
          <a:lstStyle/>
          <a:p>
            <a:pPr eaLnBrk="1" hangingPunct="1"/>
            <a:r>
              <a:rPr lang="en-US" smtClean="0"/>
              <a:t>Conventional spin echo</a:t>
            </a:r>
          </a:p>
        </p:txBody>
      </p:sp>
      <p:sp>
        <p:nvSpPr>
          <p:cNvPr id="14339" name="Rectangle 3"/>
          <p:cNvSpPr>
            <a:spLocks noGrp="1" noChangeArrowheads="1"/>
          </p:cNvSpPr>
          <p:nvPr>
            <p:ph idx="1"/>
          </p:nvPr>
        </p:nvSpPr>
        <p:spPr>
          <a:xfrm>
            <a:off x="304800" y="1219200"/>
            <a:ext cx="8686800" cy="1371600"/>
          </a:xfrm>
        </p:spPr>
        <p:txBody>
          <a:bodyPr/>
          <a:lstStyle/>
          <a:p>
            <a:pPr eaLnBrk="1" hangingPunct="1">
              <a:lnSpc>
                <a:spcPct val="80000"/>
              </a:lnSpc>
              <a:buFont typeface="Wingdings" pitchFamily="2" charset="2"/>
              <a:buNone/>
            </a:pPr>
            <a:r>
              <a:rPr lang="en-US" sz="2400" smtClean="0"/>
              <a:t>We learned the principe  in a previous lesson. For recap it is explained in the following Illustrations.</a:t>
            </a:r>
          </a:p>
          <a:p>
            <a:pPr eaLnBrk="1" hangingPunct="1">
              <a:lnSpc>
                <a:spcPct val="80000"/>
              </a:lnSpc>
            </a:pPr>
            <a:r>
              <a:rPr lang="en-US" sz="2400" smtClean="0"/>
              <a:t>The situation before the patient is placed inside the magnet</a:t>
            </a:r>
          </a:p>
        </p:txBody>
      </p:sp>
      <p:pic>
        <p:nvPicPr>
          <p:cNvPr id="14340" name="Picture 4" descr="IMAGE0024"/>
          <p:cNvPicPr>
            <a:picLocks noChangeAspect="1" noChangeArrowheads="1"/>
          </p:cNvPicPr>
          <p:nvPr/>
        </p:nvPicPr>
        <p:blipFill>
          <a:blip r:embed="rId2" cstate="print"/>
          <a:srcRect/>
          <a:stretch>
            <a:fillRect/>
          </a:stretch>
        </p:blipFill>
        <p:spPr bwMode="auto">
          <a:xfrm>
            <a:off x="2362200" y="2667000"/>
            <a:ext cx="4605338" cy="3879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457200" y="274638"/>
            <a:ext cx="7467600" cy="487362"/>
          </a:xfrm>
        </p:spPr>
        <p:txBody>
          <a:bodyPr/>
          <a:lstStyle/>
          <a:p>
            <a:r>
              <a:rPr lang="en-US" smtClean="0"/>
              <a:t>IR prep sequences</a:t>
            </a:r>
          </a:p>
        </p:txBody>
      </p:sp>
      <p:sp>
        <p:nvSpPr>
          <p:cNvPr id="87043" name="Content Placeholder 2"/>
          <p:cNvSpPr>
            <a:spLocks noGrp="1"/>
          </p:cNvSpPr>
          <p:nvPr>
            <p:ph idx="1"/>
          </p:nvPr>
        </p:nvSpPr>
        <p:spPr>
          <a:xfrm>
            <a:off x="457200" y="990600"/>
            <a:ext cx="8382000" cy="5135563"/>
          </a:xfrm>
        </p:spPr>
        <p:txBody>
          <a:bodyPr/>
          <a:lstStyle/>
          <a:p>
            <a:r>
              <a:rPr lang="en-US" sz="2000" dirty="0" smtClean="0"/>
              <a:t>There are two further modifications of fast IR that were specifically developed to null blood in cardiac imaging . </a:t>
            </a:r>
          </a:p>
          <a:p>
            <a:r>
              <a:rPr lang="en-US" sz="2000" dirty="0" smtClean="0"/>
              <a:t>Double IR prep begins with two 180 ° pulses. </a:t>
            </a:r>
          </a:p>
          <a:p>
            <a:r>
              <a:rPr lang="en-US" sz="2000" dirty="0" smtClean="0"/>
              <a:t>One is non - slice selective and inverts all spins in the imaging volume, and the other is slice selective and re - inverts spins within a slice. </a:t>
            </a:r>
          </a:p>
          <a:p>
            <a:r>
              <a:rPr lang="en-US" sz="2000" dirty="0" smtClean="0"/>
              <a:t>A TI corresponding to the null point of blood (about 800 ms) completely nulls the signal from blood in the slice so that black blood imaging results. </a:t>
            </a:r>
          </a:p>
          <a:p>
            <a:r>
              <a:rPr lang="en-US" sz="2000" dirty="0" smtClean="0"/>
              <a:t>This is useful when looking at the morphology of the heart and great vessels. </a:t>
            </a:r>
          </a:p>
          <a:p>
            <a:r>
              <a:rPr lang="en-US" sz="2000" dirty="0" smtClean="0"/>
              <a:t>Triple IR prep adds a further inverting pulse at the TI of fat (about 150 ms) to null fat and blood together. </a:t>
            </a:r>
          </a:p>
          <a:p>
            <a:r>
              <a:rPr lang="en-US" sz="2000" dirty="0" smtClean="0"/>
              <a:t>This is useful when determining fatty infiltration of the heart walls ( see Figure in next slide ). </a:t>
            </a:r>
          </a:p>
          <a:p>
            <a:r>
              <a:rPr lang="en-US" sz="2000" dirty="0" smtClean="0"/>
              <a:t>(This will be discussed in Flow phenomena)</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Content Placeholder 2"/>
          <p:cNvSpPr>
            <a:spLocks noGrp="1"/>
          </p:cNvSpPr>
          <p:nvPr>
            <p:ph idx="1"/>
          </p:nvPr>
        </p:nvSpPr>
        <p:spPr>
          <a:xfrm>
            <a:off x="762000" y="838200"/>
            <a:ext cx="4495800" cy="5029200"/>
          </a:xfrm>
        </p:spPr>
        <p:txBody>
          <a:bodyPr/>
          <a:lstStyle/>
          <a:p>
            <a:r>
              <a:rPr lang="en-US" sz="2400" dirty="0" smtClean="0"/>
              <a:t>This image has been acquired with a double IR prep sequence. </a:t>
            </a:r>
          </a:p>
          <a:p>
            <a:r>
              <a:rPr lang="en-US" sz="2400" dirty="0" smtClean="0"/>
              <a:t>This imaging plane demonstrates a short axis view of the heart. </a:t>
            </a:r>
          </a:p>
          <a:p>
            <a:r>
              <a:rPr lang="en-US" sz="2400" dirty="0" smtClean="0"/>
              <a:t>Since the heart is oriented ‘ obliquely ’ within the chest cavity, a double oblique acquisition is required to enable the visualization of an axial view of the heart itself</a:t>
            </a:r>
          </a:p>
        </p:txBody>
      </p:sp>
      <p:pic>
        <p:nvPicPr>
          <p:cNvPr id="88068" name="Picture 4"/>
          <p:cNvPicPr>
            <a:picLocks noChangeAspect="1" noChangeArrowheads="1"/>
          </p:cNvPicPr>
          <p:nvPr/>
        </p:nvPicPr>
        <p:blipFill>
          <a:blip r:embed="rId2" cstate="print"/>
          <a:srcRect/>
          <a:stretch>
            <a:fillRect/>
          </a:stretch>
        </p:blipFill>
        <p:spPr bwMode="auto">
          <a:xfrm>
            <a:off x="5562600" y="1295400"/>
            <a:ext cx="3124200" cy="4288971"/>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Next – Gradient echo pulse sequences</a:t>
            </a:r>
            <a:endParaRPr lang="en-US" dirty="0"/>
          </a:p>
        </p:txBody>
      </p:sp>
      <p:sp>
        <p:nvSpPr>
          <p:cNvPr id="5" name="Text Placeholder 4"/>
          <p:cNvSpPr>
            <a:spLocks noGrp="1"/>
          </p:cNvSpPr>
          <p:nvPr>
            <p:ph type="body" idx="1"/>
          </p:nvPr>
        </p:nvSpPr>
        <p:spPr>
          <a:xfrm>
            <a:off x="914400" y="1752600"/>
            <a:ext cx="6629400" cy="1066688"/>
          </a:xfrm>
        </p:spPr>
        <p:txBody>
          <a:bodyPr/>
          <a:lstStyle/>
          <a:p>
            <a:r>
              <a:rPr lang="en-US" sz="4400" dirty="0" smtClean="0"/>
              <a:t>End of lesson</a:t>
            </a:r>
            <a:endParaRPr lang="en-US" sz="4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457200" y="381000"/>
            <a:ext cx="8229600" cy="1143000"/>
          </a:xfrm>
        </p:spPr>
        <p:txBody>
          <a:bodyPr/>
          <a:lstStyle/>
          <a:p>
            <a:pPr eaLnBrk="1" hangingPunct="1"/>
            <a:r>
              <a:rPr lang="en-US" smtClean="0"/>
              <a:t>The coordinate system in relation to the magnet and the patient</a:t>
            </a:r>
          </a:p>
        </p:txBody>
      </p:sp>
      <p:pic>
        <p:nvPicPr>
          <p:cNvPr id="15363" name="Picture 4" descr="IMAGE0032"/>
          <p:cNvPicPr>
            <a:picLocks noChangeAspect="1" noChangeArrowheads="1"/>
          </p:cNvPicPr>
          <p:nvPr/>
        </p:nvPicPr>
        <p:blipFill>
          <a:blip r:embed="rId2" cstate="print"/>
          <a:srcRect/>
          <a:stretch>
            <a:fillRect/>
          </a:stretch>
        </p:blipFill>
        <p:spPr bwMode="auto">
          <a:xfrm>
            <a:off x="2362200" y="1819275"/>
            <a:ext cx="4876800" cy="465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1868</TotalTime>
  <Words>4392</Words>
  <Application>Microsoft Office PowerPoint</Application>
  <PresentationFormat>On-screen Show (4:3)</PresentationFormat>
  <Paragraphs>433</Paragraphs>
  <Slides>82</Slides>
  <Notes>7</Notes>
  <HiddenSlides>0</HiddenSlides>
  <MMClips>2</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Technic</vt:lpstr>
      <vt:lpstr>Pulse sequences</vt:lpstr>
      <vt:lpstr>Introduction</vt:lpstr>
      <vt:lpstr>A comparison of acronyms used by manufacturers</vt:lpstr>
      <vt:lpstr>Expansion of abbreviations</vt:lpstr>
      <vt:lpstr>Pulse sequence?</vt:lpstr>
      <vt:lpstr>Categorization of pulse sequences</vt:lpstr>
      <vt:lpstr>Conventional spin echo</vt:lpstr>
      <vt:lpstr>Conventional spin echo</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Uses</vt:lpstr>
      <vt:lpstr>Parameters </vt:lpstr>
      <vt:lpstr>Slide 26</vt:lpstr>
      <vt:lpstr>Fast Spin Echo / Turbo Spin Echo</vt:lpstr>
      <vt:lpstr>Fast / Turbo spin echo</vt:lpstr>
      <vt:lpstr>Slide 29</vt:lpstr>
      <vt:lpstr>Slide 30</vt:lpstr>
      <vt:lpstr>How is fast spin echo weighted correctly?</vt:lpstr>
      <vt:lpstr>Slide 32</vt:lpstr>
      <vt:lpstr>Phase encoding ordering in fast spin echo</vt:lpstr>
      <vt:lpstr>K space filling and phase re - ordering</vt:lpstr>
      <vt:lpstr>Parameters</vt:lpstr>
      <vt:lpstr>Parameters </vt:lpstr>
      <vt:lpstr>Slide 37</vt:lpstr>
      <vt:lpstr>T1 weighted FSE image </vt:lpstr>
      <vt:lpstr>PD weighted FSE image</vt:lpstr>
      <vt:lpstr>T2 weighted FSE image</vt:lpstr>
      <vt:lpstr>Uses of FSE  / TSE </vt:lpstr>
      <vt:lpstr>Summary</vt:lpstr>
      <vt:lpstr>Advantages  &amp;   Disadvantages</vt:lpstr>
      <vt:lpstr>Single shot fast spin echo ( SS - FSE )</vt:lpstr>
      <vt:lpstr>Slide 45</vt:lpstr>
      <vt:lpstr>Driven equilibrium Fourier transform </vt:lpstr>
      <vt:lpstr>The DRIVE pulse sequence. </vt:lpstr>
      <vt:lpstr>Axial DRIVE image through the right internal auditory meatus. Note high signal intensity in CSF.</vt:lpstr>
      <vt:lpstr>Inversion Recovery pulse sequence</vt:lpstr>
      <vt:lpstr>Introduction</vt:lpstr>
      <vt:lpstr>Inversion Recovery Pulse mechanism</vt:lpstr>
      <vt:lpstr>Slide 52</vt:lpstr>
      <vt:lpstr>Inversion recovery pulse sequence</vt:lpstr>
      <vt:lpstr>Slide 54</vt:lpstr>
      <vt:lpstr>T1 weighting in inversion recovery</vt:lpstr>
      <vt:lpstr>Inversion recovery</vt:lpstr>
      <vt:lpstr>PD weighting in inversion recovery</vt:lpstr>
      <vt:lpstr>Inversion recovery</vt:lpstr>
      <vt:lpstr>Uses </vt:lpstr>
      <vt:lpstr>Axial T1 weighted inversion recovery sequence through the brain. A TI of 700ms has been used. </vt:lpstr>
      <vt:lpstr>Parameters</vt:lpstr>
      <vt:lpstr>Slide 62</vt:lpstr>
      <vt:lpstr>Typical IR parameters</vt:lpstr>
      <vt:lpstr>Fast inversion recovery</vt:lpstr>
      <vt:lpstr>STIR (Short Tau Inversion Recovery)</vt:lpstr>
      <vt:lpstr>STIR</vt:lpstr>
      <vt:lpstr>Uses of STIR</vt:lpstr>
      <vt:lpstr>Sagittal STIR sequence of the knee</vt:lpstr>
      <vt:lpstr>Parameters</vt:lpstr>
      <vt:lpstr>FLAIR ( fluid attenuated inversion recovery) </vt:lpstr>
      <vt:lpstr>FLAIR (Fluid attenuated inversion Recovery)</vt:lpstr>
      <vt:lpstr>Fluid Attenuated Inversion recovery</vt:lpstr>
      <vt:lpstr>Uses</vt:lpstr>
      <vt:lpstr>Flair image of brain </vt:lpstr>
      <vt:lpstr>Axial FLAIR image through the brain</vt:lpstr>
      <vt:lpstr>Slide 76</vt:lpstr>
      <vt:lpstr>Coronal IR sequence using a TI that nulls white matter</vt:lpstr>
      <vt:lpstr>Slide 78</vt:lpstr>
      <vt:lpstr>Parameters</vt:lpstr>
      <vt:lpstr>IR prep sequences</vt:lpstr>
      <vt:lpstr>Slide 81</vt:lpstr>
      <vt:lpstr>Next – Gradient echo pulse sequences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Pulse sequences</dc:title>
  <dc:creator>Principal</dc:creator>
  <cp:lastModifiedBy>ACER</cp:lastModifiedBy>
  <cp:revision>160</cp:revision>
  <dcterms:created xsi:type="dcterms:W3CDTF">2010-12-16T10:02:05Z</dcterms:created>
  <dcterms:modified xsi:type="dcterms:W3CDTF">2021-12-07T14:26:40Z</dcterms:modified>
</cp:coreProperties>
</file>