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89" r:id="rId3"/>
    <p:sldId id="280" r:id="rId4"/>
    <p:sldId id="257" r:id="rId5"/>
    <p:sldId id="279" r:id="rId6"/>
    <p:sldId id="258" r:id="rId7"/>
    <p:sldId id="278" r:id="rId8"/>
    <p:sldId id="260" r:id="rId9"/>
    <p:sldId id="259" r:id="rId10"/>
    <p:sldId id="261" r:id="rId11"/>
    <p:sldId id="263" r:id="rId12"/>
    <p:sldId id="262" r:id="rId13"/>
    <p:sldId id="264" r:id="rId14"/>
    <p:sldId id="277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FF66"/>
    <a:srgbClr val="A9390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66" y="-2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88217-D85C-47A6-BD3C-AAE1F5DFFA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BCE0A-3557-4314-875A-30CAC22085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BBE28-3271-42D3-BFE3-3C75F55F40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2A593-E03F-4829-B8CA-BC7A4631EE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DE84D-D076-4A3A-B9C3-5F65E3535C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72548-A586-4810-B7D5-80D7D956CC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08D5-E162-46F8-89FD-D2BBAD154E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AD10A-7F73-44C5-9812-5C88DAD315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10ED2-FF03-446A-9D84-27E04CF62A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A4118-48B2-45FC-92A8-C54A3B8EC2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BA22F-4E4C-4368-89FD-44B204368F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27B9D24-C8F1-4A96-9165-09CCE9B16E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r-tip.com/serv1.php?type=db1&amp;dbs=Magnetic%20Field" TargetMode="External"/><Relationship Id="rId2" Type="http://schemas.openxmlformats.org/officeDocument/2006/relationships/hyperlink" Target="https://www.mr-tip.com/serv1.php?type=db1&amp;dbs=Magnetiza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14600" y="4876800"/>
            <a:ext cx="6400800" cy="1752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altLang="en-US" sz="2000" dirty="0" err="1" smtClean="0"/>
              <a:t>V.G.Wimalasena</a:t>
            </a:r>
            <a:endParaRPr lang="en-US" altLang="en-US" sz="2000" dirty="0" smtClean="0"/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altLang="en-US" sz="2000" dirty="0" smtClean="0"/>
              <a:t>Principal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altLang="en-US" sz="2000" dirty="0" smtClean="0"/>
              <a:t>School of Radiography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09800"/>
            <a:ext cx="7772400" cy="17367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4400" b="1" dirty="0" smtClean="0"/>
              <a:t>Flip angle and Saturation of NMV</a:t>
            </a: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r>
              <a:rPr lang="en-US" altLang="en-US" sz="3200" dirty="0" smtClean="0"/>
              <a:t>Saturation</a:t>
            </a:r>
            <a:br>
              <a:rPr lang="en-US" altLang="en-US" sz="3200" dirty="0" smtClean="0"/>
            </a:br>
            <a:r>
              <a:rPr lang="en-US" altLang="en-US" sz="3200" dirty="0" smtClean="0"/>
              <a:t>Effects of flip angle on saturation  and weighting</a:t>
            </a:r>
            <a:br>
              <a:rPr lang="en-US" altLang="en-US" sz="3200" dirty="0" smtClean="0"/>
            </a:br>
            <a:r>
              <a:rPr lang="en-US" altLang="en-US" sz="3200" dirty="0" smtClean="0"/>
              <a:t>TR and </a:t>
            </a:r>
            <a:r>
              <a:rPr lang="en-US" altLang="en-US" sz="3200" dirty="0" smtClean="0"/>
              <a:t>saturation</a:t>
            </a:r>
            <a:endParaRPr lang="en-US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smtClean="0"/>
              <a:t>No saturation &amp; Proton density</a:t>
            </a:r>
          </a:p>
        </p:txBody>
      </p:sp>
      <p:sp>
        <p:nvSpPr>
          <p:cNvPr id="12291" name="Line 4"/>
          <p:cNvSpPr>
            <a:spLocks noChangeShapeType="1"/>
          </p:cNvSpPr>
          <p:nvPr/>
        </p:nvSpPr>
        <p:spPr bwMode="auto">
          <a:xfrm>
            <a:off x="1066800" y="12192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>
            <a:off x="1066800" y="2438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Line 7"/>
          <p:cNvSpPr>
            <a:spLocks noChangeShapeType="1"/>
          </p:cNvSpPr>
          <p:nvPr/>
        </p:nvSpPr>
        <p:spPr bwMode="auto">
          <a:xfrm>
            <a:off x="1066800" y="2438400"/>
            <a:ext cx="1371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Line 8"/>
          <p:cNvSpPr>
            <a:spLocks noChangeShapeType="1"/>
          </p:cNvSpPr>
          <p:nvPr/>
        </p:nvSpPr>
        <p:spPr bwMode="auto">
          <a:xfrm flipV="1">
            <a:off x="5257800" y="990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9"/>
          <p:cNvSpPr>
            <a:spLocks noChangeShapeType="1"/>
          </p:cNvSpPr>
          <p:nvPr/>
        </p:nvSpPr>
        <p:spPr bwMode="auto">
          <a:xfrm>
            <a:off x="5257800" y="25146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Line 10"/>
          <p:cNvSpPr>
            <a:spLocks noChangeShapeType="1"/>
          </p:cNvSpPr>
          <p:nvPr/>
        </p:nvSpPr>
        <p:spPr bwMode="auto">
          <a:xfrm rot="20919003" flipV="1">
            <a:off x="5181600" y="1219200"/>
            <a:ext cx="457200" cy="1219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Line 11"/>
          <p:cNvSpPr>
            <a:spLocks noChangeShapeType="1"/>
          </p:cNvSpPr>
          <p:nvPr/>
        </p:nvSpPr>
        <p:spPr bwMode="auto">
          <a:xfrm rot="20502307" flipV="1">
            <a:off x="5176838" y="1509713"/>
            <a:ext cx="447675" cy="8397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Line 12"/>
          <p:cNvSpPr>
            <a:spLocks noChangeShapeType="1"/>
          </p:cNvSpPr>
          <p:nvPr/>
        </p:nvSpPr>
        <p:spPr bwMode="auto">
          <a:xfrm>
            <a:off x="1066800" y="51816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Line 13"/>
          <p:cNvSpPr>
            <a:spLocks noChangeShapeType="1"/>
          </p:cNvSpPr>
          <p:nvPr/>
        </p:nvSpPr>
        <p:spPr bwMode="auto">
          <a:xfrm flipV="1">
            <a:off x="1066800" y="39624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Line 14"/>
          <p:cNvSpPr>
            <a:spLocks noChangeShapeType="1"/>
          </p:cNvSpPr>
          <p:nvPr/>
        </p:nvSpPr>
        <p:spPr bwMode="auto">
          <a:xfrm>
            <a:off x="1066800" y="5181600"/>
            <a:ext cx="1295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Line 15"/>
          <p:cNvSpPr>
            <a:spLocks noChangeShapeType="1"/>
          </p:cNvSpPr>
          <p:nvPr/>
        </p:nvSpPr>
        <p:spPr bwMode="auto">
          <a:xfrm>
            <a:off x="1066800" y="5181600"/>
            <a:ext cx="8382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2" name="Line 16"/>
          <p:cNvSpPr>
            <a:spLocks noChangeShapeType="1"/>
          </p:cNvSpPr>
          <p:nvPr/>
        </p:nvSpPr>
        <p:spPr bwMode="auto">
          <a:xfrm>
            <a:off x="5257800" y="51816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Line 17"/>
          <p:cNvSpPr>
            <a:spLocks noChangeShapeType="1"/>
          </p:cNvSpPr>
          <p:nvPr/>
        </p:nvSpPr>
        <p:spPr bwMode="auto">
          <a:xfrm flipH="1" flipV="1">
            <a:off x="5257800" y="39624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4" name="Line 18"/>
          <p:cNvSpPr>
            <a:spLocks noChangeShapeType="1"/>
          </p:cNvSpPr>
          <p:nvPr/>
        </p:nvSpPr>
        <p:spPr bwMode="auto">
          <a:xfrm>
            <a:off x="5257800" y="5181600"/>
            <a:ext cx="1295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5" name="Line 19"/>
          <p:cNvSpPr>
            <a:spLocks noChangeShapeType="1"/>
          </p:cNvSpPr>
          <p:nvPr/>
        </p:nvSpPr>
        <p:spPr bwMode="auto">
          <a:xfrm>
            <a:off x="5257800" y="5181600"/>
            <a:ext cx="8382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6" name="Text Box 20"/>
          <p:cNvSpPr txBox="1">
            <a:spLocks noChangeArrowheads="1"/>
          </p:cNvSpPr>
          <p:nvPr/>
        </p:nvSpPr>
        <p:spPr bwMode="auto">
          <a:xfrm>
            <a:off x="609600" y="1219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</a:t>
            </a:r>
            <a:r>
              <a:rPr lang="en-US" altLang="en-US" baseline="-25000"/>
              <a:t>0</a:t>
            </a:r>
            <a:endParaRPr lang="en-US" altLang="en-US"/>
          </a:p>
        </p:txBody>
      </p:sp>
      <p:sp>
        <p:nvSpPr>
          <p:cNvPr id="12307" name="Text Box 21"/>
          <p:cNvSpPr txBox="1">
            <a:spLocks noChangeArrowheads="1"/>
          </p:cNvSpPr>
          <p:nvPr/>
        </p:nvSpPr>
        <p:spPr bwMode="auto">
          <a:xfrm>
            <a:off x="4724400" y="1066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</a:t>
            </a:r>
            <a:r>
              <a:rPr lang="en-US" altLang="en-US" baseline="-25000"/>
              <a:t>0</a:t>
            </a:r>
            <a:endParaRPr lang="en-US" altLang="en-US"/>
          </a:p>
        </p:txBody>
      </p:sp>
      <p:sp>
        <p:nvSpPr>
          <p:cNvPr id="12308" name="Text Box 22"/>
          <p:cNvSpPr txBox="1">
            <a:spLocks noChangeArrowheads="1"/>
          </p:cNvSpPr>
          <p:nvPr/>
        </p:nvSpPr>
        <p:spPr bwMode="auto">
          <a:xfrm>
            <a:off x="457200" y="3962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</a:t>
            </a:r>
            <a:r>
              <a:rPr lang="en-US" altLang="en-US" baseline="-25000"/>
              <a:t>0</a:t>
            </a:r>
            <a:endParaRPr lang="en-US" altLang="en-US"/>
          </a:p>
        </p:txBody>
      </p:sp>
      <p:sp>
        <p:nvSpPr>
          <p:cNvPr id="12309" name="Text Box 23"/>
          <p:cNvSpPr txBox="1">
            <a:spLocks noChangeArrowheads="1"/>
          </p:cNvSpPr>
          <p:nvPr/>
        </p:nvSpPr>
        <p:spPr bwMode="auto">
          <a:xfrm>
            <a:off x="4724400" y="4038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</a:t>
            </a:r>
            <a:r>
              <a:rPr lang="en-US" altLang="en-US" baseline="-25000"/>
              <a:t>0</a:t>
            </a:r>
            <a:endParaRPr lang="en-US" altLang="en-US"/>
          </a:p>
        </p:txBody>
      </p:sp>
      <p:sp>
        <p:nvSpPr>
          <p:cNvPr id="12310" name="Text Box 24"/>
          <p:cNvSpPr txBox="1">
            <a:spLocks noChangeArrowheads="1"/>
          </p:cNvSpPr>
          <p:nvPr/>
        </p:nvSpPr>
        <p:spPr bwMode="auto">
          <a:xfrm>
            <a:off x="1676400" y="15240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First RF pulse</a:t>
            </a:r>
          </a:p>
        </p:txBody>
      </p:sp>
      <p:sp>
        <p:nvSpPr>
          <p:cNvPr id="12311" name="Text Box 25"/>
          <p:cNvSpPr txBox="1">
            <a:spLocks noChangeArrowheads="1"/>
          </p:cNvSpPr>
          <p:nvPr/>
        </p:nvSpPr>
        <p:spPr bwMode="auto">
          <a:xfrm>
            <a:off x="1905000" y="3733800"/>
            <a:ext cx="1600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Second &amp; succeeding RF pulse</a:t>
            </a:r>
          </a:p>
        </p:txBody>
      </p:sp>
      <p:sp>
        <p:nvSpPr>
          <p:cNvPr id="12312" name="Text Box 26"/>
          <p:cNvSpPr txBox="1">
            <a:spLocks noChangeArrowheads="1"/>
          </p:cNvSpPr>
          <p:nvPr/>
        </p:nvSpPr>
        <p:spPr bwMode="auto">
          <a:xfrm>
            <a:off x="5791200" y="14478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Fat &amp; Water relax to B</a:t>
            </a:r>
            <a:r>
              <a:rPr lang="en-US" altLang="en-US" baseline="-25000"/>
              <a:t>0</a:t>
            </a:r>
            <a:endParaRPr lang="en-US" altLang="en-US"/>
          </a:p>
        </p:txBody>
      </p:sp>
      <p:sp>
        <p:nvSpPr>
          <p:cNvPr id="12313" name="Text Box 27"/>
          <p:cNvSpPr txBox="1">
            <a:spLocks noChangeArrowheads="1"/>
          </p:cNvSpPr>
          <p:nvPr/>
        </p:nvSpPr>
        <p:spPr bwMode="auto">
          <a:xfrm>
            <a:off x="2438400" y="26670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Transverse plane</a:t>
            </a:r>
          </a:p>
        </p:txBody>
      </p:sp>
      <p:sp>
        <p:nvSpPr>
          <p:cNvPr id="12314" name="Text Box 28"/>
          <p:cNvSpPr txBox="1">
            <a:spLocks noChangeArrowheads="1"/>
          </p:cNvSpPr>
          <p:nvPr/>
        </p:nvSpPr>
        <p:spPr bwMode="auto">
          <a:xfrm>
            <a:off x="6096000" y="26670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Transverse plane</a:t>
            </a:r>
          </a:p>
        </p:txBody>
      </p:sp>
      <p:sp>
        <p:nvSpPr>
          <p:cNvPr id="12315" name="Text Box 29"/>
          <p:cNvSpPr txBox="1">
            <a:spLocks noChangeArrowheads="1"/>
          </p:cNvSpPr>
          <p:nvPr/>
        </p:nvSpPr>
        <p:spPr bwMode="auto">
          <a:xfrm>
            <a:off x="1600200" y="5410200"/>
            <a:ext cx="1752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Fat &amp; water in Transverse plane</a:t>
            </a:r>
          </a:p>
        </p:txBody>
      </p:sp>
      <p:sp>
        <p:nvSpPr>
          <p:cNvPr id="12316" name="Text Box 30"/>
          <p:cNvSpPr txBox="1">
            <a:spLocks noChangeArrowheads="1"/>
          </p:cNvSpPr>
          <p:nvPr/>
        </p:nvSpPr>
        <p:spPr bwMode="auto">
          <a:xfrm>
            <a:off x="5638800" y="4343400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Fat &amp; Water vectors represent proton density</a:t>
            </a:r>
          </a:p>
        </p:txBody>
      </p:sp>
      <p:sp>
        <p:nvSpPr>
          <p:cNvPr id="12317" name="Text Box 31"/>
          <p:cNvSpPr txBox="1">
            <a:spLocks noChangeArrowheads="1"/>
          </p:cNvSpPr>
          <p:nvPr/>
        </p:nvSpPr>
        <p:spPr bwMode="auto">
          <a:xfrm>
            <a:off x="1524000" y="62484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Unsaturated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dirty="0" smtClean="0"/>
              <a:t>Magnetic </a:t>
            </a:r>
            <a:r>
              <a:rPr lang="en-US" altLang="en-US" sz="4000" dirty="0" err="1" smtClean="0"/>
              <a:t>Inhomogeneities</a:t>
            </a:r>
            <a:endParaRPr lang="en-US" altLang="en-US" sz="40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2971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/>
              <a:t>These are areas within the magnetic field that do not exactly match the external magnetic field strength.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/>
              <a:t>Some areas have a magnetic field strength slightly less than the main magnetic field, whereas other areas have a magnetic field strength slightly more than the main magnetic field.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905000" y="4419600"/>
            <a:ext cx="43434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/>
              <a:t>Imaging area</a:t>
            </a: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2286000" y="4800600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/>
              <a:t>B</a:t>
            </a:r>
            <a:r>
              <a:rPr lang="en-US" altLang="en-US" b="1" baseline="-25000"/>
              <a:t>0</a:t>
            </a:r>
            <a:endParaRPr lang="en-US" altLang="en-US" b="1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4876800" y="4648200"/>
            <a:ext cx="1066800" cy="457200"/>
          </a:xfrm>
          <a:prstGeom prst="ellipse">
            <a:avLst/>
          </a:prstGeom>
          <a:solidFill>
            <a:schemeClr val="accent1"/>
          </a:solidFill>
          <a:ln w="57150">
            <a:solidFill>
              <a:srgbClr val="A93907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B</a:t>
            </a:r>
            <a:r>
              <a:rPr lang="en-US" altLang="en-US" baseline="-25000"/>
              <a:t>0</a:t>
            </a:r>
            <a:r>
              <a:rPr lang="en-US" altLang="en-US"/>
              <a:t>-ab</a:t>
            </a: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4038600" y="5562600"/>
            <a:ext cx="990600" cy="381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B</a:t>
            </a:r>
            <a:r>
              <a:rPr lang="en-US" altLang="en-US" baseline="-25000"/>
              <a:t>0</a:t>
            </a:r>
            <a:r>
              <a:rPr lang="en-US" altLang="en-US"/>
              <a:t>+ab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T2* Decay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/>
              <a:t>T2* decay is the increased rate of decay of the FID  following the RF excitation pulse when magnetic field </a:t>
            </a:r>
            <a:r>
              <a:rPr lang="en-US" altLang="en-US" sz="2800" dirty="0" err="1" smtClean="0"/>
              <a:t>inhomogeneities</a:t>
            </a:r>
            <a:r>
              <a:rPr lang="en-US" altLang="en-US" sz="2800" dirty="0" smtClean="0"/>
              <a:t> are present.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2800" dirty="0" smtClean="0"/>
          </a:p>
          <a:p>
            <a:pPr eaLnBrk="1" hangingPunct="1">
              <a:defRPr/>
            </a:pPr>
            <a:r>
              <a:rPr lang="en-US" altLang="en-US" sz="2800" dirty="0" smtClean="0"/>
              <a:t>When the RF excitation pulse is removed, the relaxation and decay processes occur immediately. This decay is faster than T2 decay since it is a combination of two effects. 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T2 decay itself </a:t>
            </a:r>
          </a:p>
          <a:p>
            <a:pPr lvl="1" eaLnBrk="1" hangingPunct="1">
              <a:defRPr/>
            </a:pPr>
            <a:r>
              <a:rPr lang="en-US" altLang="en-US" sz="2400" dirty="0" err="1" smtClean="0">
                <a:solidFill>
                  <a:srgbClr val="FFFF00"/>
                </a:solidFill>
              </a:rPr>
              <a:t>Dephasing</a:t>
            </a:r>
            <a:r>
              <a:rPr lang="en-US" altLang="en-US" sz="2400" dirty="0" smtClean="0">
                <a:solidFill>
                  <a:srgbClr val="FFFF00"/>
                </a:solidFill>
              </a:rPr>
              <a:t> due to magnetic </a:t>
            </a:r>
            <a:r>
              <a:rPr lang="en-US" altLang="en-US" sz="2400" dirty="0" err="1" smtClean="0">
                <a:solidFill>
                  <a:srgbClr val="FFFF00"/>
                </a:solidFill>
              </a:rPr>
              <a:t>inhomogenities</a:t>
            </a:r>
            <a:r>
              <a:rPr lang="en-US" altLang="en-US" sz="2400" dirty="0" smtClean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3200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The nuclei in an area of inhomogeneity with a higher field strength  have a higher </a:t>
            </a:r>
            <a:r>
              <a:rPr lang="en-US" altLang="en-US" sz="2400" dirty="0" err="1" smtClean="0"/>
              <a:t>precessional</a:t>
            </a:r>
            <a:r>
              <a:rPr lang="en-US" altLang="en-US" sz="2400" dirty="0" smtClean="0"/>
              <a:t> frequency. And, the nuclei in an area of lower field strength, have a lower  </a:t>
            </a:r>
            <a:r>
              <a:rPr lang="en-US" altLang="en-US" sz="2400" dirty="0" err="1" smtClean="0"/>
              <a:t>precessional</a:t>
            </a:r>
            <a:r>
              <a:rPr lang="en-US" altLang="en-US" sz="2400" dirty="0" smtClean="0"/>
              <a:t> frequency 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This relative acceleration and deceleration causes immediate </a:t>
            </a:r>
            <a:r>
              <a:rPr lang="en-US" altLang="en-US" sz="2400" dirty="0" err="1" smtClean="0"/>
              <a:t>dephasing</a:t>
            </a:r>
            <a:r>
              <a:rPr lang="en-US" altLang="en-US" sz="2400" dirty="0" smtClean="0"/>
              <a:t> of the NMV. This </a:t>
            </a:r>
            <a:r>
              <a:rPr lang="en-US" altLang="en-US" sz="2400" dirty="0" err="1" smtClean="0"/>
              <a:t>dephasing</a:t>
            </a:r>
            <a:r>
              <a:rPr lang="en-US" altLang="en-US" sz="2400" dirty="0" smtClean="0"/>
              <a:t> is predominantly responsible for T2* decay. This is an exponential process. </a:t>
            </a:r>
          </a:p>
        </p:txBody>
      </p:sp>
      <p:sp>
        <p:nvSpPr>
          <p:cNvPr id="15363" name="Oval 4"/>
          <p:cNvSpPr>
            <a:spLocks noChangeArrowheads="1"/>
          </p:cNvSpPr>
          <p:nvPr/>
        </p:nvSpPr>
        <p:spPr bwMode="auto">
          <a:xfrm>
            <a:off x="1524000" y="3962400"/>
            <a:ext cx="9906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Oval 5"/>
          <p:cNvSpPr>
            <a:spLocks noChangeArrowheads="1"/>
          </p:cNvSpPr>
          <p:nvPr/>
        </p:nvSpPr>
        <p:spPr bwMode="auto">
          <a:xfrm>
            <a:off x="3276600" y="4038600"/>
            <a:ext cx="9906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Oval 6"/>
          <p:cNvSpPr>
            <a:spLocks noChangeArrowheads="1"/>
          </p:cNvSpPr>
          <p:nvPr/>
        </p:nvSpPr>
        <p:spPr bwMode="auto">
          <a:xfrm>
            <a:off x="5105400" y="4038600"/>
            <a:ext cx="9906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Oval 7"/>
          <p:cNvSpPr>
            <a:spLocks noChangeArrowheads="1"/>
          </p:cNvSpPr>
          <p:nvPr/>
        </p:nvSpPr>
        <p:spPr bwMode="auto">
          <a:xfrm>
            <a:off x="6934200" y="4114800"/>
            <a:ext cx="990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>
            <a:off x="1981200" y="441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>
            <a:off x="3733800" y="4572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Line 10"/>
          <p:cNvSpPr>
            <a:spLocks noChangeShapeType="1"/>
          </p:cNvSpPr>
          <p:nvPr/>
        </p:nvSpPr>
        <p:spPr bwMode="auto">
          <a:xfrm flipV="1">
            <a:off x="37338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1"/>
          <p:cNvSpPr>
            <a:spLocks noChangeShapeType="1"/>
          </p:cNvSpPr>
          <p:nvPr/>
        </p:nvSpPr>
        <p:spPr bwMode="auto">
          <a:xfrm>
            <a:off x="5562600" y="45720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Line 12"/>
          <p:cNvSpPr>
            <a:spLocks noChangeShapeType="1"/>
          </p:cNvSpPr>
          <p:nvPr/>
        </p:nvSpPr>
        <p:spPr bwMode="auto">
          <a:xfrm>
            <a:off x="5562600" y="4572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 flipV="1">
            <a:off x="5562600" y="41910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3" name="Line 14"/>
          <p:cNvSpPr>
            <a:spLocks noChangeShapeType="1"/>
          </p:cNvSpPr>
          <p:nvPr/>
        </p:nvSpPr>
        <p:spPr bwMode="auto">
          <a:xfrm flipH="1" flipV="1">
            <a:off x="5486400" y="4038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Line 15"/>
          <p:cNvSpPr>
            <a:spLocks noChangeShapeType="1"/>
          </p:cNvSpPr>
          <p:nvPr/>
        </p:nvSpPr>
        <p:spPr bwMode="auto">
          <a:xfrm>
            <a:off x="7467600" y="457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Line 16"/>
          <p:cNvSpPr>
            <a:spLocks noChangeShapeType="1"/>
          </p:cNvSpPr>
          <p:nvPr/>
        </p:nvSpPr>
        <p:spPr bwMode="auto">
          <a:xfrm>
            <a:off x="7467600" y="45720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6" name="Line 17"/>
          <p:cNvSpPr>
            <a:spLocks noChangeShapeType="1"/>
          </p:cNvSpPr>
          <p:nvPr/>
        </p:nvSpPr>
        <p:spPr bwMode="auto">
          <a:xfrm flipV="1">
            <a:off x="7467600" y="4114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7" name="Line 18"/>
          <p:cNvSpPr>
            <a:spLocks noChangeShapeType="1"/>
          </p:cNvSpPr>
          <p:nvPr/>
        </p:nvSpPr>
        <p:spPr bwMode="auto">
          <a:xfrm flipH="1" flipV="1">
            <a:off x="7162800" y="4191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8" name="Line 19"/>
          <p:cNvSpPr>
            <a:spLocks noChangeShapeType="1"/>
          </p:cNvSpPr>
          <p:nvPr/>
        </p:nvSpPr>
        <p:spPr bwMode="auto">
          <a:xfrm flipH="1">
            <a:off x="6934200" y="45720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9" name="Line 20"/>
          <p:cNvSpPr>
            <a:spLocks noChangeShapeType="1"/>
          </p:cNvSpPr>
          <p:nvPr/>
        </p:nvSpPr>
        <p:spPr bwMode="auto">
          <a:xfrm flipH="1">
            <a:off x="7239000" y="4572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0" name="Line 21"/>
          <p:cNvSpPr>
            <a:spLocks noChangeShapeType="1"/>
          </p:cNvSpPr>
          <p:nvPr/>
        </p:nvSpPr>
        <p:spPr bwMode="auto">
          <a:xfrm>
            <a:off x="1524000" y="6019800"/>
            <a:ext cx="617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1" name="Line 22"/>
          <p:cNvSpPr>
            <a:spLocks noChangeShapeType="1"/>
          </p:cNvSpPr>
          <p:nvPr/>
        </p:nvSpPr>
        <p:spPr bwMode="auto">
          <a:xfrm flipV="1">
            <a:off x="1524000" y="5029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2" name="Freeform 23"/>
          <p:cNvSpPr>
            <a:spLocks/>
          </p:cNvSpPr>
          <p:nvPr/>
        </p:nvSpPr>
        <p:spPr bwMode="auto">
          <a:xfrm>
            <a:off x="1524000" y="5029200"/>
            <a:ext cx="914400" cy="9906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2147483647 h 10000"/>
              <a:gd name="T4" fmla="*/ 2147483647 w 10000"/>
              <a:gd name="T5" fmla="*/ 2147483647 h 10000"/>
              <a:gd name="T6" fmla="*/ 2147483647 w 10000"/>
              <a:gd name="T7" fmla="*/ 2147483647 h 10000"/>
              <a:gd name="T8" fmla="*/ 2147483647 w 10000"/>
              <a:gd name="T9" fmla="*/ 2147483647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cubicBezTo>
                  <a:pt x="347" y="833"/>
                  <a:pt x="1528" y="3990"/>
                  <a:pt x="2066" y="5048"/>
                </a:cubicBezTo>
                <a:cubicBezTo>
                  <a:pt x="2604" y="6106"/>
                  <a:pt x="2688" y="5937"/>
                  <a:pt x="3177" y="6378"/>
                </a:cubicBezTo>
                <a:cubicBezTo>
                  <a:pt x="3666" y="6819"/>
                  <a:pt x="3854" y="7083"/>
                  <a:pt x="5000" y="7692"/>
                </a:cubicBezTo>
                <a:cubicBezTo>
                  <a:pt x="6146" y="8301"/>
                  <a:pt x="8906" y="9455"/>
                  <a:pt x="10000" y="1000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3" name="Freeform 24"/>
          <p:cNvSpPr>
            <a:spLocks/>
          </p:cNvSpPr>
          <p:nvPr/>
        </p:nvSpPr>
        <p:spPr bwMode="auto">
          <a:xfrm>
            <a:off x="1524000" y="6019800"/>
            <a:ext cx="838200" cy="762000"/>
          </a:xfrm>
          <a:custGeom>
            <a:avLst/>
            <a:gdLst>
              <a:gd name="T0" fmla="*/ 0 w 10000"/>
              <a:gd name="T1" fmla="*/ 2147483647 h 10000"/>
              <a:gd name="T2" fmla="*/ 2147483647 w 10000"/>
              <a:gd name="T3" fmla="*/ 2147483647 h 10000"/>
              <a:gd name="T4" fmla="*/ 2147483647 w 10000"/>
              <a:gd name="T5" fmla="*/ 2147483647 h 10000"/>
              <a:gd name="T6" fmla="*/ 2147483647 w 10000"/>
              <a:gd name="T7" fmla="*/ 2147483647 h 10000"/>
              <a:gd name="T8" fmla="*/ 2147483647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10000"/>
                </a:moveTo>
                <a:cubicBezTo>
                  <a:pt x="758" y="8500"/>
                  <a:pt x="1212" y="7000"/>
                  <a:pt x="1818" y="6000"/>
                </a:cubicBezTo>
                <a:cubicBezTo>
                  <a:pt x="2424" y="5000"/>
                  <a:pt x="3011" y="4604"/>
                  <a:pt x="3636" y="4000"/>
                </a:cubicBezTo>
                <a:cubicBezTo>
                  <a:pt x="4261" y="3396"/>
                  <a:pt x="4488" y="3000"/>
                  <a:pt x="5549" y="2333"/>
                </a:cubicBezTo>
                <a:cubicBezTo>
                  <a:pt x="6610" y="1666"/>
                  <a:pt x="9072" y="479"/>
                  <a:pt x="10000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4" name="Text Box 25"/>
          <p:cNvSpPr txBox="1">
            <a:spLocks noChangeArrowheads="1"/>
          </p:cNvSpPr>
          <p:nvPr/>
        </p:nvSpPr>
        <p:spPr bwMode="auto">
          <a:xfrm>
            <a:off x="685800" y="40386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In phase</a:t>
            </a:r>
          </a:p>
        </p:txBody>
      </p:sp>
      <p:sp>
        <p:nvSpPr>
          <p:cNvPr id="15385" name="Text Box 26"/>
          <p:cNvSpPr txBox="1">
            <a:spLocks noChangeArrowheads="1"/>
          </p:cNvSpPr>
          <p:nvPr/>
        </p:nvSpPr>
        <p:spPr bwMode="auto">
          <a:xfrm>
            <a:off x="4114800" y="35052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Dephasing</a:t>
            </a:r>
          </a:p>
        </p:txBody>
      </p:sp>
      <p:sp>
        <p:nvSpPr>
          <p:cNvPr id="15386" name="Text Box 27"/>
          <p:cNvSpPr txBox="1">
            <a:spLocks noChangeArrowheads="1"/>
          </p:cNvSpPr>
          <p:nvPr/>
        </p:nvSpPr>
        <p:spPr bwMode="auto">
          <a:xfrm>
            <a:off x="6858000" y="35814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Dephased</a:t>
            </a:r>
          </a:p>
        </p:txBody>
      </p:sp>
      <p:sp>
        <p:nvSpPr>
          <p:cNvPr id="15387" name="Text Box 28"/>
          <p:cNvSpPr txBox="1">
            <a:spLocks noChangeArrowheads="1"/>
          </p:cNvSpPr>
          <p:nvPr/>
        </p:nvSpPr>
        <p:spPr bwMode="auto">
          <a:xfrm>
            <a:off x="5791200" y="5029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Fast</a:t>
            </a:r>
          </a:p>
        </p:txBody>
      </p:sp>
      <p:sp>
        <p:nvSpPr>
          <p:cNvPr id="15388" name="Text Box 29"/>
          <p:cNvSpPr txBox="1">
            <a:spLocks noChangeArrowheads="1"/>
          </p:cNvSpPr>
          <p:nvPr/>
        </p:nvSpPr>
        <p:spPr bwMode="auto">
          <a:xfrm>
            <a:off x="5486400" y="3733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slow</a:t>
            </a:r>
          </a:p>
        </p:txBody>
      </p:sp>
      <p:sp>
        <p:nvSpPr>
          <p:cNvPr id="15389" name="Text Box 30"/>
          <p:cNvSpPr txBox="1">
            <a:spLocks noChangeArrowheads="1"/>
          </p:cNvSpPr>
          <p:nvPr/>
        </p:nvSpPr>
        <p:spPr bwMode="auto">
          <a:xfrm>
            <a:off x="533400" y="56388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Signal</a:t>
            </a:r>
          </a:p>
        </p:txBody>
      </p:sp>
      <p:sp>
        <p:nvSpPr>
          <p:cNvPr id="15390" name="Text Box 31"/>
          <p:cNvSpPr txBox="1">
            <a:spLocks noChangeArrowheads="1"/>
          </p:cNvSpPr>
          <p:nvPr/>
        </p:nvSpPr>
        <p:spPr bwMode="auto">
          <a:xfrm>
            <a:off x="1981200" y="5257800"/>
            <a:ext cx="568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T2*</a:t>
            </a:r>
          </a:p>
        </p:txBody>
      </p:sp>
      <p:sp>
        <p:nvSpPr>
          <p:cNvPr id="15391" name="Text Box 32"/>
          <p:cNvSpPr txBox="1">
            <a:spLocks noChangeArrowheads="1"/>
          </p:cNvSpPr>
          <p:nvPr/>
        </p:nvSpPr>
        <p:spPr bwMode="auto">
          <a:xfrm>
            <a:off x="6400800" y="6172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Next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Spin echo pulse sequence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Saturation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49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 MR pulse sequences, </a:t>
            </a:r>
            <a:r>
              <a:rPr lang="en-US" b="1" dirty="0" smtClean="0"/>
              <a:t>saturation</a:t>
            </a:r>
            <a:r>
              <a:rPr lang="en-US" dirty="0" smtClean="0"/>
              <a:t> is a </a:t>
            </a:r>
            <a:r>
              <a:rPr lang="en-US" dirty="0" err="1" smtClean="0"/>
              <a:t>nonequilibrium</a:t>
            </a:r>
            <a:r>
              <a:rPr lang="en-US" dirty="0" smtClean="0"/>
              <a:t> state with  no net  </a:t>
            </a:r>
            <a:r>
              <a:rPr lang="en-US" u="sng" dirty="0" smtClean="0">
                <a:hlinkClick r:id="rId2"/>
              </a:rPr>
              <a:t>magnetization</a:t>
            </a:r>
            <a:r>
              <a:rPr lang="en-US" dirty="0" smtClean="0"/>
              <a:t>. The same amount of nuclear spins is aligned against and with the </a:t>
            </a:r>
            <a:r>
              <a:rPr lang="en-US" u="sng" dirty="0" smtClean="0">
                <a:hlinkClick r:id="rId3"/>
              </a:rPr>
              <a:t>magnetic field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So those nuclei will not induce a signal in the receiver coil </a:t>
            </a:r>
          </a:p>
          <a:p>
            <a:pPr>
              <a:defRPr/>
            </a:pPr>
            <a:r>
              <a:rPr lang="en-US" dirty="0" smtClean="0"/>
              <a:t>In practice this is used in different pulse sequences to manipulate tissue contrast in images.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4873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smtClean="0"/>
              <a:t>Saturation &amp; T1</a:t>
            </a:r>
          </a:p>
        </p:txBody>
      </p:sp>
      <p:sp>
        <p:nvSpPr>
          <p:cNvPr id="5123" name="Line 5"/>
          <p:cNvSpPr>
            <a:spLocks noChangeShapeType="1"/>
          </p:cNvSpPr>
          <p:nvPr/>
        </p:nvSpPr>
        <p:spPr bwMode="auto">
          <a:xfrm>
            <a:off x="838200" y="11430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838200" y="2438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7"/>
          <p:cNvSpPr>
            <a:spLocks noChangeShapeType="1"/>
          </p:cNvSpPr>
          <p:nvPr/>
        </p:nvSpPr>
        <p:spPr bwMode="auto">
          <a:xfrm>
            <a:off x="838200" y="2438400"/>
            <a:ext cx="152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381000" y="990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</a:t>
            </a:r>
            <a:r>
              <a:rPr lang="en-US" altLang="en-US" baseline="-25000"/>
              <a:t>0</a:t>
            </a:r>
            <a:endParaRPr lang="en-US" altLang="en-US"/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1295400" y="15240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First RF pulse</a:t>
            </a:r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2286000" y="2667000"/>
            <a:ext cx="1524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Transverse plane</a:t>
            </a:r>
          </a:p>
        </p:txBody>
      </p:sp>
      <p:sp>
        <p:nvSpPr>
          <p:cNvPr id="5129" name="Line 11"/>
          <p:cNvSpPr>
            <a:spLocks noChangeShapeType="1"/>
          </p:cNvSpPr>
          <p:nvPr/>
        </p:nvSpPr>
        <p:spPr bwMode="auto">
          <a:xfrm>
            <a:off x="5181600" y="9144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/>
        </p:nvSpPr>
        <p:spPr bwMode="auto">
          <a:xfrm>
            <a:off x="5181600" y="23622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13"/>
          <p:cNvSpPr>
            <a:spLocks noChangeShapeType="1"/>
          </p:cNvSpPr>
          <p:nvPr/>
        </p:nvSpPr>
        <p:spPr bwMode="auto">
          <a:xfrm flipV="1">
            <a:off x="5181600" y="1676400"/>
            <a:ext cx="16002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4"/>
          <p:cNvSpPr>
            <a:spLocks noChangeShapeType="1"/>
          </p:cNvSpPr>
          <p:nvPr/>
        </p:nvSpPr>
        <p:spPr bwMode="auto">
          <a:xfrm flipV="1">
            <a:off x="5181600" y="990600"/>
            <a:ext cx="121920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3" name="Text Box 15"/>
          <p:cNvSpPr txBox="1">
            <a:spLocks noChangeArrowheads="1"/>
          </p:cNvSpPr>
          <p:nvPr/>
        </p:nvSpPr>
        <p:spPr bwMode="auto">
          <a:xfrm>
            <a:off x="4495800" y="990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</a:t>
            </a:r>
            <a:r>
              <a:rPr lang="en-US" altLang="en-US" baseline="-25000"/>
              <a:t>0</a:t>
            </a:r>
            <a:endParaRPr lang="en-US" altLang="en-US"/>
          </a:p>
        </p:txBody>
      </p:sp>
      <p:sp>
        <p:nvSpPr>
          <p:cNvPr id="5134" name="Text Box 16"/>
          <p:cNvSpPr txBox="1">
            <a:spLocks noChangeArrowheads="1"/>
          </p:cNvSpPr>
          <p:nvPr/>
        </p:nvSpPr>
        <p:spPr bwMode="auto">
          <a:xfrm>
            <a:off x="6248400" y="2514600"/>
            <a:ext cx="1524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Transverse plane</a:t>
            </a:r>
          </a:p>
        </p:txBody>
      </p:sp>
      <p:sp>
        <p:nvSpPr>
          <p:cNvPr id="5135" name="Text Box 17"/>
          <p:cNvSpPr txBox="1">
            <a:spLocks noChangeArrowheads="1"/>
          </p:cNvSpPr>
          <p:nvPr/>
        </p:nvSpPr>
        <p:spPr bwMode="auto">
          <a:xfrm>
            <a:off x="6934200" y="1066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Relaxation</a:t>
            </a:r>
          </a:p>
        </p:txBody>
      </p:sp>
      <p:sp>
        <p:nvSpPr>
          <p:cNvPr id="5136" name="Text Box 18"/>
          <p:cNvSpPr txBox="1">
            <a:spLocks noChangeArrowheads="1"/>
          </p:cNvSpPr>
          <p:nvPr/>
        </p:nvSpPr>
        <p:spPr bwMode="auto">
          <a:xfrm>
            <a:off x="6553200" y="18288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Water</a:t>
            </a:r>
          </a:p>
        </p:txBody>
      </p:sp>
      <p:sp>
        <p:nvSpPr>
          <p:cNvPr id="5137" name="Text Box 19"/>
          <p:cNvSpPr txBox="1">
            <a:spLocks noChangeArrowheads="1"/>
          </p:cNvSpPr>
          <p:nvPr/>
        </p:nvSpPr>
        <p:spPr bwMode="auto">
          <a:xfrm>
            <a:off x="5562600" y="1143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Fat</a:t>
            </a:r>
          </a:p>
        </p:txBody>
      </p:sp>
      <p:sp>
        <p:nvSpPr>
          <p:cNvPr id="5138" name="Line 20"/>
          <p:cNvSpPr>
            <a:spLocks noChangeShapeType="1"/>
          </p:cNvSpPr>
          <p:nvPr/>
        </p:nvSpPr>
        <p:spPr bwMode="auto">
          <a:xfrm>
            <a:off x="838200" y="3810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9" name="Line 21"/>
          <p:cNvSpPr>
            <a:spLocks noChangeShapeType="1"/>
          </p:cNvSpPr>
          <p:nvPr/>
        </p:nvSpPr>
        <p:spPr bwMode="auto">
          <a:xfrm>
            <a:off x="838200" y="51054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0" name="Line 23"/>
          <p:cNvSpPr>
            <a:spLocks noChangeShapeType="1"/>
          </p:cNvSpPr>
          <p:nvPr/>
        </p:nvSpPr>
        <p:spPr bwMode="auto">
          <a:xfrm flipV="1">
            <a:off x="838200" y="4419600"/>
            <a:ext cx="15240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1" name="Line 24"/>
          <p:cNvSpPr>
            <a:spLocks noChangeShapeType="1"/>
          </p:cNvSpPr>
          <p:nvPr/>
        </p:nvSpPr>
        <p:spPr bwMode="auto">
          <a:xfrm flipV="1">
            <a:off x="838200" y="3810000"/>
            <a:ext cx="1066800" cy="129540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2" name="Line 25"/>
          <p:cNvSpPr>
            <a:spLocks noChangeShapeType="1"/>
          </p:cNvSpPr>
          <p:nvPr/>
        </p:nvSpPr>
        <p:spPr bwMode="auto">
          <a:xfrm>
            <a:off x="838200" y="5105400"/>
            <a:ext cx="1219200" cy="990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3" name="Line 26"/>
          <p:cNvSpPr>
            <a:spLocks noChangeShapeType="1"/>
          </p:cNvSpPr>
          <p:nvPr/>
        </p:nvSpPr>
        <p:spPr bwMode="auto">
          <a:xfrm>
            <a:off x="838200" y="5105400"/>
            <a:ext cx="68580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4" name="Text Box 27"/>
          <p:cNvSpPr txBox="1">
            <a:spLocks noChangeArrowheads="1"/>
          </p:cNvSpPr>
          <p:nvPr/>
        </p:nvSpPr>
        <p:spPr bwMode="auto">
          <a:xfrm>
            <a:off x="1905000" y="5486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Fat</a:t>
            </a:r>
          </a:p>
        </p:txBody>
      </p:sp>
      <p:sp>
        <p:nvSpPr>
          <p:cNvPr id="5145" name="Text Box 28"/>
          <p:cNvSpPr txBox="1">
            <a:spLocks noChangeArrowheads="1"/>
          </p:cNvSpPr>
          <p:nvPr/>
        </p:nvSpPr>
        <p:spPr bwMode="auto">
          <a:xfrm>
            <a:off x="1600200" y="6172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Water</a:t>
            </a:r>
          </a:p>
        </p:txBody>
      </p:sp>
      <p:sp>
        <p:nvSpPr>
          <p:cNvPr id="5146" name="Text Box 29"/>
          <p:cNvSpPr txBox="1">
            <a:spLocks noChangeArrowheads="1"/>
          </p:cNvSpPr>
          <p:nvPr/>
        </p:nvSpPr>
        <p:spPr bwMode="auto">
          <a:xfrm>
            <a:off x="2667000" y="5105400"/>
            <a:ext cx="1524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Transverse plane</a:t>
            </a:r>
          </a:p>
        </p:txBody>
      </p:sp>
      <p:sp>
        <p:nvSpPr>
          <p:cNvPr id="5147" name="Line 30"/>
          <p:cNvSpPr>
            <a:spLocks noChangeShapeType="1"/>
          </p:cNvSpPr>
          <p:nvPr/>
        </p:nvSpPr>
        <p:spPr bwMode="auto">
          <a:xfrm>
            <a:off x="5181600" y="40386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8" name="Line 31"/>
          <p:cNvSpPr>
            <a:spLocks noChangeShapeType="1"/>
          </p:cNvSpPr>
          <p:nvPr/>
        </p:nvSpPr>
        <p:spPr bwMode="auto">
          <a:xfrm>
            <a:off x="5181600" y="51054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9" name="Line 32"/>
          <p:cNvSpPr>
            <a:spLocks noChangeShapeType="1"/>
          </p:cNvSpPr>
          <p:nvPr/>
        </p:nvSpPr>
        <p:spPr bwMode="auto">
          <a:xfrm>
            <a:off x="5181600" y="5105400"/>
            <a:ext cx="304800" cy="1447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50" name="Line 33"/>
          <p:cNvSpPr>
            <a:spLocks noChangeShapeType="1"/>
          </p:cNvSpPr>
          <p:nvPr/>
        </p:nvSpPr>
        <p:spPr bwMode="auto">
          <a:xfrm>
            <a:off x="5181600" y="5105400"/>
            <a:ext cx="152400" cy="1447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51" name="Text Box 38"/>
          <p:cNvSpPr txBox="1">
            <a:spLocks noChangeArrowheads="1"/>
          </p:cNvSpPr>
          <p:nvPr/>
        </p:nvSpPr>
        <p:spPr bwMode="auto">
          <a:xfrm>
            <a:off x="2362200" y="3733800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</a:t>
            </a:r>
            <a:r>
              <a:rPr lang="en-US" altLang="en-US" baseline="30000"/>
              <a:t>nd</a:t>
            </a:r>
            <a:r>
              <a:rPr lang="en-US" altLang="en-US"/>
              <a:t> and succeeding RF pulse</a:t>
            </a:r>
          </a:p>
        </p:txBody>
      </p:sp>
      <p:sp>
        <p:nvSpPr>
          <p:cNvPr id="5152" name="Text Box 41"/>
          <p:cNvSpPr txBox="1">
            <a:spLocks noChangeArrowheads="1"/>
          </p:cNvSpPr>
          <p:nvPr/>
        </p:nvSpPr>
        <p:spPr bwMode="auto">
          <a:xfrm>
            <a:off x="228600" y="3810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</a:t>
            </a:r>
            <a:r>
              <a:rPr lang="en-US" altLang="en-US" baseline="-25000"/>
              <a:t>0</a:t>
            </a:r>
            <a:endParaRPr lang="en-US" altLang="en-US"/>
          </a:p>
        </p:txBody>
      </p:sp>
      <p:sp>
        <p:nvSpPr>
          <p:cNvPr id="5153" name="Text Box 42"/>
          <p:cNvSpPr txBox="1">
            <a:spLocks noChangeArrowheads="1"/>
          </p:cNvSpPr>
          <p:nvPr/>
        </p:nvSpPr>
        <p:spPr bwMode="auto">
          <a:xfrm>
            <a:off x="4572000" y="4114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</a:t>
            </a:r>
            <a:r>
              <a:rPr lang="en-US" altLang="en-US" baseline="-25000"/>
              <a:t>0</a:t>
            </a:r>
            <a:endParaRPr lang="en-US" altLang="en-US"/>
          </a:p>
        </p:txBody>
      </p:sp>
      <p:sp>
        <p:nvSpPr>
          <p:cNvPr id="5154" name="Text Box 43"/>
          <p:cNvSpPr txBox="1">
            <a:spLocks noChangeArrowheads="1"/>
          </p:cNvSpPr>
          <p:nvPr/>
        </p:nvSpPr>
        <p:spPr bwMode="auto">
          <a:xfrm>
            <a:off x="6781800" y="5181600"/>
            <a:ext cx="1524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Transverse plane</a:t>
            </a:r>
          </a:p>
        </p:txBody>
      </p:sp>
      <p:sp>
        <p:nvSpPr>
          <p:cNvPr id="5155" name="TextBox 40"/>
          <p:cNvSpPr txBox="1">
            <a:spLocks noChangeArrowheads="1"/>
          </p:cNvSpPr>
          <p:nvPr/>
        </p:nvSpPr>
        <p:spPr bwMode="auto">
          <a:xfrm>
            <a:off x="2971800" y="6019800"/>
            <a:ext cx="16764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Partial saturation</a:t>
            </a:r>
          </a:p>
        </p:txBody>
      </p:sp>
      <p:sp>
        <p:nvSpPr>
          <p:cNvPr id="5156" name="TextBox 41"/>
          <p:cNvSpPr txBox="1">
            <a:spLocks noChangeArrowheads="1"/>
          </p:cNvSpPr>
          <p:nvPr/>
        </p:nvSpPr>
        <p:spPr bwMode="auto">
          <a:xfrm>
            <a:off x="3733800" y="2667000"/>
            <a:ext cx="12192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Un saturated</a:t>
            </a:r>
          </a:p>
        </p:txBody>
      </p:sp>
      <p:sp>
        <p:nvSpPr>
          <p:cNvPr id="5157" name="TextBox 42"/>
          <p:cNvSpPr txBox="1">
            <a:spLocks noChangeArrowheads="1"/>
          </p:cNvSpPr>
          <p:nvPr/>
        </p:nvSpPr>
        <p:spPr bwMode="auto">
          <a:xfrm>
            <a:off x="5943600" y="60960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Saturated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683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Flip angle &amp; Saturation?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The NMV flips with the application of RF pulse</a:t>
            </a:r>
          </a:p>
          <a:p>
            <a:pPr eaLnBrk="1" hangingPunct="1">
              <a:defRPr/>
            </a:pPr>
            <a:r>
              <a:rPr lang="en-US" altLang="en-US" dirty="0" smtClean="0"/>
              <a:t>The intensity of RF excitation signal determines the degree of flip angle</a:t>
            </a:r>
          </a:p>
          <a:p>
            <a:pPr eaLnBrk="1" hangingPunct="1">
              <a:defRPr/>
            </a:pPr>
            <a:r>
              <a:rPr lang="en-US" altLang="en-US" dirty="0" smtClean="0"/>
              <a:t>Repetition of RF pulses at selected times can produce saturation</a:t>
            </a:r>
          </a:p>
          <a:p>
            <a:pPr eaLnBrk="1" hangingPunct="1">
              <a:defRPr/>
            </a:pPr>
            <a:r>
              <a:rPr lang="en-US" altLang="en-US" dirty="0" smtClean="0"/>
              <a:t>When the NMV is pushed beyond 90</a:t>
            </a:r>
            <a:r>
              <a:rPr lang="en-US" altLang="en-US" baseline="30000" dirty="0" smtClean="0"/>
              <a:t>0</a:t>
            </a:r>
            <a:r>
              <a:rPr lang="en-US" altLang="en-US" dirty="0" smtClean="0"/>
              <a:t> it is said to be </a:t>
            </a:r>
            <a:r>
              <a:rPr lang="en-US" altLang="en-US" dirty="0" smtClean="0">
                <a:solidFill>
                  <a:srgbClr val="FFFF66"/>
                </a:solidFill>
              </a:rPr>
              <a:t>partially saturated</a:t>
            </a:r>
            <a:r>
              <a:rPr lang="en-US" altLang="en-US" dirty="0" smtClean="0"/>
              <a:t>.</a:t>
            </a:r>
          </a:p>
          <a:p>
            <a:pPr eaLnBrk="1" hangingPunct="1">
              <a:defRPr/>
            </a:pPr>
            <a:r>
              <a:rPr lang="en-US" altLang="en-US" dirty="0" smtClean="0"/>
              <a:t>When the NMV is pushed to a full 180</a:t>
            </a:r>
            <a:r>
              <a:rPr lang="en-US" altLang="en-US" baseline="30000" dirty="0" smtClean="0"/>
              <a:t>0</a:t>
            </a:r>
            <a:r>
              <a:rPr lang="en-US" altLang="en-US" dirty="0" smtClean="0"/>
              <a:t> it is said to be </a:t>
            </a:r>
            <a:r>
              <a:rPr lang="en-US" altLang="en-US" dirty="0" smtClean="0">
                <a:solidFill>
                  <a:srgbClr val="FFFF66"/>
                </a:solidFill>
              </a:rPr>
              <a:t>fully saturated (or inverted)</a:t>
            </a:r>
            <a:r>
              <a:rPr lang="en-US" altLang="en-US" dirty="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Saturation &amp; weighting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The degree of saturation affects the image weighting</a:t>
            </a:r>
          </a:p>
          <a:p>
            <a:pPr eaLnBrk="1" hangingPunct="1">
              <a:defRPr/>
            </a:pPr>
            <a:r>
              <a:rPr lang="en-US" altLang="en-US" dirty="0" smtClean="0"/>
              <a:t>If </a:t>
            </a:r>
            <a:r>
              <a:rPr lang="en-US" altLang="en-US" dirty="0" smtClean="0">
                <a:solidFill>
                  <a:schemeClr val="hlink"/>
                </a:solidFill>
              </a:rPr>
              <a:t>partial saturation</a:t>
            </a:r>
            <a:r>
              <a:rPr lang="en-US" altLang="en-US" dirty="0" smtClean="0"/>
              <a:t> of the fat and water vectors occurs </a:t>
            </a:r>
            <a:r>
              <a:rPr lang="en-US" altLang="en-US" dirty="0" smtClean="0">
                <a:solidFill>
                  <a:schemeClr val="hlink"/>
                </a:solidFill>
              </a:rPr>
              <a:t>T1 weighting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hlink"/>
                </a:solidFill>
              </a:rPr>
              <a:t>results</a:t>
            </a:r>
            <a:r>
              <a:rPr lang="en-US" altLang="en-US" dirty="0" smtClean="0"/>
              <a:t>.</a:t>
            </a:r>
          </a:p>
          <a:p>
            <a:pPr eaLnBrk="1" hangingPunct="1">
              <a:defRPr/>
            </a:pPr>
            <a:r>
              <a:rPr lang="en-US" altLang="en-US" dirty="0" smtClean="0"/>
              <a:t>If </a:t>
            </a:r>
            <a:r>
              <a:rPr lang="en-US" altLang="en-US" dirty="0" smtClean="0">
                <a:solidFill>
                  <a:schemeClr val="hlink"/>
                </a:solidFill>
              </a:rPr>
              <a:t>partial saturation does not occur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hlink"/>
                </a:solidFill>
              </a:rPr>
              <a:t>proton density weighting occurs.</a:t>
            </a:r>
          </a:p>
          <a:p>
            <a:pPr eaLnBrk="1" hangingPunct="1"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/>
              <a:t>Before application of RF pulse the fat and water vectors are align with B</a:t>
            </a:r>
            <a:r>
              <a:rPr lang="en-US" altLang="en-US" sz="2800" baseline="-25000" smtClean="0"/>
              <a:t>0</a:t>
            </a:r>
            <a:r>
              <a:rPr lang="en-US" altLang="en-US" sz="2800" smtClean="0"/>
              <a:t>. When the first 90</a:t>
            </a:r>
            <a:r>
              <a:rPr lang="en-US" altLang="en-US" sz="2800" baseline="30000" smtClean="0"/>
              <a:t>0</a:t>
            </a:r>
            <a:r>
              <a:rPr lang="en-US" altLang="en-US" sz="2800" smtClean="0"/>
              <a:t> pulse is applied, the two vectors are flipped into the transverse plane.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/>
              <a:t>The RF pulse is then removed , and the vectors begin to relax and return to B</a:t>
            </a:r>
            <a:r>
              <a:rPr lang="en-US" altLang="en-US" sz="2800" baseline="-25000" smtClean="0"/>
              <a:t>0</a:t>
            </a:r>
            <a:r>
              <a:rPr lang="en-US" altLang="en-US" sz="2800" smtClean="0"/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/>
              <a:t>Fat has shorter T1 than water, and therefore returns to B</a:t>
            </a:r>
            <a:r>
              <a:rPr lang="en-US" altLang="en-US" sz="2800" baseline="-25000" smtClean="0"/>
              <a:t>0 </a:t>
            </a:r>
            <a:r>
              <a:rPr lang="en-US" altLang="en-US" sz="2800" smtClean="0"/>
              <a:t>faster than water.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>
                <a:solidFill>
                  <a:srgbClr val="FFFF66"/>
                </a:solidFill>
              </a:rPr>
              <a:t>If the TR is shorter than the T1 of the tissues</a:t>
            </a:r>
            <a:r>
              <a:rPr lang="en-US" altLang="en-US" sz="2800" smtClean="0"/>
              <a:t>, the next (and all succeeding) RF pulse, flips the vectors beyond 90</a:t>
            </a:r>
            <a:r>
              <a:rPr lang="en-US" altLang="en-US" sz="2800" baseline="30000" smtClean="0"/>
              <a:t>0</a:t>
            </a:r>
            <a:r>
              <a:rPr lang="en-US" altLang="en-US" sz="2800" smtClean="0"/>
              <a:t> and into the partial saturation because their recovery was incomplete. 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TR and saturation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/>
              <a:t>The fat and water vectors are saturated to different degrees because they were at different points of recovery before 90</a:t>
            </a:r>
            <a:r>
              <a:rPr lang="en-US" altLang="en-US" sz="2800" baseline="30000" smtClean="0"/>
              <a:t>0 </a:t>
            </a:r>
            <a:r>
              <a:rPr lang="en-US" altLang="en-US" sz="2800" smtClean="0"/>
              <a:t>flip.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/>
              <a:t>The transverse component of magnetization for each vector is therefore different.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/>
              <a:t>The transverse component of fat is greater than that of water because its longitudinal component grows to a greater degree before the next RF pulse is applied, and so more longitudinal magnetization is available to be flipped into the transverse plane.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/>
              <a:t>The fat vector therefore generates a higher signal than water (fat is bright and water is dark).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>
                <a:solidFill>
                  <a:schemeClr val="hlink"/>
                </a:solidFill>
              </a:rPr>
              <a:t>A T1 weighted image results</a:t>
            </a:r>
            <a:r>
              <a:rPr lang="en-US" altLang="en-US" sz="2800" smtClean="0"/>
              <a:t>. (next slide)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4873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smtClean="0"/>
              <a:t>Saturation &amp; T1</a:t>
            </a:r>
          </a:p>
        </p:txBody>
      </p:sp>
      <p:sp>
        <p:nvSpPr>
          <p:cNvPr id="10243" name="Line 5"/>
          <p:cNvSpPr>
            <a:spLocks noChangeShapeType="1"/>
          </p:cNvSpPr>
          <p:nvPr/>
        </p:nvSpPr>
        <p:spPr bwMode="auto">
          <a:xfrm>
            <a:off x="838200" y="11430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4" name="Line 6"/>
          <p:cNvSpPr>
            <a:spLocks noChangeShapeType="1"/>
          </p:cNvSpPr>
          <p:nvPr/>
        </p:nvSpPr>
        <p:spPr bwMode="auto">
          <a:xfrm>
            <a:off x="838200" y="2438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Line 7"/>
          <p:cNvSpPr>
            <a:spLocks noChangeShapeType="1"/>
          </p:cNvSpPr>
          <p:nvPr/>
        </p:nvSpPr>
        <p:spPr bwMode="auto">
          <a:xfrm>
            <a:off x="838200" y="2438400"/>
            <a:ext cx="152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381000" y="990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</a:t>
            </a:r>
            <a:r>
              <a:rPr lang="en-US" altLang="en-US" baseline="-25000"/>
              <a:t>0</a:t>
            </a:r>
            <a:endParaRPr lang="en-US" altLang="en-US"/>
          </a:p>
        </p:txBody>
      </p:sp>
      <p:sp>
        <p:nvSpPr>
          <p:cNvPr id="10247" name="Text Box 9"/>
          <p:cNvSpPr txBox="1">
            <a:spLocks noChangeArrowheads="1"/>
          </p:cNvSpPr>
          <p:nvPr/>
        </p:nvSpPr>
        <p:spPr bwMode="auto">
          <a:xfrm>
            <a:off x="1295400" y="15240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First RF pulse</a:t>
            </a:r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2286000" y="2667000"/>
            <a:ext cx="1524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Transverse plane</a:t>
            </a:r>
          </a:p>
        </p:txBody>
      </p:sp>
      <p:sp>
        <p:nvSpPr>
          <p:cNvPr id="10249" name="Line 11"/>
          <p:cNvSpPr>
            <a:spLocks noChangeShapeType="1"/>
          </p:cNvSpPr>
          <p:nvPr/>
        </p:nvSpPr>
        <p:spPr bwMode="auto">
          <a:xfrm>
            <a:off x="5181600" y="9144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Line 12"/>
          <p:cNvSpPr>
            <a:spLocks noChangeShapeType="1"/>
          </p:cNvSpPr>
          <p:nvPr/>
        </p:nvSpPr>
        <p:spPr bwMode="auto">
          <a:xfrm>
            <a:off x="5181600" y="23622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Line 13"/>
          <p:cNvSpPr>
            <a:spLocks noChangeShapeType="1"/>
          </p:cNvSpPr>
          <p:nvPr/>
        </p:nvSpPr>
        <p:spPr bwMode="auto">
          <a:xfrm flipV="1">
            <a:off x="5181600" y="1676400"/>
            <a:ext cx="16002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14"/>
          <p:cNvSpPr>
            <a:spLocks noChangeShapeType="1"/>
          </p:cNvSpPr>
          <p:nvPr/>
        </p:nvSpPr>
        <p:spPr bwMode="auto">
          <a:xfrm flipV="1">
            <a:off x="5181600" y="990600"/>
            <a:ext cx="121920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Text Box 15"/>
          <p:cNvSpPr txBox="1">
            <a:spLocks noChangeArrowheads="1"/>
          </p:cNvSpPr>
          <p:nvPr/>
        </p:nvSpPr>
        <p:spPr bwMode="auto">
          <a:xfrm>
            <a:off x="4495800" y="990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</a:t>
            </a:r>
            <a:r>
              <a:rPr lang="en-US" altLang="en-US" baseline="-25000"/>
              <a:t>0</a:t>
            </a:r>
            <a:endParaRPr lang="en-US" altLang="en-US"/>
          </a:p>
        </p:txBody>
      </p:sp>
      <p:sp>
        <p:nvSpPr>
          <p:cNvPr id="10254" name="Text Box 16"/>
          <p:cNvSpPr txBox="1">
            <a:spLocks noChangeArrowheads="1"/>
          </p:cNvSpPr>
          <p:nvPr/>
        </p:nvSpPr>
        <p:spPr bwMode="auto">
          <a:xfrm>
            <a:off x="6248400" y="2514600"/>
            <a:ext cx="1524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Transverse plane</a:t>
            </a:r>
          </a:p>
        </p:txBody>
      </p:sp>
      <p:sp>
        <p:nvSpPr>
          <p:cNvPr id="10255" name="Text Box 17"/>
          <p:cNvSpPr txBox="1">
            <a:spLocks noChangeArrowheads="1"/>
          </p:cNvSpPr>
          <p:nvPr/>
        </p:nvSpPr>
        <p:spPr bwMode="auto">
          <a:xfrm>
            <a:off x="6934200" y="1066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Relaxation</a:t>
            </a:r>
          </a:p>
        </p:txBody>
      </p:sp>
      <p:sp>
        <p:nvSpPr>
          <p:cNvPr id="10256" name="Text Box 18"/>
          <p:cNvSpPr txBox="1">
            <a:spLocks noChangeArrowheads="1"/>
          </p:cNvSpPr>
          <p:nvPr/>
        </p:nvSpPr>
        <p:spPr bwMode="auto">
          <a:xfrm>
            <a:off x="6553200" y="18288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Water</a:t>
            </a:r>
          </a:p>
        </p:txBody>
      </p:sp>
      <p:sp>
        <p:nvSpPr>
          <p:cNvPr id="10257" name="Text Box 19"/>
          <p:cNvSpPr txBox="1">
            <a:spLocks noChangeArrowheads="1"/>
          </p:cNvSpPr>
          <p:nvPr/>
        </p:nvSpPr>
        <p:spPr bwMode="auto">
          <a:xfrm>
            <a:off x="5562600" y="1143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Fat</a:t>
            </a:r>
          </a:p>
        </p:txBody>
      </p:sp>
      <p:sp>
        <p:nvSpPr>
          <p:cNvPr id="10258" name="Line 20"/>
          <p:cNvSpPr>
            <a:spLocks noChangeShapeType="1"/>
          </p:cNvSpPr>
          <p:nvPr/>
        </p:nvSpPr>
        <p:spPr bwMode="auto">
          <a:xfrm>
            <a:off x="838200" y="3810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Line 21"/>
          <p:cNvSpPr>
            <a:spLocks noChangeShapeType="1"/>
          </p:cNvSpPr>
          <p:nvPr/>
        </p:nvSpPr>
        <p:spPr bwMode="auto">
          <a:xfrm>
            <a:off x="838200" y="51054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0" name="Line 23"/>
          <p:cNvSpPr>
            <a:spLocks noChangeShapeType="1"/>
          </p:cNvSpPr>
          <p:nvPr/>
        </p:nvSpPr>
        <p:spPr bwMode="auto">
          <a:xfrm flipV="1">
            <a:off x="838200" y="4419600"/>
            <a:ext cx="15240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1" name="Line 24"/>
          <p:cNvSpPr>
            <a:spLocks noChangeShapeType="1"/>
          </p:cNvSpPr>
          <p:nvPr/>
        </p:nvSpPr>
        <p:spPr bwMode="auto">
          <a:xfrm flipV="1">
            <a:off x="838200" y="3810000"/>
            <a:ext cx="1066800" cy="129540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2" name="Line 25"/>
          <p:cNvSpPr>
            <a:spLocks noChangeShapeType="1"/>
          </p:cNvSpPr>
          <p:nvPr/>
        </p:nvSpPr>
        <p:spPr bwMode="auto">
          <a:xfrm>
            <a:off x="838200" y="5105400"/>
            <a:ext cx="1219200" cy="990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3" name="Line 26"/>
          <p:cNvSpPr>
            <a:spLocks noChangeShapeType="1"/>
          </p:cNvSpPr>
          <p:nvPr/>
        </p:nvSpPr>
        <p:spPr bwMode="auto">
          <a:xfrm>
            <a:off x="838200" y="5105400"/>
            <a:ext cx="68580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4" name="Text Box 27"/>
          <p:cNvSpPr txBox="1">
            <a:spLocks noChangeArrowheads="1"/>
          </p:cNvSpPr>
          <p:nvPr/>
        </p:nvSpPr>
        <p:spPr bwMode="auto">
          <a:xfrm>
            <a:off x="1905000" y="5486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Fat</a:t>
            </a:r>
          </a:p>
        </p:txBody>
      </p:sp>
      <p:sp>
        <p:nvSpPr>
          <p:cNvPr id="10265" name="Text Box 28"/>
          <p:cNvSpPr txBox="1">
            <a:spLocks noChangeArrowheads="1"/>
          </p:cNvSpPr>
          <p:nvPr/>
        </p:nvSpPr>
        <p:spPr bwMode="auto">
          <a:xfrm>
            <a:off x="1600200" y="6172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Water</a:t>
            </a:r>
          </a:p>
        </p:txBody>
      </p:sp>
      <p:sp>
        <p:nvSpPr>
          <p:cNvPr id="10266" name="Text Box 29"/>
          <p:cNvSpPr txBox="1">
            <a:spLocks noChangeArrowheads="1"/>
          </p:cNvSpPr>
          <p:nvPr/>
        </p:nvSpPr>
        <p:spPr bwMode="auto">
          <a:xfrm>
            <a:off x="2667000" y="5105400"/>
            <a:ext cx="1524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Transverse plane</a:t>
            </a:r>
          </a:p>
        </p:txBody>
      </p:sp>
      <p:sp>
        <p:nvSpPr>
          <p:cNvPr id="10267" name="Line 30"/>
          <p:cNvSpPr>
            <a:spLocks noChangeShapeType="1"/>
          </p:cNvSpPr>
          <p:nvPr/>
        </p:nvSpPr>
        <p:spPr bwMode="auto">
          <a:xfrm>
            <a:off x="5181600" y="40386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8" name="Line 31"/>
          <p:cNvSpPr>
            <a:spLocks noChangeShapeType="1"/>
          </p:cNvSpPr>
          <p:nvPr/>
        </p:nvSpPr>
        <p:spPr bwMode="auto">
          <a:xfrm>
            <a:off x="5181600" y="51054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9" name="Line 32"/>
          <p:cNvSpPr>
            <a:spLocks noChangeShapeType="1"/>
          </p:cNvSpPr>
          <p:nvPr/>
        </p:nvSpPr>
        <p:spPr bwMode="auto">
          <a:xfrm>
            <a:off x="5181600" y="5105400"/>
            <a:ext cx="1371600" cy="990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70" name="Line 33"/>
          <p:cNvSpPr>
            <a:spLocks noChangeShapeType="1"/>
          </p:cNvSpPr>
          <p:nvPr/>
        </p:nvSpPr>
        <p:spPr bwMode="auto">
          <a:xfrm>
            <a:off x="5181600" y="5105400"/>
            <a:ext cx="76200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71" name="Line 34"/>
          <p:cNvSpPr>
            <a:spLocks noChangeShapeType="1"/>
          </p:cNvSpPr>
          <p:nvPr/>
        </p:nvSpPr>
        <p:spPr bwMode="auto">
          <a:xfrm flipV="1">
            <a:off x="5943600" y="51054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2" name="Line 35"/>
          <p:cNvSpPr>
            <a:spLocks noChangeShapeType="1"/>
          </p:cNvSpPr>
          <p:nvPr/>
        </p:nvSpPr>
        <p:spPr bwMode="auto">
          <a:xfrm flipV="1">
            <a:off x="6553200" y="51054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3" name="Line 36"/>
          <p:cNvSpPr>
            <a:spLocks noChangeShapeType="1"/>
          </p:cNvSpPr>
          <p:nvPr/>
        </p:nvSpPr>
        <p:spPr bwMode="auto">
          <a:xfrm>
            <a:off x="5257800" y="5105400"/>
            <a:ext cx="1295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74" name="Line 37"/>
          <p:cNvSpPr>
            <a:spLocks noChangeShapeType="1"/>
          </p:cNvSpPr>
          <p:nvPr/>
        </p:nvSpPr>
        <p:spPr bwMode="auto">
          <a:xfrm>
            <a:off x="5181600" y="5029200"/>
            <a:ext cx="762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75" name="Text Box 38"/>
          <p:cNvSpPr txBox="1">
            <a:spLocks noChangeArrowheads="1"/>
          </p:cNvSpPr>
          <p:nvPr/>
        </p:nvSpPr>
        <p:spPr bwMode="auto">
          <a:xfrm>
            <a:off x="2362200" y="3733800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</a:t>
            </a:r>
            <a:r>
              <a:rPr lang="en-US" altLang="en-US" baseline="30000"/>
              <a:t>nd</a:t>
            </a:r>
            <a:r>
              <a:rPr lang="en-US" altLang="en-US"/>
              <a:t> and succeeding RF pulse</a:t>
            </a:r>
          </a:p>
        </p:txBody>
      </p:sp>
      <p:sp>
        <p:nvSpPr>
          <p:cNvPr id="10276" name="Text Box 39"/>
          <p:cNvSpPr txBox="1">
            <a:spLocks noChangeArrowheads="1"/>
          </p:cNvSpPr>
          <p:nvPr/>
        </p:nvSpPr>
        <p:spPr bwMode="auto">
          <a:xfrm>
            <a:off x="5334000" y="45720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Water</a:t>
            </a:r>
          </a:p>
        </p:txBody>
      </p:sp>
      <p:sp>
        <p:nvSpPr>
          <p:cNvPr id="10277" name="Text Box 40"/>
          <p:cNvSpPr txBox="1">
            <a:spLocks noChangeArrowheads="1"/>
          </p:cNvSpPr>
          <p:nvPr/>
        </p:nvSpPr>
        <p:spPr bwMode="auto">
          <a:xfrm>
            <a:off x="6324600" y="4648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Fat</a:t>
            </a:r>
          </a:p>
        </p:txBody>
      </p:sp>
      <p:sp>
        <p:nvSpPr>
          <p:cNvPr id="10278" name="Text Box 41"/>
          <p:cNvSpPr txBox="1">
            <a:spLocks noChangeArrowheads="1"/>
          </p:cNvSpPr>
          <p:nvPr/>
        </p:nvSpPr>
        <p:spPr bwMode="auto">
          <a:xfrm>
            <a:off x="228600" y="3810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</a:t>
            </a:r>
            <a:r>
              <a:rPr lang="en-US" altLang="en-US" baseline="-25000"/>
              <a:t>0</a:t>
            </a:r>
            <a:endParaRPr lang="en-US" altLang="en-US"/>
          </a:p>
        </p:txBody>
      </p:sp>
      <p:sp>
        <p:nvSpPr>
          <p:cNvPr id="10279" name="Text Box 42"/>
          <p:cNvSpPr txBox="1">
            <a:spLocks noChangeArrowheads="1"/>
          </p:cNvSpPr>
          <p:nvPr/>
        </p:nvSpPr>
        <p:spPr bwMode="auto">
          <a:xfrm>
            <a:off x="4572000" y="4114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</a:t>
            </a:r>
            <a:r>
              <a:rPr lang="en-US" altLang="en-US" baseline="-25000"/>
              <a:t>0</a:t>
            </a:r>
            <a:endParaRPr lang="en-US" altLang="en-US"/>
          </a:p>
        </p:txBody>
      </p:sp>
      <p:sp>
        <p:nvSpPr>
          <p:cNvPr id="10280" name="Text Box 43"/>
          <p:cNvSpPr txBox="1">
            <a:spLocks noChangeArrowheads="1"/>
          </p:cNvSpPr>
          <p:nvPr/>
        </p:nvSpPr>
        <p:spPr bwMode="auto">
          <a:xfrm>
            <a:off x="6781800" y="5181600"/>
            <a:ext cx="1524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Transverse plane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smtClean="0">
                <a:solidFill>
                  <a:schemeClr val="hlink"/>
                </a:solidFill>
              </a:rPr>
              <a:t>If the TR is longer than the T1 of the tissues</a:t>
            </a:r>
            <a:r>
              <a:rPr lang="en-US" altLang="en-US" sz="2400" smtClean="0"/>
              <a:t>, both fat and water fully recover before the next (and all succeeding) RF pulses are applied. </a:t>
            </a:r>
          </a:p>
          <a:p>
            <a:pPr eaLnBrk="1" hangingPunct="1">
              <a:defRPr/>
            </a:pPr>
            <a:r>
              <a:rPr lang="en-US" altLang="en-US" sz="2400" smtClean="0"/>
              <a:t>Both vectors are flipped directly into the transverse plane and are </a:t>
            </a:r>
            <a:r>
              <a:rPr lang="en-US" altLang="en-US" sz="2400" smtClean="0">
                <a:solidFill>
                  <a:srgbClr val="FFFF66"/>
                </a:solidFill>
              </a:rPr>
              <a:t>never saturated</a:t>
            </a:r>
            <a:r>
              <a:rPr lang="en-US" altLang="en-US" sz="2400" smtClean="0"/>
              <a:t>. </a:t>
            </a:r>
          </a:p>
          <a:p>
            <a:pPr eaLnBrk="1" hangingPunct="1">
              <a:defRPr/>
            </a:pPr>
            <a:r>
              <a:rPr lang="en-US" altLang="en-US" sz="2400" smtClean="0"/>
              <a:t>The magnitude of the transverse component of magnetization for fat and water depends only on their individual proton densities, rather than the rate of recovery of their longitudinal components. </a:t>
            </a:r>
          </a:p>
          <a:p>
            <a:pPr eaLnBrk="1" hangingPunct="1">
              <a:defRPr/>
            </a:pPr>
            <a:r>
              <a:rPr lang="en-US" altLang="en-US" sz="2400" smtClean="0"/>
              <a:t>Tissues with a high proton density are bright, whereas tissues with a low proton density are dark. </a:t>
            </a:r>
            <a:r>
              <a:rPr lang="en-US" altLang="en-US" sz="2400" smtClean="0">
                <a:solidFill>
                  <a:schemeClr val="hlink"/>
                </a:solidFill>
              </a:rPr>
              <a:t>A proton density weighted image results. (next slide)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Result of No saturation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935</TotalTime>
  <Words>754</Words>
  <Application>Microsoft Office PowerPoint</Application>
  <PresentationFormat>On-screen Show (4:3)</PresentationFormat>
  <Paragraphs>108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Tahoma</vt:lpstr>
      <vt:lpstr>Arial</vt:lpstr>
      <vt:lpstr>Wingdings</vt:lpstr>
      <vt:lpstr>Calibri</vt:lpstr>
      <vt:lpstr>Slit</vt:lpstr>
      <vt:lpstr>Flip angle and Saturation of NMV Saturation Effects of flip angle on saturation  and weighting TR and saturation</vt:lpstr>
      <vt:lpstr>Saturation</vt:lpstr>
      <vt:lpstr>Saturation &amp; T1</vt:lpstr>
      <vt:lpstr>Flip angle &amp; Saturation?</vt:lpstr>
      <vt:lpstr>Saturation &amp; weighting</vt:lpstr>
      <vt:lpstr>TR and saturation</vt:lpstr>
      <vt:lpstr>Slide 7</vt:lpstr>
      <vt:lpstr>Saturation &amp; T1</vt:lpstr>
      <vt:lpstr>Result of No saturation</vt:lpstr>
      <vt:lpstr>No saturation &amp; Proton density</vt:lpstr>
      <vt:lpstr>Magnetic Inhomogeneities</vt:lpstr>
      <vt:lpstr>T2* Decay</vt:lpstr>
      <vt:lpstr>Slide 13</vt:lpstr>
      <vt:lpstr>Next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Pulse sequences</dc:title>
  <dc:creator>Principal</dc:creator>
  <cp:lastModifiedBy>ACER</cp:lastModifiedBy>
  <cp:revision>64</cp:revision>
  <dcterms:created xsi:type="dcterms:W3CDTF">2010-11-16T04:05:31Z</dcterms:created>
  <dcterms:modified xsi:type="dcterms:W3CDTF">2021-08-23T05:53:49Z</dcterms:modified>
</cp:coreProperties>
</file>