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343" r:id="rId3"/>
    <p:sldId id="341" r:id="rId4"/>
    <p:sldId id="340" r:id="rId5"/>
    <p:sldId id="339" r:id="rId6"/>
    <p:sldId id="344" r:id="rId7"/>
    <p:sldId id="345" r:id="rId8"/>
    <p:sldId id="335" r:id="rId9"/>
    <p:sldId id="336" r:id="rId10"/>
    <p:sldId id="342" r:id="rId11"/>
    <p:sldId id="320" r:id="rId12"/>
    <p:sldId id="258" r:id="rId13"/>
    <p:sldId id="261" r:id="rId14"/>
    <p:sldId id="330" r:id="rId15"/>
    <p:sldId id="262" r:id="rId16"/>
    <p:sldId id="315" r:id="rId17"/>
    <p:sldId id="331" r:id="rId18"/>
    <p:sldId id="337" r:id="rId19"/>
    <p:sldId id="264" r:id="rId20"/>
    <p:sldId id="332" r:id="rId21"/>
    <p:sldId id="316" r:id="rId22"/>
    <p:sldId id="263" r:id="rId23"/>
    <p:sldId id="325" r:id="rId24"/>
    <p:sldId id="265" r:id="rId25"/>
    <p:sldId id="260" r:id="rId26"/>
    <p:sldId id="326" r:id="rId27"/>
    <p:sldId id="266" r:id="rId28"/>
    <p:sldId id="327" r:id="rId29"/>
    <p:sldId id="268" r:id="rId30"/>
    <p:sldId id="267" r:id="rId31"/>
    <p:sldId id="269" r:id="rId32"/>
    <p:sldId id="333" r:id="rId33"/>
    <p:sldId id="270" r:id="rId34"/>
    <p:sldId id="271" r:id="rId35"/>
    <p:sldId id="272" r:id="rId36"/>
    <p:sldId id="273" r:id="rId37"/>
    <p:sldId id="274" r:id="rId38"/>
    <p:sldId id="275" r:id="rId39"/>
    <p:sldId id="347" r:id="rId40"/>
    <p:sldId id="290" r:id="rId41"/>
    <p:sldId id="334" r:id="rId42"/>
    <p:sldId id="346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0929"/>
  </p:normalViewPr>
  <p:slideViewPr>
    <p:cSldViewPr>
      <p:cViewPr>
        <p:scale>
          <a:sx n="66" d="100"/>
          <a:sy n="66" d="100"/>
        </p:scale>
        <p:origin x="-1786" y="-3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notesViewPr>
    <p:cSldViewPr>
      <p:cViewPr varScale="1">
        <p:scale>
          <a:sx n="61" d="100"/>
          <a:sy n="61" d="100"/>
        </p:scale>
        <p:origin x="-1698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02D198-2208-48B9-A9E2-DAAEDDE65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1C32D2-310D-40DB-B45F-700C49839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50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Freeform 2051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6" name="Freeform 2052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7" name="Freeform 2053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8" name="Freeform 2054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9" name="Freeform 2055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" name="Freeform 2056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1" name="Freeform 2057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0490" name="Rectangle 205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91" name="Rectangle 205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206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206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206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76E3B1D4-9A7D-4C11-B3BC-D4B43C777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8937A-CAC6-4FE7-8ACB-B62B678FA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3CBC1-6549-4FF6-BAFA-32EA7E457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07556-8800-44AB-85E7-42D25AE37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A747-1879-490D-B6F2-AD6ACEF7B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A92A-D596-4C30-BBA8-E3E9DBC02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E318A-9FCB-4526-821E-093E37B33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C1E1-2771-4DE2-9182-B6DEF3A7A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B133-D864-4FB9-B308-8A4ADF4A7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D4EF-5193-4D02-AA27-BA2A0395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1AE4F-63D4-42B1-8094-5F379BF5F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FA9E-82E2-470A-9424-ED4801058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9F97C-3796-43CE-B832-638531C29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59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>
              <a:gd name="T0" fmla="*/ 0 w 5760"/>
              <a:gd name="T1" fmla="*/ 0 h 1104"/>
              <a:gd name="T2" fmla="*/ 5760 w 5760"/>
              <a:gd name="T3" fmla="*/ 0 h 1104"/>
              <a:gd name="T4" fmla="*/ 5760 w 5760"/>
              <a:gd name="T5" fmla="*/ 720 h 1104"/>
              <a:gd name="T6" fmla="*/ 3600 w 5760"/>
              <a:gd name="T7" fmla="*/ 624 h 1104"/>
              <a:gd name="T8" fmla="*/ 0 w 5760"/>
              <a:gd name="T9" fmla="*/ 1000 h 1104"/>
              <a:gd name="T10" fmla="*/ 0 w 5760"/>
              <a:gd name="T11" fmla="*/ 0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0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>
              <a:gd name="T0" fmla="*/ 0 w 5760"/>
              <a:gd name="T1" fmla="*/ 582 h 3587"/>
              <a:gd name="T2" fmla="*/ 2640 w 5760"/>
              <a:gd name="T3" fmla="*/ 267 h 3587"/>
              <a:gd name="T4" fmla="*/ 3373 w 5760"/>
              <a:gd name="T5" fmla="*/ 160 h 3587"/>
              <a:gd name="T6" fmla="*/ 5760 w 5760"/>
              <a:gd name="T7" fmla="*/ 358 h 3587"/>
              <a:gd name="T8" fmla="*/ 5760 w 5760"/>
              <a:gd name="T9" fmla="*/ 3587 h 3587"/>
              <a:gd name="T10" fmla="*/ 0 w 5760"/>
              <a:gd name="T11" fmla="*/ 3587 h 3587"/>
              <a:gd name="T12" fmla="*/ 0 w 5760"/>
              <a:gd name="T13" fmla="*/ 582 h 3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1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>
              <a:gd name="T0" fmla="*/ 0 w 5760"/>
              <a:gd name="T1" fmla="*/ 163 h 538"/>
              <a:gd name="T2" fmla="*/ 0 w 5760"/>
              <a:gd name="T3" fmla="*/ 403 h 538"/>
              <a:gd name="T4" fmla="*/ 1773 w 5760"/>
              <a:gd name="T5" fmla="*/ 443 h 538"/>
              <a:gd name="T6" fmla="*/ 4573 w 5760"/>
              <a:gd name="T7" fmla="*/ 176 h 538"/>
              <a:gd name="T8" fmla="*/ 5760 w 5760"/>
              <a:gd name="T9" fmla="*/ 536 h 538"/>
              <a:gd name="T10" fmla="*/ 5760 w 5760"/>
              <a:gd name="T11" fmla="*/ 163 h 538"/>
              <a:gd name="T12" fmla="*/ 4560 w 5760"/>
              <a:gd name="T13" fmla="*/ 29 h 538"/>
              <a:gd name="T14" fmla="*/ 1987 w 5760"/>
              <a:gd name="T15" fmla="*/ 336 h 538"/>
              <a:gd name="T16" fmla="*/ 0 w 5760"/>
              <a:gd name="T17" fmla="*/ 163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2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>
              <a:gd name="T0" fmla="*/ 0 w 5760"/>
              <a:gd name="T1" fmla="*/ 246 h 674"/>
              <a:gd name="T2" fmla="*/ 0 w 5760"/>
              <a:gd name="T3" fmla="*/ 406 h 674"/>
              <a:gd name="T4" fmla="*/ 1280 w 5760"/>
              <a:gd name="T5" fmla="*/ 645 h 674"/>
              <a:gd name="T6" fmla="*/ 1627 w 5760"/>
              <a:gd name="T7" fmla="*/ 580 h 674"/>
              <a:gd name="T8" fmla="*/ 4493 w 5760"/>
              <a:gd name="T9" fmla="*/ 113 h 674"/>
              <a:gd name="T10" fmla="*/ 5760 w 5760"/>
              <a:gd name="T11" fmla="*/ 606 h 674"/>
              <a:gd name="T12" fmla="*/ 5760 w 5760"/>
              <a:gd name="T13" fmla="*/ 233 h 674"/>
              <a:gd name="T14" fmla="*/ 4040 w 5760"/>
              <a:gd name="T15" fmla="*/ 33 h 674"/>
              <a:gd name="T16" fmla="*/ 1093 w 5760"/>
              <a:gd name="T17" fmla="*/ 433 h 674"/>
              <a:gd name="T18" fmla="*/ 0 w 5760"/>
              <a:gd name="T19" fmla="*/ 246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3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>
              <a:gd name="T0" fmla="*/ 0 w 4200"/>
              <a:gd name="T1" fmla="*/ 3361 h 3361"/>
              <a:gd name="T2" fmla="*/ 1054 w 4200"/>
              <a:gd name="T3" fmla="*/ 295 h 3361"/>
              <a:gd name="T4" fmla="*/ 4200 w 4200"/>
              <a:gd name="T5" fmla="*/ 1588 h 3361"/>
              <a:gd name="T6" fmla="*/ 4200 w 4200"/>
              <a:gd name="T7" fmla="*/ 2028 h 3361"/>
              <a:gd name="T8" fmla="*/ 1200 w 4200"/>
              <a:gd name="T9" fmla="*/ 442 h 3361"/>
              <a:gd name="T10" fmla="*/ 347 w 4200"/>
              <a:gd name="T11" fmla="*/ 3361 h 3361"/>
              <a:gd name="T12" fmla="*/ 0 w 4200"/>
              <a:gd name="T13" fmla="*/ 3361 h 3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4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>
              <a:gd name="T0" fmla="*/ 0 w 5760"/>
              <a:gd name="T1" fmla="*/ 804 h 1925"/>
              <a:gd name="T2" fmla="*/ 0 w 5760"/>
              <a:gd name="T3" fmla="*/ 991 h 1925"/>
              <a:gd name="T4" fmla="*/ 1547 w 5760"/>
              <a:gd name="T5" fmla="*/ 1818 h 1925"/>
              <a:gd name="T6" fmla="*/ 3253 w 5760"/>
              <a:gd name="T7" fmla="*/ 351 h 1925"/>
              <a:gd name="T8" fmla="*/ 5760 w 5760"/>
              <a:gd name="T9" fmla="*/ 1537 h 1925"/>
              <a:gd name="T10" fmla="*/ 5760 w 5760"/>
              <a:gd name="T11" fmla="*/ 1151 h 1925"/>
              <a:gd name="T12" fmla="*/ 3240 w 5760"/>
              <a:gd name="T13" fmla="*/ 84 h 1925"/>
              <a:gd name="T14" fmla="*/ 1573 w 5760"/>
              <a:gd name="T15" fmla="*/ 1671 h 1925"/>
              <a:gd name="T16" fmla="*/ 0 w 5760"/>
              <a:gd name="T17" fmla="*/ 804 h 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9465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>
              <a:gd name="T0" fmla="*/ 0 w 4196"/>
              <a:gd name="T1" fmla="*/ 415 h 2120"/>
              <a:gd name="T2" fmla="*/ 0 w 4196"/>
              <a:gd name="T3" fmla="*/ 508 h 2120"/>
              <a:gd name="T4" fmla="*/ 1933 w 4196"/>
              <a:gd name="T5" fmla="*/ 229 h 2120"/>
              <a:gd name="T6" fmla="*/ 3920 w 4196"/>
              <a:gd name="T7" fmla="*/ 1055 h 2120"/>
              <a:gd name="T8" fmla="*/ 3587 w 4196"/>
              <a:gd name="T9" fmla="*/ 2082 h 2120"/>
              <a:gd name="T10" fmla="*/ 3947 w 4196"/>
              <a:gd name="T11" fmla="*/ 829 h 2120"/>
              <a:gd name="T12" fmla="*/ 2253 w 4196"/>
              <a:gd name="T13" fmla="*/ 69 h 2120"/>
              <a:gd name="T14" fmla="*/ 0 w 4196"/>
              <a:gd name="T15" fmla="*/ 415 h 2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4D906DA3-0CC0-48CF-9D7A-344E11019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8000" b="1" smtClean="0"/>
              <a:t>Introduction to Magnetic</a:t>
            </a:r>
            <a:br>
              <a:rPr lang="en-US" sz="8000" b="1" smtClean="0"/>
            </a:br>
            <a:r>
              <a:rPr lang="en-US" sz="8000" b="1" smtClean="0"/>
              <a:t>Resonance       </a:t>
            </a:r>
            <a:br>
              <a:rPr lang="en-US" sz="8000" b="1" smtClean="0"/>
            </a:br>
            <a:r>
              <a:rPr lang="en-US" sz="8000" b="1" smtClean="0"/>
              <a:t>Imaging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505200" y="5334000"/>
            <a:ext cx="502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V.G.Wimalasena</a:t>
            </a:r>
          </a:p>
          <a:p>
            <a:r>
              <a:rPr lang="en-US"/>
              <a:t>Principal</a:t>
            </a:r>
          </a:p>
          <a:p>
            <a:r>
              <a:rPr lang="en-US"/>
              <a:t>Sri Lanka School of Radiography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7"/>
          <p:cNvSpPr>
            <a:spLocks noChangeArrowheads="1"/>
          </p:cNvSpPr>
          <p:nvPr/>
        </p:nvSpPr>
        <p:spPr bwMode="auto">
          <a:xfrm>
            <a:off x="1371600" y="2819400"/>
            <a:ext cx="3200400" cy="3276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39" name="Oval 6"/>
          <p:cNvSpPr>
            <a:spLocks noChangeArrowheads="1"/>
          </p:cNvSpPr>
          <p:nvPr/>
        </p:nvSpPr>
        <p:spPr bwMode="auto">
          <a:xfrm>
            <a:off x="1752600" y="3200400"/>
            <a:ext cx="2438400" cy="2514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2133600" y="3581400"/>
            <a:ext cx="1676400" cy="1752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560387"/>
          </a:xfrm>
          <a:prstGeom prst="rect">
            <a:avLst/>
          </a:prstGeom>
          <a:ln w="28575"/>
        </p:spPr>
        <p:txBody>
          <a:bodyPr>
            <a:normAutofit fontScale="90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kumimoji="1" lang="en-US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System components</a:t>
            </a:r>
            <a:endParaRPr kumimoji="1" lang="en-US" sz="4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342" name="Oval 4"/>
          <p:cNvSpPr>
            <a:spLocks noChangeArrowheads="1"/>
          </p:cNvSpPr>
          <p:nvPr/>
        </p:nvSpPr>
        <p:spPr bwMode="auto">
          <a:xfrm>
            <a:off x="2438400" y="3962400"/>
            <a:ext cx="10668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209800" y="2438400"/>
            <a:ext cx="1752600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Magnet coils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2362200" y="2895600"/>
            <a:ext cx="1371600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Shim coils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2286000" y="3276600"/>
            <a:ext cx="1676400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Gradient coils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2514600" y="3657600"/>
            <a:ext cx="1295400" cy="336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/>
              <a:t>RF coils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2438400" y="4191000"/>
            <a:ext cx="1066800" cy="581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/>
              <a:t>Magnet bore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1143000" y="1143000"/>
            <a:ext cx="2133600" cy="346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Magnet power supply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1524000" y="1752600"/>
            <a:ext cx="2057400" cy="346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/>
              <a:t>Shim power supply</a:t>
            </a:r>
          </a:p>
        </p:txBody>
      </p:sp>
      <p:sp>
        <p:nvSpPr>
          <p:cNvPr id="14350" name="Line 15"/>
          <p:cNvSpPr>
            <a:spLocks noChangeShapeType="1"/>
          </p:cNvSpPr>
          <p:nvPr/>
        </p:nvSpPr>
        <p:spPr bwMode="auto">
          <a:xfrm>
            <a:off x="1371600" y="1524000"/>
            <a:ext cx="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6"/>
          <p:cNvSpPr>
            <a:spLocks noChangeShapeType="1"/>
          </p:cNvSpPr>
          <p:nvPr/>
        </p:nvSpPr>
        <p:spPr bwMode="auto">
          <a:xfrm>
            <a:off x="1752600" y="21336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3657600" y="990600"/>
            <a:ext cx="2209800" cy="8302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Gradient amplifiers</a:t>
            </a:r>
          </a:p>
        </p:txBody>
      </p:sp>
      <p:sp>
        <p:nvSpPr>
          <p:cNvPr id="14353" name="Text Box 18"/>
          <p:cNvSpPr txBox="1">
            <a:spLocks noChangeArrowheads="1"/>
          </p:cNvSpPr>
          <p:nvPr/>
        </p:nvSpPr>
        <p:spPr bwMode="auto">
          <a:xfrm>
            <a:off x="4038600" y="1752600"/>
            <a:ext cx="2057400" cy="3762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RF transmitter</a:t>
            </a:r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 flipH="1">
            <a:off x="3810000" y="16002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 flipH="1">
            <a:off x="3810000" y="2133600"/>
            <a:ext cx="30480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6" name="Text Box 21"/>
          <p:cNvSpPr txBox="1">
            <a:spLocks noChangeArrowheads="1"/>
          </p:cNvSpPr>
          <p:nvPr/>
        </p:nvSpPr>
        <p:spPr bwMode="auto">
          <a:xfrm>
            <a:off x="5181600" y="3200400"/>
            <a:ext cx="1447800" cy="830263"/>
          </a:xfrm>
          <a:prstGeom prst="rect">
            <a:avLst/>
          </a:prstGeom>
          <a:noFill/>
          <a:ln w="28575" cmpd="dbl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Host computer</a:t>
            </a:r>
          </a:p>
        </p:txBody>
      </p:sp>
      <p:sp>
        <p:nvSpPr>
          <p:cNvPr id="14357" name="Text Box 22"/>
          <p:cNvSpPr txBox="1">
            <a:spLocks noChangeArrowheads="1"/>
          </p:cNvSpPr>
          <p:nvPr/>
        </p:nvSpPr>
        <p:spPr bwMode="auto">
          <a:xfrm>
            <a:off x="6705600" y="1905000"/>
            <a:ext cx="1447800" cy="646113"/>
          </a:xfrm>
          <a:prstGeom prst="rect">
            <a:avLst/>
          </a:prstGeom>
          <a:noFill/>
          <a:ln w="28575" cmpd="dbl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Operator consol</a:t>
            </a:r>
          </a:p>
        </p:txBody>
      </p:sp>
      <p:sp>
        <p:nvSpPr>
          <p:cNvPr id="14358" name="Text Box 23"/>
          <p:cNvSpPr txBox="1">
            <a:spLocks noChangeArrowheads="1"/>
          </p:cNvSpPr>
          <p:nvPr/>
        </p:nvSpPr>
        <p:spPr bwMode="auto">
          <a:xfrm>
            <a:off x="6934200" y="4267200"/>
            <a:ext cx="1600200" cy="8302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Image processor</a:t>
            </a:r>
          </a:p>
        </p:txBody>
      </p:sp>
      <p:sp>
        <p:nvSpPr>
          <p:cNvPr id="14359" name="Text Box 24"/>
          <p:cNvSpPr txBox="1">
            <a:spLocks noChangeArrowheads="1"/>
          </p:cNvSpPr>
          <p:nvPr/>
        </p:nvSpPr>
        <p:spPr bwMode="auto">
          <a:xfrm>
            <a:off x="6096000" y="5410200"/>
            <a:ext cx="1905000" cy="4619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Image disk</a:t>
            </a:r>
          </a:p>
        </p:txBody>
      </p:sp>
      <p:sp>
        <p:nvSpPr>
          <p:cNvPr id="14360" name="Text Box 25"/>
          <p:cNvSpPr txBox="1">
            <a:spLocks noChangeArrowheads="1"/>
          </p:cNvSpPr>
          <p:nvPr/>
        </p:nvSpPr>
        <p:spPr bwMode="auto">
          <a:xfrm>
            <a:off x="1752600" y="6324600"/>
            <a:ext cx="1981200" cy="4619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RF receiver</a:t>
            </a:r>
          </a:p>
        </p:txBody>
      </p:sp>
      <p:sp>
        <p:nvSpPr>
          <p:cNvPr id="14361" name="Text Box 26"/>
          <p:cNvSpPr txBox="1">
            <a:spLocks noChangeArrowheads="1"/>
          </p:cNvSpPr>
          <p:nvPr/>
        </p:nvSpPr>
        <p:spPr bwMode="auto">
          <a:xfrm>
            <a:off x="4876800" y="6324600"/>
            <a:ext cx="1752600" cy="461963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Digitizer</a:t>
            </a:r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 flipV="1">
            <a:off x="2362200" y="48768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>
            <a:off x="3733800" y="64770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4" name="Line 29"/>
          <p:cNvSpPr>
            <a:spLocks noChangeShapeType="1"/>
          </p:cNvSpPr>
          <p:nvPr/>
        </p:nvSpPr>
        <p:spPr bwMode="auto">
          <a:xfrm flipV="1">
            <a:off x="5410200" y="3886200"/>
            <a:ext cx="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 flipV="1">
            <a:off x="5334000" y="2133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6" name="Line 31"/>
          <p:cNvSpPr>
            <a:spLocks noChangeShapeType="1"/>
          </p:cNvSpPr>
          <p:nvPr/>
        </p:nvSpPr>
        <p:spPr bwMode="auto">
          <a:xfrm flipV="1">
            <a:off x="6324600" y="1447800"/>
            <a:ext cx="0" cy="1752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 flipH="1">
            <a:off x="5867400" y="1447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>
            <a:off x="6324600" y="3886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>
            <a:off x="6553200" y="3886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70" name="Line 39"/>
          <p:cNvSpPr>
            <a:spLocks noChangeShapeType="1"/>
          </p:cNvSpPr>
          <p:nvPr/>
        </p:nvSpPr>
        <p:spPr bwMode="auto">
          <a:xfrm flipV="1">
            <a:off x="7772400" y="25908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71" name="Line 40"/>
          <p:cNvSpPr>
            <a:spLocks noChangeShapeType="1"/>
          </p:cNvSpPr>
          <p:nvPr/>
        </p:nvSpPr>
        <p:spPr bwMode="auto">
          <a:xfrm>
            <a:off x="6553200" y="4572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/>
              <a:t>Basic MRI Physics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MRI uses the phenomenon of the behavior of some atomic nuclei in a magnetic field.</a:t>
            </a:r>
          </a:p>
          <a:p>
            <a:r>
              <a:rPr lang="en-US" smtClean="0"/>
              <a:t>Basic element used is Hydrogen</a:t>
            </a:r>
          </a:p>
          <a:p>
            <a:r>
              <a:rPr lang="en-US" smtClean="0"/>
              <a:t> The hydrogen nucleus behaves as a small magnet in an external magnetic field.</a:t>
            </a:r>
          </a:p>
          <a:p>
            <a:r>
              <a:rPr lang="en-US" smtClean="0"/>
              <a:t>This property is explored in MRI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Atomic structur &amp; Types of atomic motion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The electron orbits the nucleus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smtClean="0"/>
              <a:t>The electron spins on its own axis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smtClean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b="1" smtClean="0">
                <a:solidFill>
                  <a:srgbClr val="CC0000"/>
                </a:solidFill>
              </a:rPr>
              <a:t>***The nucleus spins on its own axis***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type="chart" sz="half" idx="1"/>
          </p:nvPr>
        </p:nvGraphicFramePr>
        <p:xfrm>
          <a:off x="685800" y="2082800"/>
          <a:ext cx="3810000" cy="3911600"/>
        </p:xfrm>
        <a:graphic>
          <a:graphicData uri="http://schemas.openxmlformats.org/presentationml/2006/ole">
            <p:oleObj spid="_x0000_s1026" name="Clip" r:id="rId3" imgW="718914" imgH="738097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868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tx2"/>
                </a:solidFill>
              </a:rPr>
              <a:t> Properties of Hydrogen atom</a:t>
            </a:r>
            <a:endParaRPr lang="en-US" sz="3600"/>
          </a:p>
          <a:p>
            <a:pPr algn="ctr"/>
            <a:endParaRPr lang="en-US"/>
          </a:p>
          <a:p>
            <a:pPr>
              <a:buFontTx/>
              <a:buChar char="•"/>
            </a:pPr>
            <a:r>
              <a:rPr lang="en-US" sz="3200"/>
              <a:t>    1 electron orbits the nucleus</a:t>
            </a:r>
          </a:p>
          <a:p>
            <a:pPr>
              <a:buFontTx/>
              <a:buChar char="•"/>
            </a:pPr>
            <a:r>
              <a:rPr lang="en-US" sz="3200"/>
              <a:t>    The nucleus contains 1 proton but no neutrons </a:t>
            </a:r>
          </a:p>
          <a:p>
            <a:pPr>
              <a:buFont typeface="Arial" charset="0"/>
              <a:buChar char="•"/>
            </a:pPr>
            <a:r>
              <a:rPr lang="en-US" sz="3200"/>
              <a:t>    So </a:t>
            </a:r>
            <a:r>
              <a:rPr lang="en-US" sz="3200" b="1">
                <a:sym typeface="Symbol" pitchFamily="18" charset="2"/>
              </a:rPr>
              <a:t>the hydrogen nucleus has a net positive </a:t>
            </a:r>
          </a:p>
          <a:p>
            <a:r>
              <a:rPr lang="en-US" sz="3200" b="1">
                <a:sym typeface="Symbol" pitchFamily="18" charset="2"/>
              </a:rPr>
              <a:t>      charge</a:t>
            </a:r>
          </a:p>
          <a:p>
            <a:pPr algn="ctr"/>
            <a:endParaRPr lang="en-US" sz="3200" b="1">
              <a:sym typeface="Symbol" pitchFamily="18" charset="2"/>
            </a:endParaRPr>
          </a:p>
          <a:p>
            <a:pPr>
              <a:buFontTx/>
              <a:buChar char="•"/>
            </a:pPr>
            <a:r>
              <a:rPr lang="en-US" sz="3200">
                <a:sym typeface="Symbol" pitchFamily="18" charset="2"/>
              </a:rPr>
              <a:t>   Hydrogen nucleus is a spinning, positively  </a:t>
            </a:r>
          </a:p>
          <a:p>
            <a:r>
              <a:rPr lang="en-US" sz="3200">
                <a:sym typeface="Symbol" pitchFamily="18" charset="2"/>
              </a:rPr>
              <a:t>     charged particle</a:t>
            </a:r>
            <a:endParaRPr lang="en-US" sz="3200" b="1">
              <a:solidFill>
                <a:srgbClr val="CC0000"/>
              </a:solidFill>
              <a:sym typeface="Symbol" pitchFamily="18" charset="2"/>
            </a:endParaRPr>
          </a:p>
          <a:p>
            <a:pPr algn="ctr"/>
            <a:endParaRPr lang="en-US" sz="3200" b="1">
              <a:solidFill>
                <a:srgbClr val="CC0000"/>
              </a:solidFill>
              <a:sym typeface="Symbol" pitchFamily="18" charset="2"/>
            </a:endParaRPr>
          </a:p>
          <a:p>
            <a:pPr algn="ctr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hydrogen atom contains an electron cloud that surrounds a nucleus of one proton. Protons have an angular momentum (spin) that generates a magnetic fiel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572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us 2"/>
          <p:cNvSpPr/>
          <p:nvPr/>
        </p:nvSpPr>
        <p:spPr bwMode="auto">
          <a:xfrm rot="2686116" flipV="1">
            <a:off x="7099300" y="3897313"/>
            <a:ext cx="685800" cy="533400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762000" y="381000"/>
            <a:ext cx="79248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 </a:t>
            </a:r>
            <a:r>
              <a:rPr lang="en-US" sz="2800"/>
              <a:t>A charged particle in motion will create a magnetic</a:t>
            </a:r>
          </a:p>
          <a:p>
            <a:r>
              <a:rPr lang="en-US" sz="2800"/>
              <a:t>   field</a:t>
            </a:r>
          </a:p>
          <a:p>
            <a:pPr>
              <a:buFontTx/>
              <a:buChar char="•"/>
            </a:pPr>
            <a:r>
              <a:rPr lang="en-US" sz="2800"/>
              <a:t>  The postitively charged, spinning hydrogen nucleus </a:t>
            </a:r>
          </a:p>
          <a:p>
            <a:r>
              <a:rPr lang="en-US" sz="2800"/>
              <a:t>   generates a magnetic field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2209800" y="5943600"/>
            <a:ext cx="4227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https://youtu.be/ASuK9fG6wEU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3200" b="1" u="sng"/>
          </a:p>
          <a:p>
            <a:pPr>
              <a:buFontTx/>
              <a:buChar char="•"/>
            </a:pPr>
            <a:r>
              <a:rPr lang="en-US" sz="3200"/>
              <a:t>   According to </a:t>
            </a:r>
            <a:r>
              <a:rPr lang="en-US" sz="3200">
                <a:solidFill>
                  <a:schemeClr val="tx2"/>
                </a:solidFill>
              </a:rPr>
              <a:t>Law of electromagnetism</a:t>
            </a:r>
            <a:endParaRPr lang="en-US" sz="3200"/>
          </a:p>
          <a:p>
            <a:r>
              <a:rPr lang="en-US" sz="3200"/>
              <a:t>    A charged particle in motion will create a </a:t>
            </a:r>
          </a:p>
          <a:p>
            <a:r>
              <a:rPr lang="en-US" sz="3200"/>
              <a:t>    magnetic field</a:t>
            </a:r>
          </a:p>
          <a:p>
            <a:pPr>
              <a:buFontTx/>
              <a:buChar char="•"/>
            </a:pPr>
            <a:r>
              <a:rPr lang="en-US" sz="3200"/>
              <a:t>  The positively charged, spinning hydrogen </a:t>
            </a:r>
          </a:p>
          <a:p>
            <a:r>
              <a:rPr lang="en-US" sz="3200"/>
              <a:t>    nucleus generates a magnetic field and said to</a:t>
            </a:r>
          </a:p>
          <a:p>
            <a:r>
              <a:rPr lang="en-US" sz="3200"/>
              <a:t>    produce a </a:t>
            </a:r>
            <a:r>
              <a:rPr lang="en-US" sz="3200">
                <a:solidFill>
                  <a:srgbClr val="FFC000"/>
                </a:solidFill>
              </a:rPr>
              <a:t>magnetic moment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rgbClr val="FFC000"/>
                </a:solidFill>
              </a:rPr>
              <a:t>  When hydrogen nucleus is placed in an external</a:t>
            </a:r>
          </a:p>
          <a:p>
            <a:r>
              <a:rPr lang="en-US" sz="3200">
                <a:solidFill>
                  <a:srgbClr val="FFC000"/>
                </a:solidFill>
              </a:rPr>
              <a:t>    magnetic field it will align with that field</a:t>
            </a:r>
          </a:p>
          <a:p>
            <a:endParaRPr lang="en-US" sz="3200">
              <a:solidFill>
                <a:srgbClr val="FFC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rgbClr val="FFC000"/>
                </a:solidFill>
              </a:rPr>
              <a:t>  So hydrogen is said to be MR active.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/>
          <p:cNvSpPr>
            <a:spLocks noChangeArrowheads="1"/>
          </p:cNvSpPr>
          <p:nvPr/>
        </p:nvSpPr>
        <p:spPr bwMode="auto">
          <a:xfrm>
            <a:off x="533400" y="990600"/>
            <a:ext cx="784860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en-US" sz="2800"/>
              <a:t>  The nuclei which has a magnetic moment and </a:t>
            </a:r>
          </a:p>
          <a:p>
            <a:pPr>
              <a:spcBef>
                <a:spcPts val="600"/>
              </a:spcBef>
            </a:pPr>
            <a:r>
              <a:rPr lang="en-US" sz="2800"/>
              <a:t>    tendency to align its axis of rotation to an applied</a:t>
            </a:r>
          </a:p>
          <a:p>
            <a:pPr>
              <a:spcBef>
                <a:spcPts val="600"/>
              </a:spcBef>
            </a:pPr>
            <a:r>
              <a:rPr lang="en-US" sz="2800"/>
              <a:t>    magnetic field.</a:t>
            </a:r>
          </a:p>
          <a:p>
            <a:pPr algn="ctr">
              <a:spcBef>
                <a:spcPct val="50000"/>
              </a:spcBef>
            </a:pPr>
            <a:endParaRPr lang="en-US" sz="2800"/>
          </a:p>
          <a:p>
            <a:pPr>
              <a:buFont typeface="Arial" charset="0"/>
              <a:buChar char="•"/>
            </a:pPr>
            <a:r>
              <a:rPr lang="en-US"/>
              <a:t>   </a:t>
            </a:r>
            <a:r>
              <a:rPr lang="en-US" sz="2800"/>
              <a:t>Have odd number of protons or odd number of </a:t>
            </a:r>
          </a:p>
          <a:p>
            <a:r>
              <a:rPr lang="en-US" sz="2800"/>
              <a:t>    neutrons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e.g. Hydrogen</a:t>
            </a:r>
            <a:r>
              <a:rPr lang="en-US" sz="2800" baseline="30000"/>
              <a:t>1</a:t>
            </a:r>
            <a:r>
              <a:rPr lang="en-US" sz="2800"/>
              <a:t>, Carbon</a:t>
            </a:r>
            <a:r>
              <a:rPr lang="en-US" sz="2800" baseline="30000"/>
              <a:t>13</a:t>
            </a:r>
            <a:r>
              <a:rPr lang="en-US" sz="2800"/>
              <a:t>, Nitrogen</a:t>
            </a:r>
            <a:r>
              <a:rPr lang="en-US" sz="2800" baseline="30000"/>
              <a:t>15</a:t>
            </a:r>
            <a:r>
              <a:rPr lang="en-US" sz="2800"/>
              <a:t>, Oxygen</a:t>
            </a:r>
            <a:r>
              <a:rPr lang="en-US" sz="2800" baseline="30000"/>
              <a:t>17</a:t>
            </a:r>
            <a:r>
              <a:rPr lang="en-US" sz="2800"/>
              <a:t>, Fluorine</a:t>
            </a:r>
            <a:r>
              <a:rPr lang="en-US" sz="2800" baseline="30000"/>
              <a:t>19</a:t>
            </a:r>
            <a:r>
              <a:rPr lang="en-US" sz="2800"/>
              <a:t>, Sodium</a:t>
            </a:r>
            <a:r>
              <a:rPr lang="en-US" sz="2800" baseline="30000"/>
              <a:t>23</a:t>
            </a:r>
            <a:r>
              <a:rPr lang="en-US" sz="2800"/>
              <a:t>, Phosphorus</a:t>
            </a:r>
            <a:r>
              <a:rPr lang="en-US" sz="2800" baseline="30000"/>
              <a:t>31</a:t>
            </a:r>
          </a:p>
          <a:p>
            <a:pPr algn="ctr"/>
            <a:endParaRPr lang="en-US" sz="2800" baseline="30000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295400" y="228600"/>
            <a:ext cx="6400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rgbClr val="FFCC00"/>
                </a:solidFill>
              </a:rPr>
              <a:t>MR   Active  Nuclei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914400" y="914400"/>
            <a:ext cx="7086600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u="sng">
                <a:solidFill>
                  <a:schemeClr val="tx2"/>
                </a:solidFill>
              </a:rPr>
              <a:t>Why HYDROGEN selected in MRI?</a:t>
            </a:r>
          </a:p>
          <a:p>
            <a:pPr algn="ctr"/>
            <a:endParaRPr lang="en-US" sz="2800" b="1" u="sng">
              <a:solidFill>
                <a:schemeClr val="tx2"/>
              </a:solidFill>
            </a:endParaRPr>
          </a:p>
          <a:p>
            <a:pPr>
              <a:buFontTx/>
              <a:buChar char="•"/>
            </a:pPr>
            <a:r>
              <a:rPr lang="en-US"/>
              <a:t>  </a:t>
            </a:r>
            <a:r>
              <a:rPr lang="en-US" sz="2800"/>
              <a:t>Very abundant in the human body as H</a:t>
            </a:r>
            <a:r>
              <a:rPr lang="en-US" sz="2800" baseline="-25000"/>
              <a:t>2</a:t>
            </a:r>
            <a:r>
              <a:rPr lang="en-US" sz="2800"/>
              <a:t>0 and</a:t>
            </a:r>
          </a:p>
          <a:p>
            <a:r>
              <a:rPr lang="en-US" sz="2800"/>
              <a:t>    combined with the other atoms </a:t>
            </a:r>
          </a:p>
          <a:p>
            <a:endParaRPr lang="en-US" sz="2800"/>
          </a:p>
          <a:p>
            <a:pPr>
              <a:buFontTx/>
              <a:buChar char="•"/>
            </a:pPr>
            <a:r>
              <a:rPr lang="en-US" sz="2800"/>
              <a:t>   Has a large magnetic moment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sprawls.org/mripmt/MRI02/MRI%202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-457200"/>
            <a:ext cx="10264775" cy="769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When a body is placed into the bore of the scanner, the strong magnetic field will cause the individual hydrogen nuclei to either:</a:t>
            </a:r>
          </a:p>
          <a:p>
            <a:r>
              <a:rPr lang="en-US" sz="2800"/>
              <a:t>A)  Align </a:t>
            </a:r>
            <a:r>
              <a:rPr lang="en-US" sz="2800" b="1"/>
              <a:t>anti-parallel</a:t>
            </a:r>
            <a:r>
              <a:rPr lang="en-US" sz="2800"/>
              <a:t> to the main magnetic field (B</a:t>
            </a:r>
            <a:r>
              <a:rPr lang="en-US" sz="2800" baseline="-25000"/>
              <a:t>0</a:t>
            </a:r>
            <a:r>
              <a:rPr lang="en-US" sz="2800"/>
              <a:t>)</a:t>
            </a:r>
          </a:p>
          <a:p>
            <a:pPr algn="ctr"/>
            <a:r>
              <a:rPr lang="en-US" sz="2800" b="1"/>
              <a:t>OR</a:t>
            </a:r>
            <a:endParaRPr lang="en-US" sz="2800"/>
          </a:p>
          <a:p>
            <a:r>
              <a:rPr lang="en-US" sz="2800"/>
              <a:t>B)  Align </a:t>
            </a:r>
            <a:r>
              <a:rPr lang="en-US" sz="2800" b="1"/>
              <a:t>parallel</a:t>
            </a:r>
            <a:r>
              <a:rPr lang="en-US" sz="2800"/>
              <a:t> to the main magnetic field (B</a:t>
            </a:r>
            <a:r>
              <a:rPr lang="en-US" sz="2800" baseline="-25000"/>
              <a:t>0</a:t>
            </a:r>
            <a:r>
              <a:rPr lang="en-US" sz="2800"/>
              <a:t>)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V="1">
            <a:off x="914400" y="37338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41325" y="4384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4478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26670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4038600" y="3810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1447800" y="541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26670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4038600" y="5486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5334000" y="541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6553200" y="541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8686800" y="4953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8247063" y="4343400"/>
            <a:ext cx="89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NMV</a:t>
            </a: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>
            <a:off x="1905000" y="3505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/>
        </p:nvSpPr>
        <p:spPr bwMode="auto">
          <a:xfrm>
            <a:off x="3124200" y="358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/>
        </p:nvSpPr>
        <p:spPr bwMode="auto">
          <a:xfrm>
            <a:off x="4495800" y="3657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 flipV="1">
            <a:off x="1905000" y="5257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/>
        </p:nvSpPr>
        <p:spPr bwMode="auto">
          <a:xfrm flipV="1">
            <a:off x="3124200" y="5257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 flipV="1">
            <a:off x="4495800" y="5181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/>
        </p:nvSpPr>
        <p:spPr bwMode="auto">
          <a:xfrm flipV="1">
            <a:off x="5791200" y="5181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/>
        </p:nvSpPr>
        <p:spPr bwMode="auto">
          <a:xfrm flipV="1">
            <a:off x="7010400" y="5181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Text Box 24"/>
          <p:cNvSpPr txBox="1">
            <a:spLocks noChangeArrowheads="1"/>
          </p:cNvSpPr>
          <p:nvPr/>
        </p:nvSpPr>
        <p:spPr bwMode="auto">
          <a:xfrm>
            <a:off x="5029200" y="3733800"/>
            <a:ext cx="1738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Anti-parallel</a:t>
            </a:r>
          </a:p>
          <a:p>
            <a:r>
              <a:rPr lang="en-US">
                <a:solidFill>
                  <a:schemeClr val="tx2"/>
                </a:solidFill>
              </a:rPr>
              <a:t>high energy</a:t>
            </a:r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7467600" y="5257800"/>
            <a:ext cx="1112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Parallel</a:t>
            </a:r>
          </a:p>
          <a:p>
            <a:r>
              <a:rPr lang="en-US">
                <a:solidFill>
                  <a:schemeClr val="tx2"/>
                </a:solidFill>
              </a:rPr>
              <a:t>low</a:t>
            </a:r>
          </a:p>
          <a:p>
            <a:r>
              <a:rPr lang="en-US">
                <a:solidFill>
                  <a:schemeClr val="tx2"/>
                </a:solidFill>
              </a:rPr>
              <a:t>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63658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kumimoji="1" lang="en-US" sz="44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MRI?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49879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en-US" sz="3200" b="1" kern="0" dirty="0">
                <a:latin typeface="+mn-lt"/>
              </a:rPr>
              <a:t>Magnetic Resonance Imaging</a:t>
            </a:r>
            <a:r>
              <a:rPr kumimoji="1" lang="en-US" altLang="en-US" sz="3200" kern="0" dirty="0">
                <a:latin typeface="+mn-lt"/>
              </a:rPr>
              <a:t> (</a:t>
            </a:r>
            <a:r>
              <a:rPr kumimoji="1" lang="en-US" altLang="en-US" sz="3200" b="1" kern="0" dirty="0">
                <a:latin typeface="+mn-lt"/>
              </a:rPr>
              <a:t>MRI</a:t>
            </a:r>
            <a:r>
              <a:rPr kumimoji="1" lang="en-US" altLang="en-US" sz="3200" kern="0" dirty="0">
                <a:latin typeface="+mn-lt"/>
              </a:rPr>
              <a:t>), or </a:t>
            </a:r>
            <a:r>
              <a:rPr kumimoji="1" lang="en-US" altLang="en-US" sz="3200" b="1" kern="0" dirty="0">
                <a:latin typeface="+mn-lt"/>
              </a:rPr>
              <a:t>Nuclear Magnetic Resonance Imaging</a:t>
            </a:r>
            <a:r>
              <a:rPr kumimoji="1" lang="en-US" altLang="en-US" sz="3200" kern="0" dirty="0">
                <a:latin typeface="+mn-lt"/>
              </a:rPr>
              <a:t> (</a:t>
            </a:r>
            <a:r>
              <a:rPr kumimoji="1" lang="en-US" altLang="en-US" sz="3200" b="1" kern="0" dirty="0">
                <a:latin typeface="+mn-lt"/>
              </a:rPr>
              <a:t>NMRI</a:t>
            </a:r>
            <a:r>
              <a:rPr kumimoji="1" lang="en-US" altLang="en-US" sz="3200" kern="0" dirty="0">
                <a:latin typeface="+mn-lt"/>
              </a:rPr>
              <a:t>), is  a Medical Imaging technique most commonly used in present health care systems to visualize the structure and function of the body.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en-US" sz="3200" kern="0" dirty="0">
                <a:latin typeface="+mn-lt"/>
              </a:rPr>
              <a:t>It provides detailed high contrast images of the body tissues in any plane.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Net Magnetization Vector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r>
              <a:rPr lang="en-US" smtClean="0"/>
              <a:t>There are nuclei precessing parallel or antiparallel to the Main magnetic field (B</a:t>
            </a:r>
            <a:r>
              <a:rPr lang="en-US" baseline="-25000" smtClean="0"/>
              <a:t>0</a:t>
            </a:r>
            <a:r>
              <a:rPr lang="en-US" smtClean="0"/>
              <a:t>).</a:t>
            </a:r>
          </a:p>
          <a:p>
            <a:r>
              <a:rPr lang="en-US" smtClean="0"/>
              <a:t>Number of nuclei precess parallel are more than the nuclei precess antiparallel.</a:t>
            </a:r>
          </a:p>
          <a:p>
            <a:r>
              <a:rPr lang="en-US" smtClean="0"/>
              <a:t>So if we take the algibric sum there is a net number of nuclei pressing parallel to B</a:t>
            </a:r>
            <a:r>
              <a:rPr lang="en-US" baseline="-25000" smtClean="0"/>
              <a:t>0</a:t>
            </a:r>
            <a:endParaRPr lang="en-US" smtClean="0"/>
          </a:p>
          <a:p>
            <a:r>
              <a:rPr lang="en-US" smtClean="0"/>
              <a:t>So the sum of the individual magnetic moments precessing parallel is called the Net Magnetic Vector (NMV).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1676400"/>
          </a:xfrm>
        </p:spPr>
        <p:txBody>
          <a:bodyPr/>
          <a:lstStyle/>
          <a:p>
            <a:r>
              <a:rPr lang="en-US" b="1" u="sng" smtClean="0"/>
              <a:t>Net Magnetization Vector (NMV)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An excess of hydrogen nuclei will line up parallel to B</a:t>
            </a:r>
            <a:r>
              <a:rPr lang="en-US" baseline="-25000" smtClean="0"/>
              <a:t>0</a:t>
            </a:r>
            <a:r>
              <a:rPr lang="en-US" smtClean="0"/>
              <a:t> and add up to create the NMV of the patient</a:t>
            </a:r>
          </a:p>
          <a:p>
            <a:pPr>
              <a:lnSpc>
                <a:spcPct val="90000"/>
              </a:lnSpc>
            </a:pPr>
            <a:r>
              <a:rPr lang="en-US" smtClean="0"/>
              <a:t>It has a Magnitude and a direction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So it is a vector quantity</a:t>
            </a:r>
          </a:p>
          <a:p>
            <a:pPr>
              <a:lnSpc>
                <a:spcPct val="90000"/>
              </a:lnSpc>
            </a:pPr>
            <a:r>
              <a:rPr lang="en-US" smtClean="0"/>
              <a:t>It is therefore named NMV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4"/>
          <p:cNvSpPr>
            <a:spLocks noChangeArrowheads="1"/>
          </p:cNvSpPr>
          <p:nvPr/>
        </p:nvSpPr>
        <p:spPr bwMode="auto">
          <a:xfrm>
            <a:off x="1752600" y="762000"/>
            <a:ext cx="16002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 flipV="1">
            <a:off x="2590800" y="228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1371600" y="381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N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1447800" y="25146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S</a:t>
            </a:r>
            <a:endParaRPr lang="en-US"/>
          </a:p>
        </p:txBody>
      </p:sp>
      <p:sp>
        <p:nvSpPr>
          <p:cNvPr id="25606" name="Rectangle 8"/>
          <p:cNvSpPr>
            <a:spLocks noChangeArrowheads="1"/>
          </p:cNvSpPr>
          <p:nvPr/>
        </p:nvSpPr>
        <p:spPr bwMode="auto">
          <a:xfrm>
            <a:off x="5867400" y="609600"/>
            <a:ext cx="9144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N</a:t>
            </a:r>
            <a:endParaRPr lang="en-US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5867400" y="2057400"/>
            <a:ext cx="9144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/>
              <a:t>S</a:t>
            </a:r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 flipV="1">
            <a:off x="2286000" y="3352800"/>
            <a:ext cx="2590800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 flipH="1" flipV="1">
            <a:off x="2133600" y="5715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4"/>
          <p:cNvSpPr>
            <a:spLocks noChangeShapeType="1"/>
          </p:cNvSpPr>
          <p:nvPr/>
        </p:nvSpPr>
        <p:spPr bwMode="auto">
          <a:xfrm flipH="1" flipV="1">
            <a:off x="1905000" y="541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5"/>
          <p:cNvSpPr>
            <a:spLocks noChangeShapeType="1"/>
          </p:cNvSpPr>
          <p:nvPr/>
        </p:nvSpPr>
        <p:spPr bwMode="auto">
          <a:xfrm flipH="1" flipV="1">
            <a:off x="4724400" y="3200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6"/>
          <p:cNvSpPr>
            <a:spLocks noChangeShapeType="1"/>
          </p:cNvSpPr>
          <p:nvPr/>
        </p:nvSpPr>
        <p:spPr bwMode="auto">
          <a:xfrm flipH="1" flipV="1">
            <a:off x="449580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3" name="AutoShape 17"/>
          <p:cNvCxnSpPr>
            <a:cxnSpLocks noChangeShapeType="1"/>
            <a:stCxn id="25610" idx="1"/>
            <a:endCxn id="25612" idx="1"/>
          </p:cNvCxnSpPr>
          <p:nvPr/>
        </p:nvCxnSpPr>
        <p:spPr bwMode="auto">
          <a:xfrm flipV="1">
            <a:off x="1905000" y="2971800"/>
            <a:ext cx="2590800" cy="2438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4022725" y="4689475"/>
            <a:ext cx="1265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direction</a:t>
            </a:r>
          </a:p>
        </p:txBody>
      </p:sp>
      <p:sp>
        <p:nvSpPr>
          <p:cNvPr id="25615" name="Line 19"/>
          <p:cNvSpPr>
            <a:spLocks noChangeShapeType="1"/>
          </p:cNvSpPr>
          <p:nvPr/>
        </p:nvSpPr>
        <p:spPr bwMode="auto">
          <a:xfrm flipH="1">
            <a:off x="3124200" y="5181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1752600" y="3733800"/>
            <a:ext cx="65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25617" name="Line 21"/>
          <p:cNvSpPr>
            <a:spLocks noChangeShapeType="1"/>
          </p:cNvSpPr>
          <p:nvPr/>
        </p:nvSpPr>
        <p:spPr bwMode="auto">
          <a:xfrm>
            <a:off x="2209800" y="4191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Text Box 22"/>
          <p:cNvSpPr txBox="1">
            <a:spLocks noChangeArrowheads="1"/>
          </p:cNvSpPr>
          <p:nvPr/>
        </p:nvSpPr>
        <p:spPr bwMode="auto">
          <a:xfrm>
            <a:off x="5775325" y="4638675"/>
            <a:ext cx="233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tx2"/>
                </a:solidFill>
              </a:rPr>
              <a:t>The magnetic </a:t>
            </a:r>
          </a:p>
          <a:p>
            <a:r>
              <a:rPr lang="en-US" sz="2800" b="1">
                <a:solidFill>
                  <a:schemeClr val="tx2"/>
                </a:solidFill>
              </a:rPr>
              <a:t>vector</a:t>
            </a:r>
          </a:p>
        </p:txBody>
      </p:sp>
      <p:cxnSp>
        <p:nvCxnSpPr>
          <p:cNvPr id="25619" name="Straight Connector 19"/>
          <p:cNvCxnSpPr>
            <a:cxnSpLocks noChangeShapeType="1"/>
          </p:cNvCxnSpPr>
          <p:nvPr/>
        </p:nvCxnSpPr>
        <p:spPr bwMode="auto">
          <a:xfrm>
            <a:off x="1828800" y="5943600"/>
            <a:ext cx="2590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" name="Arc 21"/>
          <p:cNvSpPr/>
          <p:nvPr/>
        </p:nvSpPr>
        <p:spPr bwMode="auto">
          <a:xfrm rot="727126">
            <a:off x="1757363" y="5486400"/>
            <a:ext cx="1133475" cy="890588"/>
          </a:xfrm>
          <a:prstGeom prst="arc">
            <a:avLst>
              <a:gd name="adj1" fmla="val 18297561"/>
              <a:gd name="adj2" fmla="val 2105150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752600" y="1600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662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pPr algn="l"/>
            <a:r>
              <a:rPr lang="en-US" b="1" smtClean="0"/>
              <a:t>The nuclei and therefore the NMV will also precess around the Main Magnetic field</a:t>
            </a:r>
            <a:r>
              <a:rPr lang="en-US" smtClean="0"/>
              <a:t> </a:t>
            </a:r>
            <a:endParaRPr lang="en-CA" smtClean="0"/>
          </a:p>
        </p:txBody>
      </p:sp>
      <p:pic>
        <p:nvPicPr>
          <p:cNvPr id="26628" name="Picture 5" descr="A spinning proton wobbles (precesses) about an externally applied magnetic field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543175"/>
            <a:ext cx="35814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5400" b="1" u="sng" smtClean="0"/>
              <a:t>Precession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Due to the influence of B</a:t>
            </a:r>
            <a:r>
              <a:rPr lang="en-US" sz="2800" baseline="-25000" smtClean="0"/>
              <a:t>0</a:t>
            </a:r>
            <a:r>
              <a:rPr lang="en-US" sz="2800" smtClean="0"/>
              <a:t>, the hydrogen nucleus “wobbles” or precesses (like a spinning top as it comes to rest under gravity)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 axis of the nucleus forms a path around B</a:t>
            </a:r>
            <a:r>
              <a:rPr lang="en-US" sz="2800" baseline="-25000" smtClean="0"/>
              <a:t>0</a:t>
            </a:r>
            <a:r>
              <a:rPr lang="en-US" sz="2800" smtClean="0"/>
              <a:t> known as the “precessional path”</a:t>
            </a:r>
          </a:p>
        </p:txBody>
      </p:sp>
      <p:sp>
        <p:nvSpPr>
          <p:cNvPr id="27652" name="Oval 6"/>
          <p:cNvSpPr>
            <a:spLocks noChangeArrowheads="1"/>
          </p:cNvSpPr>
          <p:nvPr/>
        </p:nvSpPr>
        <p:spPr bwMode="auto">
          <a:xfrm>
            <a:off x="5181600" y="4648200"/>
            <a:ext cx="9906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3" name="Oval 8"/>
          <p:cNvSpPr>
            <a:spLocks noChangeArrowheads="1"/>
          </p:cNvSpPr>
          <p:nvPr/>
        </p:nvSpPr>
        <p:spPr bwMode="auto">
          <a:xfrm>
            <a:off x="4724400" y="2667000"/>
            <a:ext cx="1905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Line 14"/>
          <p:cNvSpPr>
            <a:spLocks noChangeShapeType="1"/>
          </p:cNvSpPr>
          <p:nvPr/>
        </p:nvSpPr>
        <p:spPr bwMode="auto">
          <a:xfrm flipV="1">
            <a:off x="5715000" y="3276600"/>
            <a:ext cx="914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18"/>
          <p:cNvSpPr>
            <a:spLocks noChangeShapeType="1"/>
          </p:cNvSpPr>
          <p:nvPr/>
        </p:nvSpPr>
        <p:spPr bwMode="auto">
          <a:xfrm flipV="1">
            <a:off x="5715000" y="3200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19"/>
          <p:cNvSpPr txBox="1">
            <a:spLocks noChangeArrowheads="1"/>
          </p:cNvSpPr>
          <p:nvPr/>
        </p:nvSpPr>
        <p:spPr bwMode="auto">
          <a:xfrm>
            <a:off x="7010400" y="4800600"/>
            <a:ext cx="1403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Hydrogen</a:t>
            </a:r>
          </a:p>
          <a:p>
            <a:r>
              <a:rPr lang="en-US"/>
              <a:t>nucleus</a:t>
            </a:r>
          </a:p>
        </p:txBody>
      </p:sp>
      <p:sp>
        <p:nvSpPr>
          <p:cNvPr id="27657" name="Text Box 20"/>
          <p:cNvSpPr txBox="1">
            <a:spLocks noChangeArrowheads="1"/>
          </p:cNvSpPr>
          <p:nvPr/>
        </p:nvSpPr>
        <p:spPr bwMode="auto">
          <a:xfrm>
            <a:off x="4419600" y="3886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27658" name="Line 21"/>
          <p:cNvSpPr>
            <a:spLocks noChangeShapeType="1"/>
          </p:cNvSpPr>
          <p:nvPr/>
        </p:nvSpPr>
        <p:spPr bwMode="auto">
          <a:xfrm flipH="1">
            <a:off x="6096000" y="2209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22"/>
          <p:cNvSpPr txBox="1">
            <a:spLocks noChangeArrowheads="1"/>
          </p:cNvSpPr>
          <p:nvPr/>
        </p:nvSpPr>
        <p:spPr bwMode="auto">
          <a:xfrm>
            <a:off x="6705600" y="1295400"/>
            <a:ext cx="1782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Precessional </a:t>
            </a:r>
          </a:p>
          <a:p>
            <a:r>
              <a:rPr lang="en-US"/>
              <a:t>path</a:t>
            </a:r>
          </a:p>
        </p:txBody>
      </p:sp>
      <p:sp>
        <p:nvSpPr>
          <p:cNvPr id="27660" name="Line 24"/>
          <p:cNvSpPr>
            <a:spLocks noChangeShapeType="1"/>
          </p:cNvSpPr>
          <p:nvPr/>
        </p:nvSpPr>
        <p:spPr bwMode="auto">
          <a:xfrm flipH="1">
            <a:off x="6477000" y="51054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25"/>
          <p:cNvSpPr>
            <a:spLocks noChangeShapeType="1"/>
          </p:cNvSpPr>
          <p:nvPr/>
        </p:nvSpPr>
        <p:spPr bwMode="auto">
          <a:xfrm>
            <a:off x="50292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3"/>
          <p:cNvSpPr>
            <a:spLocks noChangeArrowheads="1"/>
          </p:cNvSpPr>
          <p:nvPr/>
        </p:nvSpPr>
        <p:spPr bwMode="auto">
          <a:xfrm>
            <a:off x="1752600" y="43434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Oval 5"/>
          <p:cNvSpPr>
            <a:spLocks noChangeArrowheads="1"/>
          </p:cNvSpPr>
          <p:nvPr/>
        </p:nvSpPr>
        <p:spPr bwMode="auto">
          <a:xfrm>
            <a:off x="3810000" y="43434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6"/>
          <p:cNvSpPr>
            <a:spLocks noChangeArrowheads="1"/>
          </p:cNvSpPr>
          <p:nvPr/>
        </p:nvSpPr>
        <p:spPr bwMode="auto">
          <a:xfrm>
            <a:off x="6096000" y="43434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V="1">
            <a:off x="2362200" y="48006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9"/>
          <p:cNvSpPr>
            <a:spLocks noChangeShapeType="1"/>
          </p:cNvSpPr>
          <p:nvPr/>
        </p:nvSpPr>
        <p:spPr bwMode="auto">
          <a:xfrm flipH="1" flipV="1">
            <a:off x="6172200" y="4876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10"/>
          <p:cNvSpPr>
            <a:spLocks noChangeShapeType="1"/>
          </p:cNvSpPr>
          <p:nvPr/>
        </p:nvSpPr>
        <p:spPr bwMode="auto">
          <a:xfrm flipV="1">
            <a:off x="44196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1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kumimoji="0" lang="en-US" b="1" u="sng" smtClean="0"/>
              <a:t>Precessional Frequency</a:t>
            </a:r>
            <a:r>
              <a:rPr kumimoji="0" lang="en-US" sz="3600" b="1" u="sng" smtClean="0">
                <a:solidFill>
                  <a:schemeClr val="tx1"/>
                </a:solidFill>
              </a:rPr>
              <a:t/>
            </a:r>
            <a:br>
              <a:rPr kumimoji="0" lang="en-US" sz="3600" b="1" u="sng" smtClean="0">
                <a:solidFill>
                  <a:schemeClr val="tx1"/>
                </a:solidFill>
              </a:rPr>
            </a:br>
            <a:endParaRPr kumimoji="0" lang="en-CA" sz="3600" b="1" u="sng" smtClean="0">
              <a:solidFill>
                <a:schemeClr val="tx1"/>
              </a:solidFill>
            </a:endParaRPr>
          </a:p>
        </p:txBody>
      </p:sp>
      <p:sp>
        <p:nvSpPr>
          <p:cNvPr id="28681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z="2800" smtClean="0"/>
              <a:t>The speed at which hydrogen precesses depends on the strength of B</a:t>
            </a:r>
            <a:r>
              <a:rPr kumimoji="0" lang="en-US" sz="2800" baseline="-25000" smtClean="0"/>
              <a:t>0</a:t>
            </a:r>
            <a:r>
              <a:rPr kumimoji="0" lang="en-US" sz="2800" smtClean="0"/>
              <a:t> and is termed the “precessional frequency”</a:t>
            </a:r>
          </a:p>
          <a:p>
            <a:pPr>
              <a:spcBef>
                <a:spcPct val="0"/>
              </a:spcBef>
            </a:pPr>
            <a:r>
              <a:rPr kumimoji="0" lang="en-US" sz="2800" smtClean="0"/>
              <a:t>The precessional frequency of hydrogen in a 1.5 Tesla magnetic field is 63.86 MHz</a:t>
            </a:r>
          </a:p>
          <a:p>
            <a:pPr>
              <a:spcBef>
                <a:spcPct val="0"/>
              </a:spcBef>
            </a:pPr>
            <a:r>
              <a:rPr kumimoji="0" lang="en-US" sz="2800" smtClean="0"/>
              <a:t>The precessional positions of the individual hydrogen nuclei are random, or “out of phase”</a:t>
            </a:r>
            <a:endParaRPr kumimoji="0" lang="en-US" b="1" u="sng" smtClean="0"/>
          </a:p>
          <a:p>
            <a:endParaRPr lang="en-CA" smtClean="0"/>
          </a:p>
        </p:txBody>
      </p:sp>
      <p:sp>
        <p:nvSpPr>
          <p:cNvPr id="28682" name="TextBox 9"/>
          <p:cNvSpPr txBox="1">
            <a:spLocks noChangeArrowheads="1"/>
          </p:cNvSpPr>
          <p:nvPr/>
        </p:nvSpPr>
        <p:spPr bwMode="auto">
          <a:xfrm>
            <a:off x="2971800" y="51054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28683" name="TextBox 10"/>
          <p:cNvSpPr txBox="1">
            <a:spLocks noChangeArrowheads="1"/>
          </p:cNvSpPr>
          <p:nvPr/>
        </p:nvSpPr>
        <p:spPr bwMode="auto">
          <a:xfrm>
            <a:off x="4800600" y="5181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28684" name="TextBox 11"/>
          <p:cNvSpPr txBox="1">
            <a:spLocks noChangeArrowheads="1"/>
          </p:cNvSpPr>
          <p:nvPr/>
        </p:nvSpPr>
        <p:spPr bwMode="auto">
          <a:xfrm>
            <a:off x="5943600" y="518160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8685" name="TextBox 12"/>
          <p:cNvSpPr txBox="1">
            <a:spLocks noChangeArrowheads="1"/>
          </p:cNvSpPr>
          <p:nvPr/>
        </p:nvSpPr>
        <p:spPr bwMode="auto">
          <a:xfrm>
            <a:off x="1143000" y="6027738"/>
            <a:ext cx="7467600" cy="460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Three nuclei are at different places on the precessional path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pPr algn="l"/>
            <a:r>
              <a:rPr lang="en-CA" u="sng" smtClean="0"/>
              <a:t>Detecting the precessing protons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953000"/>
          </a:xfrm>
        </p:spPr>
        <p:txBody>
          <a:bodyPr/>
          <a:lstStyle/>
          <a:p>
            <a:r>
              <a:rPr lang="en-US" smtClean="0"/>
              <a:t>In order to make use of the precession of hydrogen nuclei (protons) and the NMV, we have to detect them.</a:t>
            </a:r>
          </a:p>
          <a:p>
            <a:r>
              <a:rPr lang="en-US" smtClean="0"/>
              <a:t>To do that we have to change their alignment away from the magnetic field.</a:t>
            </a:r>
          </a:p>
          <a:p>
            <a:r>
              <a:rPr lang="en-US" smtClean="0"/>
              <a:t>It need them to be “in-phase” too.</a:t>
            </a:r>
          </a:p>
          <a:p>
            <a:r>
              <a:rPr lang="en-US" smtClean="0"/>
              <a:t>It is the next step done by applying a </a:t>
            </a:r>
            <a:r>
              <a:rPr lang="en-US" smtClean="0">
                <a:solidFill>
                  <a:srgbClr val="FFC000"/>
                </a:solidFill>
              </a:rPr>
              <a:t>Radiofrequency</a:t>
            </a:r>
            <a:r>
              <a:rPr lang="en-US" smtClean="0"/>
              <a:t>(</a:t>
            </a:r>
            <a:r>
              <a:rPr lang="en-US" smtClean="0">
                <a:solidFill>
                  <a:srgbClr val="FFC000"/>
                </a:solidFill>
              </a:rPr>
              <a:t>RF</a:t>
            </a:r>
            <a:r>
              <a:rPr lang="en-US" smtClean="0"/>
              <a:t>) pulse to make the nuclei </a:t>
            </a:r>
            <a:r>
              <a:rPr lang="en-US" smtClean="0">
                <a:solidFill>
                  <a:srgbClr val="FFC000"/>
                </a:solidFill>
              </a:rPr>
              <a:t>resonate</a:t>
            </a:r>
            <a:r>
              <a:rPr lang="en-US" smtClean="0"/>
              <a:t> with it.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CA" u="sng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5438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>
                <a:solidFill>
                  <a:schemeClr val="tx2"/>
                </a:solidFill>
              </a:rPr>
              <a:t>RESONANCE</a:t>
            </a:r>
            <a:endParaRPr lang="en-US" sz="4400" b="1" u="sng"/>
          </a:p>
          <a:p>
            <a:pPr algn="ctr"/>
            <a:endParaRPr lang="en-US" sz="3200"/>
          </a:p>
          <a:p>
            <a:pPr algn="ctr"/>
            <a:endParaRPr lang="en-US" sz="3200"/>
          </a:p>
          <a:p>
            <a:r>
              <a:rPr lang="en-US" sz="3200"/>
              <a:t>Is the phenomenon that occurs when an oscillating object is exposed to an oscillating perturbation that has a frequency close to its own natural frequency of oscillation</a:t>
            </a:r>
          </a:p>
          <a:p>
            <a:endParaRPr lang="en-US" sz="3200"/>
          </a:p>
          <a:p>
            <a:pPr algn="ctr"/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RESONANCE cont…d</a:t>
            </a:r>
            <a:endParaRPr lang="en-CA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2296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kumimoji="0" lang="en-US" smtClean="0"/>
              <a:t>Frequency of the hydrogen proton in a 1.5T magnetic field (63.86 MHz) can be found in the RF band of energy in the electromagnetic spectrum.</a:t>
            </a:r>
          </a:p>
          <a:p>
            <a:pPr>
              <a:spcBef>
                <a:spcPct val="0"/>
              </a:spcBef>
            </a:pPr>
            <a:r>
              <a:rPr kumimoji="0" lang="en-US" smtClean="0"/>
              <a:t>So a burst (pulse) of RF energy at 63.86 MHz is applied to the selected area.</a:t>
            </a:r>
          </a:p>
          <a:p>
            <a:pPr>
              <a:spcBef>
                <a:spcPct val="0"/>
              </a:spcBef>
            </a:pPr>
            <a:r>
              <a:rPr kumimoji="0" lang="en-US" smtClean="0"/>
              <a:t>The precessing protons (nuclei) absorb the energy and resonates.</a:t>
            </a:r>
          </a:p>
          <a:p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143000"/>
          </a:xfrm>
        </p:spPr>
        <p:txBody>
          <a:bodyPr/>
          <a:lstStyle/>
          <a:p>
            <a:r>
              <a:rPr lang="en-US" b="1" smtClean="0"/>
              <a:t>Radiofrequency pulse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mtClean="0"/>
              <a:t>According to the Law of Electromagnetism charged particles in motion will generate a magnetic field.</a:t>
            </a:r>
          </a:p>
          <a:p>
            <a:r>
              <a:rPr lang="en-US" smtClean="0"/>
              <a:t>The Magnetic field of RF is taken as B</a:t>
            </a:r>
            <a:r>
              <a:rPr lang="en-US" baseline="-25000" smtClean="0"/>
              <a:t>1</a:t>
            </a:r>
            <a:endParaRPr lang="en-US" smtClean="0"/>
          </a:p>
          <a:p>
            <a:r>
              <a:rPr lang="en-US" smtClean="0"/>
              <a:t>It is Applied as a “pulse” during MR sequences</a:t>
            </a:r>
          </a:p>
          <a:p>
            <a:r>
              <a:rPr lang="en-US" smtClean="0"/>
              <a:t>The RF pulse is applied so that B</a:t>
            </a:r>
            <a:r>
              <a:rPr lang="en-US" baseline="-25000" smtClean="0"/>
              <a:t>1</a:t>
            </a:r>
            <a:r>
              <a:rPr lang="en-US" smtClean="0"/>
              <a:t> is 90</a:t>
            </a:r>
            <a:r>
              <a:rPr lang="en-US" smtClean="0">
                <a:sym typeface="Symbol" pitchFamily="18" charset="2"/>
              </a:rPr>
              <a:t> to B</a:t>
            </a:r>
            <a:r>
              <a:rPr lang="en-US" baseline="-25000" smtClean="0">
                <a:sym typeface="Symbol" pitchFamily="18" charset="2"/>
              </a:rPr>
              <a:t>0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76200"/>
            <a:ext cx="7772400" cy="1143000"/>
          </a:xfrm>
          <a:prstGeom prst="rect">
            <a:avLst/>
          </a:prstGeom>
        </p:spPr>
        <p:txBody>
          <a:bodyPr/>
          <a:lstStyle/>
          <a:p>
            <a:pPr defTabSz="685800">
              <a:lnSpc>
                <a:spcPct val="90000"/>
              </a:lnSpc>
              <a:defRPr/>
            </a:pPr>
            <a:r>
              <a:rPr lang="en-US" sz="4400" dirty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Timeline of MR Imaging</a:t>
            </a: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571500" y="3384550"/>
            <a:ext cx="8113713" cy="508000"/>
            <a:chOff x="360" y="2496"/>
            <a:chExt cx="5111" cy="320"/>
          </a:xfrm>
        </p:grpSpPr>
        <p:grpSp>
          <p:nvGrpSpPr>
            <p:cNvPr id="7186" name="Group 5"/>
            <p:cNvGrpSpPr>
              <a:grpSpLocks/>
            </p:cNvGrpSpPr>
            <p:nvPr/>
          </p:nvGrpSpPr>
          <p:grpSpPr bwMode="auto">
            <a:xfrm>
              <a:off x="432" y="2496"/>
              <a:ext cx="5039" cy="3"/>
              <a:chOff x="432" y="2496"/>
              <a:chExt cx="5039" cy="3"/>
            </a:xfrm>
          </p:grpSpPr>
          <p:sp>
            <p:nvSpPr>
              <p:cNvPr id="7196" name="Line 5"/>
              <p:cNvSpPr>
                <a:spLocks noChangeShapeType="1"/>
              </p:cNvSpPr>
              <p:nvPr/>
            </p:nvSpPr>
            <p:spPr bwMode="auto">
              <a:xfrm>
                <a:off x="432" y="2499"/>
                <a:ext cx="5039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6"/>
              <p:cNvSpPr>
                <a:spLocks noChangeShapeType="1"/>
              </p:cNvSpPr>
              <p:nvPr/>
            </p:nvSpPr>
            <p:spPr bwMode="auto">
              <a:xfrm>
                <a:off x="563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7"/>
              <p:cNvSpPr>
                <a:spLocks noChangeShapeType="1"/>
              </p:cNvSpPr>
              <p:nvPr/>
            </p:nvSpPr>
            <p:spPr bwMode="auto">
              <a:xfrm>
                <a:off x="1140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Line 8"/>
              <p:cNvSpPr>
                <a:spLocks noChangeShapeType="1"/>
              </p:cNvSpPr>
              <p:nvPr/>
            </p:nvSpPr>
            <p:spPr bwMode="auto">
              <a:xfrm>
                <a:off x="1718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9"/>
              <p:cNvSpPr>
                <a:spLocks noChangeShapeType="1"/>
              </p:cNvSpPr>
              <p:nvPr/>
            </p:nvSpPr>
            <p:spPr bwMode="auto">
              <a:xfrm>
                <a:off x="2296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10"/>
              <p:cNvSpPr>
                <a:spLocks noChangeShapeType="1"/>
              </p:cNvSpPr>
              <p:nvPr/>
            </p:nvSpPr>
            <p:spPr bwMode="auto">
              <a:xfrm>
                <a:off x="2873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11"/>
              <p:cNvSpPr>
                <a:spLocks noChangeShapeType="1"/>
              </p:cNvSpPr>
              <p:nvPr/>
            </p:nvSpPr>
            <p:spPr bwMode="auto">
              <a:xfrm>
                <a:off x="3451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12"/>
              <p:cNvSpPr>
                <a:spLocks noChangeShapeType="1"/>
              </p:cNvSpPr>
              <p:nvPr/>
            </p:nvSpPr>
            <p:spPr bwMode="auto">
              <a:xfrm>
                <a:off x="4029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13"/>
              <p:cNvSpPr>
                <a:spLocks noChangeShapeType="1"/>
              </p:cNvSpPr>
              <p:nvPr/>
            </p:nvSpPr>
            <p:spPr bwMode="auto">
              <a:xfrm>
                <a:off x="4607" y="2496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lg" len="med"/>
                <a:tailEnd type="oval" w="lg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7" name="Text Box 14"/>
            <p:cNvSpPr txBox="1">
              <a:spLocks noChangeArrowheads="1"/>
            </p:cNvSpPr>
            <p:nvPr/>
          </p:nvSpPr>
          <p:spPr bwMode="auto">
            <a:xfrm>
              <a:off x="360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1920</a:t>
              </a:r>
            </a:p>
          </p:txBody>
        </p:sp>
        <p:sp>
          <p:nvSpPr>
            <p:cNvPr id="7188" name="Text Box 15"/>
            <p:cNvSpPr txBox="1">
              <a:spLocks noChangeArrowheads="1"/>
            </p:cNvSpPr>
            <p:nvPr/>
          </p:nvSpPr>
          <p:spPr bwMode="auto">
            <a:xfrm>
              <a:off x="936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1930</a:t>
              </a:r>
            </a:p>
          </p:txBody>
        </p:sp>
        <p:sp>
          <p:nvSpPr>
            <p:cNvPr id="7189" name="Text Box 16"/>
            <p:cNvSpPr txBox="1">
              <a:spLocks noChangeArrowheads="1"/>
            </p:cNvSpPr>
            <p:nvPr/>
          </p:nvSpPr>
          <p:spPr bwMode="auto">
            <a:xfrm>
              <a:off x="1513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1940</a:t>
              </a:r>
            </a:p>
          </p:txBody>
        </p:sp>
        <p:sp>
          <p:nvSpPr>
            <p:cNvPr id="7190" name="Text Box 17"/>
            <p:cNvSpPr txBox="1">
              <a:spLocks noChangeArrowheads="1"/>
            </p:cNvSpPr>
            <p:nvPr/>
          </p:nvSpPr>
          <p:spPr bwMode="auto">
            <a:xfrm>
              <a:off x="2090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1950</a:t>
              </a:r>
            </a:p>
          </p:txBody>
        </p:sp>
        <p:sp>
          <p:nvSpPr>
            <p:cNvPr id="7191" name="Text Box 18"/>
            <p:cNvSpPr txBox="1">
              <a:spLocks noChangeArrowheads="1"/>
            </p:cNvSpPr>
            <p:nvPr/>
          </p:nvSpPr>
          <p:spPr bwMode="auto">
            <a:xfrm>
              <a:off x="2667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1960</a:t>
              </a:r>
            </a:p>
          </p:txBody>
        </p:sp>
        <p:sp>
          <p:nvSpPr>
            <p:cNvPr id="7192" name="Text Box 19"/>
            <p:cNvSpPr txBox="1">
              <a:spLocks noChangeArrowheads="1"/>
            </p:cNvSpPr>
            <p:nvPr/>
          </p:nvSpPr>
          <p:spPr bwMode="auto">
            <a:xfrm>
              <a:off x="3243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1970</a:t>
              </a:r>
            </a:p>
          </p:txBody>
        </p:sp>
        <p:sp>
          <p:nvSpPr>
            <p:cNvPr id="7193" name="Text Box 20"/>
            <p:cNvSpPr txBox="1">
              <a:spLocks noChangeArrowheads="1"/>
            </p:cNvSpPr>
            <p:nvPr/>
          </p:nvSpPr>
          <p:spPr bwMode="auto">
            <a:xfrm>
              <a:off x="3820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1980</a:t>
              </a:r>
            </a:p>
          </p:txBody>
        </p:sp>
        <p:sp>
          <p:nvSpPr>
            <p:cNvPr id="7194" name="Text Box 21"/>
            <p:cNvSpPr txBox="1">
              <a:spLocks noChangeArrowheads="1"/>
            </p:cNvSpPr>
            <p:nvPr/>
          </p:nvSpPr>
          <p:spPr bwMode="auto">
            <a:xfrm>
              <a:off x="4397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1990</a:t>
              </a:r>
            </a:p>
          </p:txBody>
        </p:sp>
        <p:sp>
          <p:nvSpPr>
            <p:cNvPr id="7195" name="Text Box 22"/>
            <p:cNvSpPr txBox="1">
              <a:spLocks noChangeArrowheads="1"/>
            </p:cNvSpPr>
            <p:nvPr/>
          </p:nvSpPr>
          <p:spPr bwMode="auto">
            <a:xfrm>
              <a:off x="4974" y="26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2000</a:t>
              </a:r>
            </a:p>
          </p:txBody>
        </p:sp>
      </p:grpSp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381000" y="253047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1924 - Pauli suggests that nuclear particles may have angular momentum (spin).</a:t>
            </a:r>
          </a:p>
        </p:txBody>
      </p:sp>
      <p:sp>
        <p:nvSpPr>
          <p:cNvPr id="7173" name="Text Box 24"/>
          <p:cNvSpPr txBox="1">
            <a:spLocks noChangeArrowheads="1"/>
          </p:cNvSpPr>
          <p:nvPr/>
        </p:nvSpPr>
        <p:spPr bwMode="auto">
          <a:xfrm>
            <a:off x="1676400" y="25146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1937 – Rabi measures magnetic moment of nucleus. Coins “magnetic resonance”.</a:t>
            </a:r>
          </a:p>
        </p:txBody>
      </p:sp>
      <p:sp>
        <p:nvSpPr>
          <p:cNvPr id="7174" name="Text Box 26"/>
          <p:cNvSpPr txBox="1">
            <a:spLocks noChangeArrowheads="1"/>
          </p:cNvSpPr>
          <p:nvPr/>
        </p:nvSpPr>
        <p:spPr bwMode="auto">
          <a:xfrm>
            <a:off x="2362200" y="3978275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1946 – Purcell shows that matter absorbs energy at a resonant frequency.</a:t>
            </a:r>
          </a:p>
        </p:txBody>
      </p:sp>
      <p:sp>
        <p:nvSpPr>
          <p:cNvPr id="7175" name="Text Box 27"/>
          <p:cNvSpPr txBox="1">
            <a:spLocks noChangeArrowheads="1"/>
          </p:cNvSpPr>
          <p:nvPr/>
        </p:nvSpPr>
        <p:spPr bwMode="auto">
          <a:xfrm>
            <a:off x="2286000" y="4892675"/>
            <a:ext cx="1752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1946 – Bloch demonstrates that nuclear precession can be measured in detector coils.</a:t>
            </a:r>
          </a:p>
        </p:txBody>
      </p:sp>
      <p:sp>
        <p:nvSpPr>
          <p:cNvPr id="7176" name="Text Box 29"/>
          <p:cNvSpPr txBox="1">
            <a:spLocks noChangeArrowheads="1"/>
          </p:cNvSpPr>
          <p:nvPr/>
        </p:nvSpPr>
        <p:spPr bwMode="auto">
          <a:xfrm>
            <a:off x="4876800" y="1295400"/>
            <a:ext cx="1447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1972 – Damadian patents idea for large NMR scanner to detect malignant tissue.</a:t>
            </a:r>
          </a:p>
        </p:txBody>
      </p:sp>
      <p:sp>
        <p:nvSpPr>
          <p:cNvPr id="7177" name="Text Box 30"/>
          <p:cNvSpPr txBox="1">
            <a:spLocks noChangeArrowheads="1"/>
          </p:cNvSpPr>
          <p:nvPr/>
        </p:nvSpPr>
        <p:spPr bwMode="auto">
          <a:xfrm>
            <a:off x="3810000" y="428307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1959 – Singer measures blood flow using NMR (in mice).</a:t>
            </a:r>
          </a:p>
        </p:txBody>
      </p:sp>
      <p:sp>
        <p:nvSpPr>
          <p:cNvPr id="7178" name="Text Box 31"/>
          <p:cNvSpPr txBox="1">
            <a:spLocks noChangeArrowheads="1"/>
          </p:cNvSpPr>
          <p:nvPr/>
        </p:nvSpPr>
        <p:spPr bwMode="auto">
          <a:xfrm>
            <a:off x="5172075" y="2286000"/>
            <a:ext cx="1381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1973 – Lauterbur publishes</a:t>
            </a:r>
            <a:r>
              <a:rPr lang="en-US" sz="1000" i="1"/>
              <a:t> </a:t>
            </a:r>
            <a:r>
              <a:rPr lang="en-US" sz="1000"/>
              <a:t>method for generating images using NMR gradients.</a:t>
            </a:r>
          </a:p>
        </p:txBody>
      </p:sp>
      <p:sp>
        <p:nvSpPr>
          <p:cNvPr id="7179" name="Text Box 32"/>
          <p:cNvSpPr txBox="1">
            <a:spLocks noChangeArrowheads="1"/>
          </p:cNvSpPr>
          <p:nvPr/>
        </p:nvSpPr>
        <p:spPr bwMode="auto">
          <a:xfrm>
            <a:off x="5248275" y="3978275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1973 – Mansfield independently publishes gradient approach to MR.</a:t>
            </a:r>
          </a:p>
        </p:txBody>
      </p:sp>
      <p:sp>
        <p:nvSpPr>
          <p:cNvPr id="7180" name="Text Box 33"/>
          <p:cNvSpPr txBox="1">
            <a:spLocks noChangeArrowheads="1"/>
          </p:cNvSpPr>
          <p:nvPr/>
        </p:nvSpPr>
        <p:spPr bwMode="auto">
          <a:xfrm>
            <a:off x="5334000" y="4892675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1975 – Ernst develops 2D-Fourier transform for MR.</a:t>
            </a:r>
          </a:p>
        </p:txBody>
      </p:sp>
      <p:sp>
        <p:nvSpPr>
          <p:cNvPr id="7181" name="Text Box 34"/>
          <p:cNvSpPr txBox="1">
            <a:spLocks noChangeArrowheads="1"/>
          </p:cNvSpPr>
          <p:nvPr/>
        </p:nvSpPr>
        <p:spPr bwMode="auto">
          <a:xfrm>
            <a:off x="5791200" y="30480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NMR renamed MRI</a:t>
            </a:r>
          </a:p>
        </p:txBody>
      </p:sp>
      <p:sp>
        <p:nvSpPr>
          <p:cNvPr id="7182" name="Text Box 35"/>
          <p:cNvSpPr txBox="1">
            <a:spLocks noChangeArrowheads="1"/>
          </p:cNvSpPr>
          <p:nvPr/>
        </p:nvSpPr>
        <p:spPr bwMode="auto">
          <a:xfrm>
            <a:off x="6477000" y="2336800"/>
            <a:ext cx="1295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MRI scanners become clinically prevalent.</a:t>
            </a:r>
          </a:p>
        </p:txBody>
      </p:sp>
      <p:sp>
        <p:nvSpPr>
          <p:cNvPr id="7183" name="Text Box 36"/>
          <p:cNvSpPr txBox="1">
            <a:spLocks noChangeArrowheads="1"/>
          </p:cNvSpPr>
          <p:nvPr/>
        </p:nvSpPr>
        <p:spPr bwMode="auto">
          <a:xfrm>
            <a:off x="6896100" y="3902075"/>
            <a:ext cx="1381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1990 – Ogawa and colleagues create functional images using endogenous, blood-oxygenation contrast.</a:t>
            </a:r>
          </a:p>
        </p:txBody>
      </p:sp>
      <p:sp>
        <p:nvSpPr>
          <p:cNvPr id="7184" name="Text Box 37"/>
          <p:cNvSpPr txBox="1">
            <a:spLocks noChangeArrowheads="1"/>
          </p:cNvSpPr>
          <p:nvPr/>
        </p:nvSpPr>
        <p:spPr bwMode="auto">
          <a:xfrm>
            <a:off x="6248400" y="1371600"/>
            <a:ext cx="13716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1985 – Insurance reimbursements for MRI exams begin.</a:t>
            </a:r>
          </a:p>
        </p:txBody>
      </p:sp>
      <p:sp>
        <p:nvSpPr>
          <p:cNvPr id="7185" name="TextBox 35"/>
          <p:cNvSpPr txBox="1">
            <a:spLocks noChangeArrowheads="1"/>
          </p:cNvSpPr>
          <p:nvPr/>
        </p:nvSpPr>
        <p:spPr bwMode="auto">
          <a:xfrm>
            <a:off x="228600" y="59436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Important developments related to  MRI from 1920 to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8600" y="349250"/>
            <a:ext cx="861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/>
          </a:p>
          <a:p>
            <a:r>
              <a:rPr lang="en-US" sz="2800"/>
              <a:t>1)  The hydrogen nuclei begin to precess “in phase”</a:t>
            </a:r>
            <a:r>
              <a:rPr lang="en-US" sz="2800">
                <a:solidFill>
                  <a:schemeClr val="bg1"/>
                </a:solidFill>
              </a:rPr>
              <a:t>1)</a:t>
            </a:r>
            <a:endParaRPr lang="en-US" sz="3600" b="1"/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524000" y="1600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GB"/>
              <a:t>Pressing</a:t>
            </a:r>
          </a:p>
          <a:p>
            <a:r>
              <a:rPr lang="en-GB"/>
              <a:t> path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3810000" y="1600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6096000" y="1600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2286000" y="2133600"/>
            <a:ext cx="685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4495800" y="2209800"/>
            <a:ext cx="685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6858000" y="2133600"/>
            <a:ext cx="68580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28600" y="3276600"/>
            <a:ext cx="868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arenR" startAt="2"/>
            </a:pPr>
            <a:r>
              <a:rPr lang="en-US" sz="2800"/>
              <a:t>The hydrogen nuclei tries to align with the RF’s magnetic field(B</a:t>
            </a:r>
            <a:r>
              <a:rPr lang="en-US" sz="2800" baseline="-25000"/>
              <a:t>1</a:t>
            </a:r>
            <a:r>
              <a:rPr lang="en-US" sz="2800"/>
              <a:t>) and they flip. So the NMV flips.</a:t>
            </a:r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V="1">
            <a:off x="1219200" y="4648200"/>
            <a:ext cx="0" cy="13716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1219200" y="6019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V="1">
            <a:off x="1981200" y="5029200"/>
            <a:ext cx="0" cy="533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V="1">
            <a:off x="5791200" y="4800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791200" y="6096000"/>
            <a:ext cx="12954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6248400" y="5562600"/>
            <a:ext cx="685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669925" y="4918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B</a:t>
            </a:r>
            <a:r>
              <a:rPr lang="en-US" b="1" baseline="-25000">
                <a:solidFill>
                  <a:srgbClr val="CC0000"/>
                </a:solidFill>
              </a:rPr>
              <a:t>0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241925" y="4994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508125" y="613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156325" y="61372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0000"/>
                </a:solidFill>
              </a:rPr>
              <a:t>B</a:t>
            </a:r>
            <a:r>
              <a:rPr lang="en-US" b="1" baseline="-25000">
                <a:solidFill>
                  <a:srgbClr val="CC0000"/>
                </a:solidFill>
              </a:rPr>
              <a:t>1</a:t>
            </a:r>
            <a:endParaRPr lang="en-US" b="1">
              <a:solidFill>
                <a:srgbClr val="CC0000"/>
              </a:solidFill>
            </a:endParaRP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117725" y="5070475"/>
            <a:ext cx="89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NMV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6232525" y="4918075"/>
            <a:ext cx="1522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NMV flips</a:t>
            </a:r>
          </a:p>
        </p:txBody>
      </p:sp>
      <p:sp>
        <p:nvSpPr>
          <p:cNvPr id="33814" name="Freeform 22"/>
          <p:cNvSpPr>
            <a:spLocks/>
          </p:cNvSpPr>
          <p:nvPr/>
        </p:nvSpPr>
        <p:spPr bwMode="auto">
          <a:xfrm>
            <a:off x="3078163" y="5270500"/>
            <a:ext cx="1922462" cy="280988"/>
          </a:xfrm>
          <a:custGeom>
            <a:avLst/>
            <a:gdLst>
              <a:gd name="T0" fmla="*/ 0 w 1211"/>
              <a:gd name="T1" fmla="*/ 2147483647 h 177"/>
              <a:gd name="T2" fmla="*/ 2147483647 w 1211"/>
              <a:gd name="T3" fmla="*/ 2147483647 h 177"/>
              <a:gd name="T4" fmla="*/ 2147483647 w 1211"/>
              <a:gd name="T5" fmla="*/ 2147483647 h 177"/>
              <a:gd name="T6" fmla="*/ 2147483647 w 1211"/>
              <a:gd name="T7" fmla="*/ 2147483647 h 177"/>
              <a:gd name="T8" fmla="*/ 2147483647 w 1211"/>
              <a:gd name="T9" fmla="*/ 2147483647 h 177"/>
              <a:gd name="T10" fmla="*/ 2147483647 w 1211"/>
              <a:gd name="T11" fmla="*/ 2147483647 h 177"/>
              <a:gd name="T12" fmla="*/ 2147483647 w 1211"/>
              <a:gd name="T13" fmla="*/ 2147483647 h 177"/>
              <a:gd name="T14" fmla="*/ 2147483647 w 1211"/>
              <a:gd name="T15" fmla="*/ 2147483647 h 177"/>
              <a:gd name="T16" fmla="*/ 2147483647 w 1211"/>
              <a:gd name="T17" fmla="*/ 2147483647 h 177"/>
              <a:gd name="T18" fmla="*/ 2147483647 w 1211"/>
              <a:gd name="T19" fmla="*/ 2147483647 h 177"/>
              <a:gd name="T20" fmla="*/ 2147483647 w 1211"/>
              <a:gd name="T21" fmla="*/ 2147483647 h 177"/>
              <a:gd name="T22" fmla="*/ 2147483647 w 1211"/>
              <a:gd name="T23" fmla="*/ 2147483647 h 177"/>
              <a:gd name="T24" fmla="*/ 2147483647 w 1211"/>
              <a:gd name="T25" fmla="*/ 2147483647 h 177"/>
              <a:gd name="T26" fmla="*/ 2147483647 w 1211"/>
              <a:gd name="T27" fmla="*/ 2147483647 h 177"/>
              <a:gd name="T28" fmla="*/ 2147483647 w 1211"/>
              <a:gd name="T29" fmla="*/ 2147483647 h 17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11"/>
              <a:gd name="T46" fmla="*/ 0 h 177"/>
              <a:gd name="T47" fmla="*/ 1211 w 1211"/>
              <a:gd name="T48" fmla="*/ 177 h 17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11" h="177">
                <a:moveTo>
                  <a:pt x="0" y="108"/>
                </a:moveTo>
                <a:cubicBezTo>
                  <a:pt x="23" y="73"/>
                  <a:pt x="34" y="39"/>
                  <a:pt x="57" y="4"/>
                </a:cubicBezTo>
                <a:cubicBezTo>
                  <a:pt x="103" y="8"/>
                  <a:pt x="152" y="0"/>
                  <a:pt x="196" y="15"/>
                </a:cubicBezTo>
                <a:cubicBezTo>
                  <a:pt x="219" y="23"/>
                  <a:pt x="222" y="93"/>
                  <a:pt x="230" y="108"/>
                </a:cubicBezTo>
                <a:cubicBezTo>
                  <a:pt x="249" y="142"/>
                  <a:pt x="268" y="143"/>
                  <a:pt x="300" y="154"/>
                </a:cubicBezTo>
                <a:cubicBezTo>
                  <a:pt x="334" y="150"/>
                  <a:pt x="399" y="155"/>
                  <a:pt x="427" y="119"/>
                </a:cubicBezTo>
                <a:cubicBezTo>
                  <a:pt x="475" y="59"/>
                  <a:pt x="395" y="108"/>
                  <a:pt x="461" y="50"/>
                </a:cubicBezTo>
                <a:cubicBezTo>
                  <a:pt x="482" y="32"/>
                  <a:pt x="530" y="4"/>
                  <a:pt x="530" y="4"/>
                </a:cubicBezTo>
                <a:cubicBezTo>
                  <a:pt x="561" y="12"/>
                  <a:pt x="594" y="13"/>
                  <a:pt x="623" y="27"/>
                </a:cubicBezTo>
                <a:cubicBezTo>
                  <a:pt x="651" y="41"/>
                  <a:pt x="643" y="75"/>
                  <a:pt x="657" y="96"/>
                </a:cubicBezTo>
                <a:cubicBezTo>
                  <a:pt x="697" y="158"/>
                  <a:pt x="751" y="167"/>
                  <a:pt x="819" y="177"/>
                </a:cubicBezTo>
                <a:cubicBezTo>
                  <a:pt x="852" y="170"/>
                  <a:pt x="887" y="171"/>
                  <a:pt x="911" y="142"/>
                </a:cubicBezTo>
                <a:cubicBezTo>
                  <a:pt x="954" y="90"/>
                  <a:pt x="943" y="40"/>
                  <a:pt x="1015" y="15"/>
                </a:cubicBezTo>
                <a:cubicBezTo>
                  <a:pt x="1079" y="26"/>
                  <a:pt x="1134" y="36"/>
                  <a:pt x="1188" y="73"/>
                </a:cubicBezTo>
                <a:cubicBezTo>
                  <a:pt x="1201" y="123"/>
                  <a:pt x="1184" y="119"/>
                  <a:pt x="1211" y="119"/>
                </a:cubicBezTo>
              </a:path>
            </a:pathLst>
          </a:cu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 flipH="1" flipV="1">
            <a:off x="4876800" y="5181600"/>
            <a:ext cx="76200" cy="228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 flipH="1">
            <a:off x="4724400" y="5410200"/>
            <a:ext cx="228600" cy="1524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3794125" y="4613275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RF</a:t>
            </a:r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3505200" y="5638800"/>
            <a:ext cx="1116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FF00"/>
                </a:solidFill>
              </a:rPr>
              <a:t>PULSE</a:t>
            </a:r>
          </a:p>
        </p:txBody>
      </p:sp>
      <p:sp>
        <p:nvSpPr>
          <p:cNvPr id="33819" name="Title 26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Result of Resonance…</a:t>
            </a:r>
            <a:br>
              <a:rPr lang="en-US" b="1" smtClean="0"/>
            </a:br>
            <a:endParaRPr lang="en-US" smtClean="0"/>
          </a:p>
        </p:txBody>
      </p:sp>
      <p:sp>
        <p:nvSpPr>
          <p:cNvPr id="33820" name="TextBox 27"/>
          <p:cNvSpPr txBox="1">
            <a:spLocks noChangeArrowheads="1"/>
          </p:cNvSpPr>
          <p:nvPr/>
        </p:nvSpPr>
        <p:spPr bwMode="auto">
          <a:xfrm>
            <a:off x="2743200" y="2819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nuclei</a:t>
            </a:r>
          </a:p>
        </p:txBody>
      </p:sp>
      <p:sp>
        <p:nvSpPr>
          <p:cNvPr id="33821" name="Curved Left Arrow 28"/>
          <p:cNvSpPr>
            <a:spLocks noChangeArrowheads="1"/>
          </p:cNvSpPr>
          <p:nvPr/>
        </p:nvSpPr>
        <p:spPr bwMode="auto">
          <a:xfrm>
            <a:off x="2895600" y="1371600"/>
            <a:ext cx="457200" cy="1371600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28600" y="727075"/>
            <a:ext cx="86106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b="1">
                <a:solidFill>
                  <a:srgbClr val="FFC000"/>
                </a:solidFill>
              </a:rPr>
              <a:t> As the nuclei precess in-phase in the B</a:t>
            </a:r>
            <a:r>
              <a:rPr lang="en-US" sz="3600" b="1" baseline="-25000">
                <a:solidFill>
                  <a:srgbClr val="FFC000"/>
                </a:solidFill>
              </a:rPr>
              <a:t>1</a:t>
            </a:r>
            <a:r>
              <a:rPr lang="en-US" sz="3600" b="1">
                <a:solidFill>
                  <a:srgbClr val="FFC000"/>
                </a:solidFill>
              </a:rPr>
              <a:t> </a:t>
            </a:r>
          </a:p>
          <a:p>
            <a:r>
              <a:rPr lang="en-US" sz="3600" b="1">
                <a:solidFill>
                  <a:srgbClr val="FFC000"/>
                </a:solidFill>
              </a:rPr>
              <a:t>  plane, a changing magnetic field is </a:t>
            </a:r>
          </a:p>
          <a:p>
            <a:r>
              <a:rPr lang="en-US" sz="3600" b="1">
                <a:solidFill>
                  <a:srgbClr val="FFC000"/>
                </a:solidFill>
              </a:rPr>
              <a:t>  created</a:t>
            </a:r>
          </a:p>
          <a:p>
            <a:pPr>
              <a:buFont typeface="Arial" charset="0"/>
              <a:buChar char="•"/>
            </a:pPr>
            <a:endParaRPr lang="en-US" sz="3600" b="1"/>
          </a:p>
          <a:p>
            <a:pPr>
              <a:buFont typeface="Arial" charset="0"/>
              <a:buChar char="•"/>
            </a:pPr>
            <a:r>
              <a:rPr lang="en-US" sz="3600" b="1"/>
              <a:t> If you place a receiver coil (antenna) in </a:t>
            </a:r>
          </a:p>
          <a:p>
            <a:r>
              <a:rPr lang="en-US" sz="3600" b="1"/>
              <a:t>  the path of the changing magnetic field, a</a:t>
            </a:r>
          </a:p>
          <a:p>
            <a:r>
              <a:rPr lang="en-US" sz="3600" b="1"/>
              <a:t>  current will be induced</a:t>
            </a:r>
          </a:p>
          <a:p>
            <a:pPr>
              <a:buFont typeface="Arial" charset="0"/>
              <a:buChar char="•"/>
            </a:pPr>
            <a:endParaRPr lang="en-US" sz="2800" b="1"/>
          </a:p>
          <a:p>
            <a:pPr>
              <a:buFont typeface="Arial" charset="0"/>
              <a:buChar char="•"/>
            </a:pPr>
            <a:r>
              <a:rPr lang="en-US" sz="2800" b="1"/>
              <a:t> </a:t>
            </a:r>
            <a:r>
              <a:rPr lang="en-US" sz="4400" b="1">
                <a:solidFill>
                  <a:schemeClr val="tx2"/>
                </a:solidFill>
              </a:rPr>
              <a:t>This is Faraday’s law of induction</a:t>
            </a:r>
          </a:p>
          <a:p>
            <a:endParaRPr lang="en-US" sz="3200" b="1"/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3: Signal detection in magnetic resonance imaging. The received FID... |  Download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096250" cy="519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mtClean="0"/>
              <a:t>Detecting MR signal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chemeClr val="tx2"/>
                </a:solidFill>
              </a:rPr>
              <a:t>Faraday’s laws of Induction</a:t>
            </a:r>
            <a:endParaRPr lang="en-US" sz="4000" u="sng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28600" y="1285875"/>
            <a:ext cx="8610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200"/>
              <a:t>A changing magnetic field will induce an </a:t>
            </a:r>
          </a:p>
          <a:p>
            <a:r>
              <a:rPr lang="en-US" sz="3200"/>
              <a:t>  electrical current in any conducting medium (coil)</a:t>
            </a:r>
          </a:p>
          <a:p>
            <a:pPr>
              <a:buFont typeface="Arial" charset="0"/>
              <a:buChar char="•"/>
            </a:pPr>
            <a:r>
              <a:rPr lang="en-US" sz="3200"/>
              <a:t> passing an alternating current through a conductor</a:t>
            </a:r>
          </a:p>
          <a:p>
            <a:r>
              <a:rPr lang="en-US" sz="3200"/>
              <a:t>  (coil) can produce electromagnetic radiation 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85800" y="3733800"/>
            <a:ext cx="3281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u="sng">
                <a:solidFill>
                  <a:schemeClr val="tx2"/>
                </a:solidFill>
              </a:rPr>
              <a:t>So COILS are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81000" y="3886200"/>
            <a:ext cx="8534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/>
              <a:t>Used to</a:t>
            </a:r>
            <a:r>
              <a:rPr lang="en-US" sz="3200"/>
              <a:t>:</a:t>
            </a:r>
          </a:p>
          <a:p>
            <a:pPr>
              <a:buFontTx/>
              <a:buChar char="•"/>
            </a:pPr>
            <a:r>
              <a:rPr lang="en-US" sz="3200"/>
              <a:t> Transmit pulses of radiofrequency energy</a:t>
            </a:r>
          </a:p>
          <a:p>
            <a:pPr>
              <a:buFontTx/>
              <a:buChar char="•"/>
            </a:pPr>
            <a:r>
              <a:rPr lang="en-US" sz="3200"/>
              <a:t> Induce voltage - </a:t>
            </a:r>
            <a:r>
              <a:rPr lang="en-US" sz="3200" b="1">
                <a:solidFill>
                  <a:srgbClr val="CC0000"/>
                </a:solidFill>
              </a:rPr>
              <a:t>MR SIGNAL</a:t>
            </a:r>
          </a:p>
          <a:p>
            <a:pPr>
              <a:buFontTx/>
              <a:buChar char="•"/>
            </a:pPr>
            <a:r>
              <a:rPr lang="en-US" sz="3200"/>
              <a:t> Increase image quality by tuning in to one body</a:t>
            </a:r>
          </a:p>
          <a:p>
            <a:r>
              <a:rPr lang="en-US" sz="3200"/>
              <a:t>   part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9600" y="149225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>
                <a:solidFill>
                  <a:schemeClr val="tx2"/>
                </a:solidFill>
              </a:rPr>
              <a:t>RELAXATION</a:t>
            </a:r>
            <a:endParaRPr lang="en-US" sz="4400" b="1" u="sng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1260475"/>
            <a:ext cx="8229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When the RF pulse is turned “off”, the NMV “relaxes” back to B</a:t>
            </a:r>
            <a:r>
              <a:rPr lang="en-US" sz="2800" baseline="-25000"/>
              <a:t>0</a:t>
            </a:r>
            <a:r>
              <a:rPr lang="en-US" sz="2800"/>
              <a:t> (away from B</a:t>
            </a:r>
            <a:r>
              <a:rPr lang="en-US" sz="2800" baseline="-25000"/>
              <a:t>1</a:t>
            </a:r>
            <a:r>
              <a:rPr lang="en-US" sz="2800"/>
              <a:t>)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2286000" y="2286000"/>
            <a:ext cx="0" cy="18288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286000" y="4114800"/>
            <a:ext cx="2209800" cy="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812925" y="28606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0</a:t>
            </a:r>
            <a:endParaRPr lang="en-US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260725" y="43084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743200" y="3657600"/>
            <a:ext cx="914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V="1">
            <a:off x="2667000" y="3276600"/>
            <a:ext cx="8382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2"/>
          <p:cNvSpPr>
            <a:spLocks noChangeShapeType="1"/>
          </p:cNvSpPr>
          <p:nvPr/>
        </p:nvSpPr>
        <p:spPr bwMode="auto">
          <a:xfrm flipV="1">
            <a:off x="2667000" y="2971800"/>
            <a:ext cx="533400" cy="685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3"/>
          <p:cNvSpPr>
            <a:spLocks noChangeShapeType="1"/>
          </p:cNvSpPr>
          <p:nvPr/>
        </p:nvSpPr>
        <p:spPr bwMode="auto">
          <a:xfrm flipV="1">
            <a:off x="2667000" y="2819400"/>
            <a:ext cx="0" cy="8382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5"/>
          <p:cNvSpPr txBox="1">
            <a:spLocks noChangeArrowheads="1"/>
          </p:cNvSpPr>
          <p:nvPr/>
        </p:nvSpPr>
        <p:spPr bwMode="auto">
          <a:xfrm>
            <a:off x="4251325" y="2555875"/>
            <a:ext cx="91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C000"/>
                </a:solidFill>
              </a:rPr>
              <a:t>NMV</a:t>
            </a:r>
            <a:endParaRPr lang="en-US">
              <a:solidFill>
                <a:srgbClr val="FFC000"/>
              </a:solidFill>
            </a:endParaRPr>
          </a:p>
        </p:txBody>
      </p:sp>
      <p:sp>
        <p:nvSpPr>
          <p:cNvPr id="37901" name="Text Box 16"/>
          <p:cNvSpPr txBox="1">
            <a:spLocks noChangeArrowheads="1"/>
          </p:cNvSpPr>
          <p:nvPr/>
        </p:nvSpPr>
        <p:spPr bwMode="auto">
          <a:xfrm>
            <a:off x="381000" y="47244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1"/>
              <a:t> RF pulses are applied very quickly in succession – RF</a:t>
            </a:r>
          </a:p>
          <a:p>
            <a:r>
              <a:rPr lang="en-US" b="1"/>
              <a:t>  PULSE SEQUENCE</a:t>
            </a:r>
          </a:p>
          <a:p>
            <a:pPr>
              <a:buFontTx/>
              <a:buChar char="•"/>
            </a:pPr>
            <a:r>
              <a:rPr lang="en-US" b="1"/>
              <a:t> E.g. 3 minute sequence (20 slices, axial brain) - 60 RF </a:t>
            </a:r>
          </a:p>
          <a:p>
            <a:r>
              <a:rPr lang="en-US" b="1"/>
              <a:t>  pulses may be applied</a:t>
            </a:r>
          </a:p>
        </p:txBody>
      </p:sp>
      <p:sp>
        <p:nvSpPr>
          <p:cNvPr id="37902" name="Line 18"/>
          <p:cNvSpPr>
            <a:spLocks noChangeShapeType="1"/>
          </p:cNvSpPr>
          <p:nvPr/>
        </p:nvSpPr>
        <p:spPr bwMode="auto">
          <a:xfrm flipH="1" flipV="1">
            <a:off x="2743200" y="2286000"/>
            <a:ext cx="1371600" cy="1371600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MR SIGNAL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It is Encoded through a series of complex techniques  during acquisition</a:t>
            </a:r>
          </a:p>
          <a:p>
            <a:r>
              <a:rPr lang="en-US" b="1" smtClean="0"/>
              <a:t>Collected by a coil</a:t>
            </a:r>
          </a:p>
          <a:p>
            <a:r>
              <a:rPr lang="en-US" b="1" smtClean="0"/>
              <a:t>Stored as data</a:t>
            </a:r>
          </a:p>
          <a:p>
            <a:r>
              <a:rPr lang="en-US" b="1" smtClean="0"/>
              <a:t>Then decoded through complex calculations</a:t>
            </a:r>
          </a:p>
          <a:p>
            <a:r>
              <a:rPr lang="en-US" b="1" smtClean="0"/>
              <a:t>Mapped onto an image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229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>
                <a:solidFill>
                  <a:schemeClr val="tx2"/>
                </a:solidFill>
              </a:rPr>
              <a:t>TR - Repetition time</a:t>
            </a:r>
            <a:endParaRPr lang="en-US" sz="2800" b="1" u="sng">
              <a:solidFill>
                <a:schemeClr val="tx2"/>
              </a:solidFill>
            </a:endParaRPr>
          </a:p>
          <a:p>
            <a:pPr algn="ctr"/>
            <a:endParaRPr lang="en-US" sz="4400" b="1"/>
          </a:p>
          <a:p>
            <a:pPr algn="ctr"/>
            <a:r>
              <a:rPr lang="en-US" sz="3200" b="1"/>
              <a:t>Time from the application of one RF pulse to another RF pulse</a:t>
            </a:r>
          </a:p>
          <a:p>
            <a:pPr algn="ctr"/>
            <a:endParaRPr lang="en-US" sz="3200" b="1"/>
          </a:p>
          <a:p>
            <a:pPr algn="ctr"/>
            <a:r>
              <a:rPr lang="en-US" sz="4400" b="1" u="sng">
                <a:solidFill>
                  <a:schemeClr val="tx2"/>
                </a:solidFill>
              </a:rPr>
              <a:t>TE - Echo time</a:t>
            </a:r>
            <a:endParaRPr lang="en-US" sz="4400" b="1"/>
          </a:p>
          <a:p>
            <a:pPr algn="ctr"/>
            <a:endParaRPr lang="en-US" sz="4400" b="1"/>
          </a:p>
          <a:p>
            <a:pPr algn="ctr"/>
            <a:r>
              <a:rPr lang="en-US" sz="3200" b="1"/>
              <a:t>Time from the application of the RF pulse to the peak of the signal induced in the coil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7620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>
                <a:solidFill>
                  <a:schemeClr val="tx2"/>
                </a:solidFill>
              </a:rPr>
              <a:t>T1 Weighting</a:t>
            </a:r>
            <a:endParaRPr lang="en-US" sz="4400" b="1"/>
          </a:p>
          <a:p>
            <a:pPr algn="ctr"/>
            <a:endParaRPr lang="en-US" sz="1400" b="1"/>
          </a:p>
          <a:p>
            <a:pPr>
              <a:buFontTx/>
              <a:buChar char="•"/>
            </a:pPr>
            <a:r>
              <a:rPr lang="en-US" sz="2800" b="1"/>
              <a:t>A short TR and short TE will result in a T1 </a:t>
            </a:r>
          </a:p>
          <a:p>
            <a:r>
              <a:rPr lang="en-US" sz="2800" b="1"/>
              <a:t>  weighted image</a:t>
            </a:r>
          </a:p>
          <a:p>
            <a:pPr>
              <a:buFontTx/>
              <a:buChar char="•"/>
            </a:pPr>
            <a:r>
              <a:rPr lang="en-US" sz="2800" b="1"/>
              <a:t>Excellent for demonstrating anatomy</a:t>
            </a:r>
          </a:p>
          <a:p>
            <a:pPr algn="ctr"/>
            <a:r>
              <a:rPr lang="en-US" sz="4400" b="1" u="sng">
                <a:solidFill>
                  <a:schemeClr val="tx2"/>
                </a:solidFill>
              </a:rPr>
              <a:t>T2 Weighting</a:t>
            </a:r>
            <a:endParaRPr lang="en-US" sz="4400" b="1"/>
          </a:p>
          <a:p>
            <a:pPr algn="ctr"/>
            <a:endParaRPr lang="en-US" sz="1200" b="1"/>
          </a:p>
          <a:p>
            <a:pPr>
              <a:buFontTx/>
              <a:buChar char="•"/>
            </a:pPr>
            <a:r>
              <a:rPr lang="en-US" sz="2800" b="1"/>
              <a:t>A long TR and long TE will result in a T2 </a:t>
            </a:r>
          </a:p>
          <a:p>
            <a:r>
              <a:rPr lang="en-US" sz="2800" b="1"/>
              <a:t>  weighted image</a:t>
            </a:r>
          </a:p>
          <a:p>
            <a:pPr>
              <a:buFontTx/>
              <a:buChar char="•"/>
            </a:pPr>
            <a:r>
              <a:rPr lang="en-US" sz="2800" b="1"/>
              <a:t>Excellent for demonstrating pathology</a:t>
            </a:r>
          </a:p>
          <a:p>
            <a:endParaRPr lang="en-US" sz="2800" b="1"/>
          </a:p>
          <a:p>
            <a:pPr algn="ctr"/>
            <a:r>
              <a:rPr lang="en-US" sz="2800" b="1">
                <a:solidFill>
                  <a:srgbClr val="FFC000"/>
                </a:solidFill>
              </a:rPr>
              <a:t>Many other different types of images that combine above and include other parameters</a:t>
            </a:r>
          </a:p>
          <a:p>
            <a:pPr algn="ctr"/>
            <a:endParaRPr lang="en-US" sz="3600" b="1"/>
          </a:p>
          <a:p>
            <a:pPr algn="ctr"/>
            <a:endParaRPr 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T1 </a:t>
            </a:r>
            <a:r>
              <a:rPr lang="en-US" dirty="0" smtClean="0"/>
              <a:t>Weighted </a:t>
            </a:r>
            <a:r>
              <a:rPr lang="en-US" dirty="0" err="1" smtClean="0"/>
              <a:t>Sagittal</a:t>
            </a:r>
            <a:r>
              <a:rPr lang="en-US" dirty="0" smtClean="0"/>
              <a:t> normal brain image</a:t>
            </a:r>
            <a:endParaRPr lang="en-US" dirty="0" smtClean="0"/>
          </a:p>
        </p:txBody>
      </p:sp>
      <p:pic>
        <p:nvPicPr>
          <p:cNvPr id="41987" name="Picture 9" descr="A:\E6184S1I008.bmp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>
          <a:xfrm>
            <a:off x="1828800" y="1524000"/>
            <a:ext cx="51816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 weighted </a:t>
            </a:r>
            <a:r>
              <a:rPr lang="en-US" dirty="0" err="1" smtClean="0"/>
              <a:t>sagittal</a:t>
            </a:r>
            <a:r>
              <a:rPr lang="en-US" dirty="0" smtClean="0"/>
              <a:t> Brain</a:t>
            </a:r>
            <a:endParaRPr lang="en-US" dirty="0"/>
          </a:p>
        </p:txBody>
      </p:sp>
      <p:pic>
        <p:nvPicPr>
          <p:cNvPr id="103426" name="Picture 2" descr="Brain MRI of patient F8P1. Sagittal T2-weighted section showing severe... |  Download Scientific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4705350" cy="446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57200" y="0"/>
            <a:ext cx="8153400" cy="762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kumimoji="1" lang="en-US" alt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History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762000"/>
            <a:ext cx="8458200" cy="5943600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en-US" sz="3200" kern="0" dirty="0">
                <a:latin typeface="+mn-lt"/>
              </a:rPr>
              <a:t>MRI is a relatively new technology, which has been in use for little more than 40 years (compared with over 120 years for X Ray Imaging (Radiography)</a:t>
            </a:r>
            <a:r>
              <a:rPr kumimoji="1" lang="en-US" altLang="en-US" sz="3200" kern="0" dirty="0">
                <a:solidFill>
                  <a:srgbClr val="FF0000"/>
                </a:solidFill>
                <a:latin typeface="+mn-lt"/>
              </a:rPr>
              <a:t>.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  In 1969 Raymond </a:t>
            </a:r>
            <a:r>
              <a:rPr lang="en-US" sz="3200" dirty="0" err="1"/>
              <a:t>Damadian</a:t>
            </a:r>
            <a:r>
              <a:rPr lang="en-US" sz="3200" dirty="0"/>
              <a:t> </a:t>
            </a:r>
            <a:r>
              <a:rPr lang="en-US" sz="3200" dirty="0" err="1"/>
              <a:t>prposed</a:t>
            </a:r>
            <a:r>
              <a:rPr lang="en-US" sz="3200" dirty="0"/>
              <a:t> NMR </a:t>
            </a:r>
          </a:p>
          <a:p>
            <a:pPr>
              <a:defRPr/>
            </a:pPr>
            <a:r>
              <a:rPr lang="en-US" sz="3200" dirty="0"/>
              <a:t>   could be used for medical diagnosis.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  In 1973 Paul </a:t>
            </a:r>
            <a:r>
              <a:rPr lang="en-US" sz="3200" dirty="0" err="1"/>
              <a:t>Lauterbur</a:t>
            </a:r>
            <a:r>
              <a:rPr lang="en-US" sz="3200" dirty="0"/>
              <a:t> showed NMR could </a:t>
            </a:r>
          </a:p>
          <a:p>
            <a:pPr>
              <a:defRPr/>
            </a:pPr>
            <a:r>
              <a:rPr lang="en-US" sz="3200" dirty="0"/>
              <a:t>   produce images</a:t>
            </a:r>
          </a:p>
          <a:p>
            <a:pPr>
              <a:buFont typeface="Arial" pitchFamily="34" charset="0"/>
              <a:buChar char="•"/>
              <a:defRPr/>
            </a:pPr>
            <a:r>
              <a:rPr kumimoji="1" lang="en-US" altLang="en-US" sz="3200" kern="0" dirty="0">
                <a:latin typeface="+mn-lt"/>
              </a:rPr>
              <a:t> first MR Image was published in 1973 /1974</a:t>
            </a:r>
            <a:endParaRPr lang="en-US" sz="32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3200" dirty="0"/>
              <a:t> First whole-body MRI built in 1977</a:t>
            </a:r>
            <a:r>
              <a:rPr kumimoji="1" lang="en-US" altLang="en-US" sz="3200" kern="0" dirty="0">
                <a:latin typeface="+mn-lt"/>
              </a:rPr>
              <a:t>and the first study performed on a human took place on July 3, 1977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 sz="32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T2 </a:t>
            </a:r>
            <a:r>
              <a:rPr lang="en-US" b="1" dirty="0" smtClean="0"/>
              <a:t>Weighted axial Image showing pathology</a:t>
            </a:r>
            <a:endParaRPr lang="en-US" b="1" dirty="0" smtClean="0"/>
          </a:p>
        </p:txBody>
      </p:sp>
      <p:pic>
        <p:nvPicPr>
          <p:cNvPr id="43011" name="Picture 1030" descr="H:\My Documents\Inservices Conferences\BRAINT2path_sep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Proton Density weighted image</a:t>
            </a:r>
          </a:p>
        </p:txBody>
      </p:sp>
      <p:pic>
        <p:nvPicPr>
          <p:cNvPr id="44035" name="Picture 2" descr="https://www.tau.ac.il/medicine/tau-only/webpath/jpeg7/mripra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End of Introduction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990600"/>
          </a:xfrm>
        </p:spPr>
        <p:txBody>
          <a:bodyPr/>
          <a:lstStyle/>
          <a:p>
            <a:r>
              <a:rPr lang="en-US" smtClean="0"/>
              <a:t>Basic Principle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638800"/>
          </a:xfrm>
        </p:spPr>
        <p:txBody>
          <a:bodyPr/>
          <a:lstStyle/>
          <a:p>
            <a:r>
              <a:rPr lang="en-US" altLang="en-US" sz="2600" smtClean="0"/>
              <a:t>Magnetic resonance imaging was developed from knowledge gained in the study of </a:t>
            </a:r>
            <a:r>
              <a:rPr lang="en-US" altLang="en-US" sz="2600" smtClean="0">
                <a:solidFill>
                  <a:srgbClr val="FFC000"/>
                </a:solidFill>
              </a:rPr>
              <a:t>Nuclear Magnetic Resonance.</a:t>
            </a:r>
            <a:endParaRPr lang="en-US" sz="2600" smtClean="0">
              <a:solidFill>
                <a:srgbClr val="FFC000"/>
              </a:solidFill>
            </a:endParaRPr>
          </a:p>
          <a:p>
            <a:r>
              <a:rPr lang="en-US" sz="2600" smtClean="0"/>
              <a:t>Uses high intensity magnetic field to keep the patient in</a:t>
            </a:r>
          </a:p>
          <a:p>
            <a:r>
              <a:rPr lang="en-US" sz="2600" smtClean="0"/>
              <a:t>Based on the behavior (alignment) of hydrogen nuclei in a magnetic field </a:t>
            </a:r>
          </a:p>
          <a:p>
            <a:pPr eaLnBrk="1" hangingPunct="1">
              <a:buSzPct val="150000"/>
            </a:pPr>
            <a:r>
              <a:rPr lang="en-US" altLang="en-US" sz="2600" smtClean="0"/>
              <a:t>Radiofrequency fields are used to systematically alter the alignment of the nuclear magnetization of Hydrogen nuclei, causing the hydrogen nuclei to produce a rotating magnetic field detectable by the scanner. </a:t>
            </a:r>
          </a:p>
          <a:p>
            <a:pPr eaLnBrk="1" hangingPunct="1"/>
            <a:r>
              <a:rPr lang="en-US" altLang="en-US" sz="2600" smtClean="0"/>
              <a:t>The signal detected can be manipulated by additional magnetic fields to build up enough information to construct an image of the body.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Best method of demonstrating Anatomy</a:t>
            </a:r>
          </a:p>
          <a:p>
            <a:r>
              <a:rPr lang="en-US" smtClean="0"/>
              <a:t>High tissue differentiation (contrast)</a:t>
            </a:r>
          </a:p>
          <a:p>
            <a:r>
              <a:rPr lang="en-US" smtClean="0"/>
              <a:t>No radiation risk</a:t>
            </a:r>
          </a:p>
          <a:p>
            <a:r>
              <a:rPr lang="en-US" smtClean="0"/>
              <a:t>Direct acquisition of images in any plane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277813"/>
            <a:ext cx="8229600" cy="865187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kumimoji="1" lang="en-US" altLang="en-US" sz="40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MRI Vs CT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143000"/>
            <a:ext cx="8229600" cy="4987925"/>
          </a:xfrm>
          <a:prstGeom prst="rect">
            <a:avLst/>
          </a:prstGeo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en-US" sz="3200" kern="0">
                <a:latin typeface="+mn-lt"/>
              </a:rPr>
              <a:t>MRI provides much greater contrast between the different soft tissues of the body than CT does, making it especially useful in neurological (brain), musculoskeletal, cardiovascular, and oncological (cancer) imaging. 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kumimoji="1" lang="en-US" altLang="en-US" sz="3200" kern="0">
                <a:latin typeface="+mn-lt"/>
              </a:rPr>
              <a:t>Unlike CT, it uses no ionizing radiation, but uses a powerful magnetic field to align the nuclear magnetization of (usually) hydrogen atoms in water in the body.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kumimoji="1" lang="en-US" altLang="en-US" sz="3200" ker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2" name="Picture 2" descr="https://upload.wikimedia.org/wikipedia/commons/thumb/b/bd/Modern_3T_MRI.JPG/1280px-Modern_3T_MR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228600" y="457200"/>
            <a:ext cx="2373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Modern MRI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3315" name="Picture 2" descr="https://spectrum.ieee.org/img/mri-13823662104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-15875"/>
            <a:ext cx="7321550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685800" y="6248400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Model MRI showing internal structure</a:t>
            </a:r>
            <a:endParaRPr lang="en-US" dirty="0" smtClean="0"/>
          </a:p>
        </p:txBody>
      </p:sp>
      <p:sp>
        <p:nvSpPr>
          <p:cNvPr id="13317" name="Right Brace 4"/>
          <p:cNvSpPr>
            <a:spLocks/>
          </p:cNvSpPr>
          <p:nvPr/>
        </p:nvSpPr>
        <p:spPr bwMode="auto">
          <a:xfrm>
            <a:off x="8382000" y="4495800"/>
            <a:ext cx="155575" cy="914400"/>
          </a:xfrm>
          <a:prstGeom prst="rightBrace">
            <a:avLst>
              <a:gd name="adj1" fmla="val 8327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bbons">
  <a:themeElements>
    <a:clrScheme name="Ribbons 4">
      <a:dk1>
        <a:srgbClr val="000022"/>
      </a:dk1>
      <a:lt1>
        <a:srgbClr val="FFFFFF"/>
      </a:lt1>
      <a:dk2>
        <a:srgbClr val="000066"/>
      </a:dk2>
      <a:lt2>
        <a:srgbClr val="FFCC00"/>
      </a:lt2>
      <a:accent1>
        <a:srgbClr val="666699"/>
      </a:accent1>
      <a:accent2>
        <a:srgbClr val="000048"/>
      </a:accent2>
      <a:accent3>
        <a:srgbClr val="AAAAB8"/>
      </a:accent3>
      <a:accent4>
        <a:srgbClr val="DADADA"/>
      </a:accent4>
      <a:accent5>
        <a:srgbClr val="B8B8CA"/>
      </a:accent5>
      <a:accent6>
        <a:srgbClr val="000040"/>
      </a:accent6>
      <a:hlink>
        <a:srgbClr val="9999FF"/>
      </a:hlink>
      <a:folHlink>
        <a:srgbClr val="000099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3204</TotalTime>
  <Words>1744</Words>
  <Application>Microsoft Office PowerPoint</Application>
  <PresentationFormat>On-screen Show (4:3)</PresentationFormat>
  <Paragraphs>262</Paragraphs>
  <Slides>42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Times New Roman</vt:lpstr>
      <vt:lpstr>Arial</vt:lpstr>
      <vt:lpstr>Symbol</vt:lpstr>
      <vt:lpstr>Ribbons</vt:lpstr>
      <vt:lpstr>Microsoft Clip Gallery</vt:lpstr>
      <vt:lpstr>Introduction to Magnetic Resonance        Imaging</vt:lpstr>
      <vt:lpstr>Slide 2</vt:lpstr>
      <vt:lpstr>Slide 3</vt:lpstr>
      <vt:lpstr>Slide 4</vt:lpstr>
      <vt:lpstr>Basic Principle </vt:lpstr>
      <vt:lpstr>Advantages</vt:lpstr>
      <vt:lpstr>Slide 7</vt:lpstr>
      <vt:lpstr>Slide 8</vt:lpstr>
      <vt:lpstr>Slide 9</vt:lpstr>
      <vt:lpstr>Slide 10</vt:lpstr>
      <vt:lpstr>Basic MRI Physics</vt:lpstr>
      <vt:lpstr>Atomic structur &amp; Types of atomic motion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Net Magnetization Vector</vt:lpstr>
      <vt:lpstr>Net Magnetization Vector (NMV)</vt:lpstr>
      <vt:lpstr>Slide 22</vt:lpstr>
      <vt:lpstr>The nuclei and therefore the NMV will also precess around the Main Magnetic field </vt:lpstr>
      <vt:lpstr>Precession</vt:lpstr>
      <vt:lpstr>Precessional Frequency </vt:lpstr>
      <vt:lpstr>Detecting the precessing protons</vt:lpstr>
      <vt:lpstr>Slide 27</vt:lpstr>
      <vt:lpstr>RESONANCE cont…d</vt:lpstr>
      <vt:lpstr>Radiofrequency pulse</vt:lpstr>
      <vt:lpstr> Result of Resonance… </vt:lpstr>
      <vt:lpstr>Slide 31</vt:lpstr>
      <vt:lpstr>Detecting MR signal</vt:lpstr>
      <vt:lpstr>Slide 33</vt:lpstr>
      <vt:lpstr>Slide 34</vt:lpstr>
      <vt:lpstr>MR SIGNAL</vt:lpstr>
      <vt:lpstr>Slide 36</vt:lpstr>
      <vt:lpstr>Slide 37</vt:lpstr>
      <vt:lpstr>T1 Weighted Sagittal normal brain image</vt:lpstr>
      <vt:lpstr>T2 weighted sagittal Brain</vt:lpstr>
      <vt:lpstr>T2 Weighted axial Image showing pathology</vt:lpstr>
      <vt:lpstr>Proton Density weighted image</vt:lpstr>
      <vt:lpstr>End of Introduction part 1</vt:lpstr>
    </vt:vector>
  </TitlesOfParts>
  <Company>Health Sciences Centre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MAGNETIC RESONANCE IMAGING</dc:title>
  <dc:creator>Corinne Leblanc</dc:creator>
  <cp:lastModifiedBy>ACER</cp:lastModifiedBy>
  <cp:revision>90</cp:revision>
  <dcterms:created xsi:type="dcterms:W3CDTF">2000-09-13T16:34:42Z</dcterms:created>
  <dcterms:modified xsi:type="dcterms:W3CDTF">2021-07-04T06:46:14Z</dcterms:modified>
</cp:coreProperties>
</file>